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7" r:id="rId2"/>
    <p:sldId id="268" r:id="rId3"/>
    <p:sldId id="256" r:id="rId4"/>
    <p:sldId id="257" r:id="rId5"/>
    <p:sldId id="258" r:id="rId6"/>
    <p:sldId id="259" r:id="rId7"/>
    <p:sldId id="261" r:id="rId8"/>
    <p:sldId id="260" r:id="rId9"/>
    <p:sldId id="273" r:id="rId10"/>
    <p:sldId id="271" r:id="rId11"/>
    <p:sldId id="270" r:id="rId12"/>
    <p:sldId id="264" r:id="rId13"/>
    <p:sldId id="272" r:id="rId14"/>
    <p:sldId id="262" r:id="rId15"/>
    <p:sldId id="266" r:id="rId16"/>
    <p:sldId id="274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476D"/>
    <a:srgbClr val="0000FF"/>
    <a:srgbClr val="00CCFF"/>
    <a:srgbClr val="0099CC"/>
    <a:srgbClr val="0099FF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1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F18E44-C53F-4DA2-855E-0BB8B6E9FA7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7682DB-DF00-4CF8-B9FC-06818C4A7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85C2D7-0A45-48C0-92D5-0FE7B5FE7FA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392D9-51CA-426E-8105-3DEA08814B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VY_32_INOVACE_IX_1_6  Zapojení za sebou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</a:t>
                      </a:r>
                      <a:r>
                        <a:rPr lang="cs-CZ" b="1" baseline="0" dirty="0" smtClean="0">
                          <a:solidFill>
                            <a:srgbClr val="472B13"/>
                          </a:solidFill>
                        </a:rPr>
                        <a:t> 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DUM: 6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358246" cy="2286015"/>
          </a:xfrm>
          <a:solidFill>
            <a:schemeClr val="tx2">
              <a:lumMod val="75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dirty="0" smtClean="0">
                <a:solidFill>
                  <a:srgbClr val="008000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dirty="0" smtClean="0">
                <a:solidFill>
                  <a:schemeClr val="bg1"/>
                </a:solidFill>
              </a:rPr>
              <a:t> prezentace  určená 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k prohlubování znalostí elektrických obvodů se spotřebiči zapojenými za sebou a k upevňování dovedností jejich řešení.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558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Výukový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Typická věková skupina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13 – 14 let</a:t>
                      </a:r>
                      <a:endParaRPr lang="cs-CZ" sz="2000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Klíčová slova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Zapojení spotřebičů za sebou, elektrický proud, elektrický odpor, elektrické napětí.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357166"/>
            <a:ext cx="7772400" cy="1470025"/>
          </a:xfrm>
          <a:solidFill>
            <a:srgbClr val="19476D"/>
          </a:solidFill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Zapojení za sebou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Podnadpis 2"/>
          <p:cNvSpPr>
            <a:spLocks noGrp="1"/>
          </p:cNvSpPr>
          <p:nvPr>
            <p:ph type="subTitle" idx="1"/>
          </p:nvPr>
        </p:nvSpPr>
        <p:spPr>
          <a:xfrm>
            <a:off x="142844" y="2214554"/>
            <a:ext cx="8858312" cy="442915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Spotřebiče do obvodu můžeme zapojit za sebou, vedle sebe nebo tato zapojení kombinovat.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143240" y="4357694"/>
            <a:ext cx="2644826" cy="2357430"/>
            <a:chOff x="2428859" y="1357298"/>
            <a:chExt cx="4073586" cy="3642543"/>
          </a:xfrm>
        </p:grpSpPr>
        <p:sp>
          <p:nvSpPr>
            <p:cNvPr id="6" name="Prstenec 5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5000627" y="4572007"/>
              <a:ext cx="150019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>
              <a:stCxn id="29" idx="3"/>
            </p:cNvCxnSpPr>
            <p:nvPr/>
          </p:nvCxnSpPr>
          <p:spPr>
            <a:xfrm>
              <a:off x="4571999" y="3071809"/>
              <a:ext cx="1928827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>
              <a:endCxn id="29" idx="1"/>
            </p:cNvCxnSpPr>
            <p:nvPr/>
          </p:nvCxnSpPr>
          <p:spPr>
            <a:xfrm>
              <a:off x="2428859" y="3071809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51537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>
              <a:stCxn id="30" idx="3"/>
            </p:cNvCxnSpPr>
            <p:nvPr/>
          </p:nvCxnSpPr>
          <p:spPr>
            <a:xfrm>
              <a:off x="4572000" y="1857364"/>
              <a:ext cx="35719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Prstenec 23"/>
            <p:cNvSpPr/>
            <p:nvPr/>
          </p:nvSpPr>
          <p:spPr>
            <a:xfrm>
              <a:off x="3143239" y="3000371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Prstenec 24"/>
            <p:cNvSpPr/>
            <p:nvPr/>
          </p:nvSpPr>
          <p:spPr>
            <a:xfrm>
              <a:off x="4929189" y="3000371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>
              <a:endCxn id="30" idx="1"/>
            </p:cNvCxnSpPr>
            <p:nvPr/>
          </p:nvCxnSpPr>
          <p:spPr>
            <a:xfrm>
              <a:off x="3143239" y="1857363"/>
              <a:ext cx="357191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 flipH="1" flipV="1">
              <a:off x="2536810" y="2463792"/>
              <a:ext cx="121285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>
              <a:stCxn id="25" idx="3"/>
            </p:cNvCxnSpPr>
            <p:nvPr/>
          </p:nvCxnSpPr>
          <p:spPr>
            <a:xfrm rot="5400000" flipH="1">
              <a:off x="4332428" y="2454124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bdélník 28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3500430" y="1714488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3500430" y="1357298"/>
              <a:ext cx="500066" cy="538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500430" y="2500305"/>
              <a:ext cx="571504" cy="5380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285720" y="3857628"/>
            <a:ext cx="2857520" cy="1143008"/>
            <a:chOff x="2428859" y="2928933"/>
            <a:chExt cx="4573652" cy="2070908"/>
          </a:xfrm>
        </p:grpSpPr>
        <p:sp>
          <p:nvSpPr>
            <p:cNvPr id="35" name="Prstenec 34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bdélník 52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000760" y="3500438"/>
            <a:ext cx="2643206" cy="2343365"/>
            <a:chOff x="285720" y="3085899"/>
            <a:chExt cx="4715025" cy="3414938"/>
          </a:xfrm>
        </p:grpSpPr>
        <p:sp>
          <p:nvSpPr>
            <p:cNvPr id="56" name="Prstenec 55"/>
            <p:cNvSpPr/>
            <p:nvPr/>
          </p:nvSpPr>
          <p:spPr>
            <a:xfrm>
              <a:off x="1378301" y="5964391"/>
              <a:ext cx="78042" cy="76440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7" name="Přímá spojovací čára 56"/>
            <p:cNvCxnSpPr/>
            <p:nvPr/>
          </p:nvCxnSpPr>
          <p:spPr>
            <a:xfrm>
              <a:off x="820864" y="5981870"/>
              <a:ext cx="624050" cy="4776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>
              <a:off x="3037890" y="6056125"/>
              <a:ext cx="1962738" cy="1608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10800000">
              <a:off x="285720" y="6040837"/>
              <a:ext cx="54625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rot="10800000">
              <a:off x="1456344" y="6040841"/>
              <a:ext cx="1199302" cy="1528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>
              <a:stCxn id="79" idx="3"/>
            </p:cNvCxnSpPr>
            <p:nvPr/>
          </p:nvCxnSpPr>
          <p:spPr>
            <a:xfrm>
              <a:off x="2579195" y="4496756"/>
              <a:ext cx="706921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>
              <a:endCxn id="79" idx="1"/>
            </p:cNvCxnSpPr>
            <p:nvPr/>
          </p:nvCxnSpPr>
          <p:spPr>
            <a:xfrm flipV="1">
              <a:off x="285720" y="4496756"/>
              <a:ext cx="1146738" cy="381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rot="16200000" flipV="1">
              <a:off x="-483565" y="5269855"/>
              <a:ext cx="153857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rot="5400000" flipH="1" flipV="1">
              <a:off x="4222908" y="5278290"/>
              <a:ext cx="1555557" cy="116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rot="5400000">
              <a:off x="2586627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5400000">
              <a:off x="2440298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>
              <a:off x="2349848" y="6056125"/>
              <a:ext cx="305797" cy="1651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 rot="5400000">
              <a:off x="2739526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 rot="5400000">
              <a:off x="2593196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20"/>
            <p:cNvCxnSpPr/>
            <p:nvPr/>
          </p:nvCxnSpPr>
          <p:spPr>
            <a:xfrm rot="5400000">
              <a:off x="2433729" y="6054452"/>
              <a:ext cx="445534" cy="1699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Přímá spojovací čára 70"/>
            <p:cNvCxnSpPr/>
            <p:nvPr/>
          </p:nvCxnSpPr>
          <p:spPr>
            <a:xfrm rot="5400000">
              <a:off x="2287400" y="6055290"/>
              <a:ext cx="890242" cy="851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Přímá spojovací čára 71"/>
            <p:cNvCxnSpPr/>
            <p:nvPr/>
          </p:nvCxnSpPr>
          <p:spPr>
            <a:xfrm>
              <a:off x="3037892" y="6056125"/>
              <a:ext cx="305797" cy="1651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ovací čára 72"/>
            <p:cNvCxnSpPr>
              <a:stCxn id="80" idx="3"/>
            </p:cNvCxnSpPr>
            <p:nvPr/>
          </p:nvCxnSpPr>
          <p:spPr>
            <a:xfrm>
              <a:off x="2579197" y="3234411"/>
              <a:ext cx="382249" cy="164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Prstenec 73"/>
            <p:cNvSpPr/>
            <p:nvPr/>
          </p:nvSpPr>
          <p:spPr>
            <a:xfrm>
              <a:off x="1050214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5" name="Prstenec 74"/>
            <p:cNvSpPr/>
            <p:nvPr/>
          </p:nvSpPr>
          <p:spPr>
            <a:xfrm>
              <a:off x="2961445" y="4422500"/>
              <a:ext cx="76449" cy="7425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6" name="Přímá spojovací čára 75"/>
            <p:cNvCxnSpPr>
              <a:endCxn id="80" idx="1"/>
            </p:cNvCxnSpPr>
            <p:nvPr/>
          </p:nvCxnSpPr>
          <p:spPr>
            <a:xfrm>
              <a:off x="1050216" y="3234409"/>
              <a:ext cx="382244" cy="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ovací čára 76"/>
            <p:cNvCxnSpPr/>
            <p:nvPr/>
          </p:nvCxnSpPr>
          <p:spPr>
            <a:xfrm rot="5400000" flipH="1" flipV="1">
              <a:off x="419866" y="3864733"/>
              <a:ext cx="1260696" cy="1700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ovací čára 77"/>
            <p:cNvCxnSpPr>
              <a:stCxn id="75" idx="3"/>
            </p:cNvCxnSpPr>
            <p:nvPr/>
          </p:nvCxnSpPr>
          <p:spPr>
            <a:xfrm rot="5400000" flipH="1">
              <a:off x="2341306" y="3854546"/>
              <a:ext cx="1251472" cy="1119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Obdélník 78"/>
            <p:cNvSpPr/>
            <p:nvPr/>
          </p:nvSpPr>
          <p:spPr>
            <a:xfrm>
              <a:off x="1432458" y="434824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bdélník 79"/>
            <p:cNvSpPr/>
            <p:nvPr/>
          </p:nvSpPr>
          <p:spPr>
            <a:xfrm>
              <a:off x="1432460" y="3085899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1432460" y="3902710"/>
              <a:ext cx="61159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3286116" y="4357694"/>
              <a:ext cx="1146737" cy="297023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ovací čára 82"/>
            <p:cNvCxnSpPr/>
            <p:nvPr/>
          </p:nvCxnSpPr>
          <p:spPr>
            <a:xfrm>
              <a:off x="4429124" y="450057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857356" y="2214554"/>
            <a:ext cx="4216464" cy="2497494"/>
            <a:chOff x="2214546" y="2928934"/>
            <a:chExt cx="4216464" cy="2497494"/>
          </a:xfrm>
        </p:grpSpPr>
        <p:sp>
          <p:nvSpPr>
            <p:cNvPr id="3" name="Prstenec 2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655765" y="4545485"/>
              <a:ext cx="74779" cy="880939"/>
              <a:chOff x="5572132" y="2643976"/>
              <a:chExt cx="72232" cy="856462"/>
            </a:xfrm>
          </p:grpSpPr>
          <p:cxnSp>
            <p:nvCxnSpPr>
              <p:cNvPr id="29" name="Přímá spojovací čára 28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ovací čára 15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98"/>
            <p:cNvGrpSpPr/>
            <p:nvPr/>
          </p:nvGrpSpPr>
          <p:grpSpPr>
            <a:xfrm>
              <a:off x="4803652" y="4545485"/>
              <a:ext cx="74779" cy="880939"/>
              <a:chOff x="5572132" y="2643976"/>
              <a:chExt cx="72232" cy="856462"/>
            </a:xfrm>
          </p:grpSpPr>
          <p:cxnSp>
            <p:nvCxnSpPr>
              <p:cNvPr id="27" name="Přímá spojovací čára 26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507878" y="4545485"/>
              <a:ext cx="74779" cy="880939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9" name="Přímá spojovací čára 18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Elipsa 20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čára 21"/>
            <p:cNvCxnSpPr>
              <a:stCxn id="21" idx="7"/>
              <a:endCxn id="21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>
              <a:stCxn id="21" idx="1"/>
              <a:endCxn id="21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Prstenec 23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1" name="Obdélník 30"/>
          <p:cNvSpPr/>
          <p:nvPr/>
        </p:nvSpPr>
        <p:spPr>
          <a:xfrm>
            <a:off x="571472" y="500042"/>
            <a:ext cx="7572428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Nakreslete elektrický obvod, ve kterém jsou zapojeny dvě žárovky za sebou.</a:t>
            </a:r>
            <a:endParaRPr lang="cs-CZ" sz="2400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7358082" y="1571612"/>
            <a:ext cx="914400" cy="914400"/>
            <a:chOff x="7358082" y="1571612"/>
            <a:chExt cx="914400" cy="914400"/>
          </a:xfrm>
        </p:grpSpPr>
        <p:sp>
          <p:nvSpPr>
            <p:cNvPr id="35" name="12cípá hvězda 34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7500958" y="1785926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TextovéPole 36"/>
          <p:cNvSpPr txBox="1"/>
          <p:nvPr/>
        </p:nvSpPr>
        <p:spPr>
          <a:xfrm>
            <a:off x="714348" y="4929198"/>
            <a:ext cx="7429552" cy="461665"/>
          </a:xfrm>
          <a:prstGeom prst="rect">
            <a:avLst/>
          </a:prstGeom>
          <a:solidFill>
            <a:srgbClr val="00CC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jedna žárovka praskne?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5786" y="5643578"/>
            <a:ext cx="72866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jedna žárovka praskne, druhá nebude svítit.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46"/>
          <p:cNvGrpSpPr/>
          <p:nvPr/>
        </p:nvGrpSpPr>
        <p:grpSpPr>
          <a:xfrm>
            <a:off x="5500694" y="3929066"/>
            <a:ext cx="2787703" cy="2428892"/>
            <a:chOff x="1857356" y="2143116"/>
            <a:chExt cx="4073587" cy="3713982"/>
          </a:xfrm>
        </p:grpSpPr>
        <p:grpSp>
          <p:nvGrpSpPr>
            <p:cNvPr id="3" name="Skupina 54"/>
            <p:cNvGrpSpPr/>
            <p:nvPr/>
          </p:nvGrpSpPr>
          <p:grpSpPr>
            <a:xfrm>
              <a:off x="1857356" y="2143116"/>
              <a:ext cx="4073587" cy="3713982"/>
              <a:chOff x="1785918" y="1500174"/>
              <a:chExt cx="4073587" cy="3713982"/>
            </a:xfrm>
          </p:grpSpPr>
          <p:sp>
            <p:nvSpPr>
              <p:cNvPr id="5" name="Prstenec 2"/>
              <p:cNvSpPr/>
              <p:nvPr/>
            </p:nvSpPr>
            <p:spPr>
              <a:xfrm>
                <a:off x="2806882" y="469806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6" name="Přímá spojovací čára 3"/>
              <p:cNvCxnSpPr/>
              <p:nvPr/>
            </p:nvCxnSpPr>
            <p:spPr>
              <a:xfrm rot="16200000" flipH="1">
                <a:off x="2590298" y="4482007"/>
                <a:ext cx="35491" cy="5221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4"/>
              <p:cNvCxnSpPr/>
              <p:nvPr/>
            </p:nvCxnSpPr>
            <p:spPr>
              <a:xfrm>
                <a:off x="4357686" y="478632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5"/>
              <p:cNvCxnSpPr/>
              <p:nvPr/>
            </p:nvCxnSpPr>
            <p:spPr>
              <a:xfrm rot="10800000">
                <a:off x="1785918" y="4771614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6"/>
              <p:cNvCxnSpPr/>
              <p:nvPr/>
            </p:nvCxnSpPr>
            <p:spPr>
              <a:xfrm rot="10800000">
                <a:off x="2879808" y="4771618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Elipsa 7"/>
              <p:cNvSpPr/>
              <p:nvPr/>
            </p:nvSpPr>
            <p:spPr>
              <a:xfrm>
                <a:off x="2928926" y="278605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" name="Přímá spojovací čára 8"/>
              <p:cNvCxnSpPr>
                <a:stCxn id="9" idx="7"/>
                <a:endCxn id="9" idx="3"/>
              </p:cNvCxnSpPr>
              <p:nvPr/>
            </p:nvCxnSpPr>
            <p:spPr>
              <a:xfrm rot="16200000" flipH="1" flipV="1">
                <a:off x="3062851" y="292668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9"/>
              <p:cNvCxnSpPr/>
              <p:nvPr/>
            </p:nvCxnSpPr>
            <p:spPr>
              <a:xfrm rot="16200000" flipH="1">
                <a:off x="3069027" y="293170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0"/>
              <p:cNvCxnSpPr/>
              <p:nvPr/>
            </p:nvCxnSpPr>
            <p:spPr>
              <a:xfrm>
                <a:off x="3857620" y="328612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1"/>
              <p:cNvCxnSpPr/>
              <p:nvPr/>
            </p:nvCxnSpPr>
            <p:spPr>
              <a:xfrm>
                <a:off x="1785918" y="3286124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2"/>
              <p:cNvCxnSpPr/>
              <p:nvPr/>
            </p:nvCxnSpPr>
            <p:spPr>
              <a:xfrm rot="5400000" flipH="1" flipV="1">
                <a:off x="1052155" y="403459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3"/>
              <p:cNvCxnSpPr/>
              <p:nvPr/>
            </p:nvCxnSpPr>
            <p:spPr>
              <a:xfrm rot="5400000" flipH="1" flipV="1">
                <a:off x="5124121" y="4019887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3929852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3786976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>
                <a:off x="3714744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4072728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3929852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786976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3644100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4357686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Prstenec 24"/>
              <p:cNvSpPr/>
              <p:nvPr/>
            </p:nvSpPr>
            <p:spPr>
              <a:xfrm rot="10800000">
                <a:off x="4500562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Prstenec 25"/>
              <p:cNvSpPr/>
              <p:nvPr/>
            </p:nvSpPr>
            <p:spPr>
              <a:xfrm rot="10800000">
                <a:off x="2428860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7" name="Přímá spojovací čára 26"/>
              <p:cNvCxnSpPr/>
              <p:nvPr/>
            </p:nvCxnSpPr>
            <p:spPr>
              <a:xfrm rot="16200000" flipH="1" flipV="1">
                <a:off x="3894927" y="260587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16200000" flipH="1">
                <a:off x="1832099" y="2597001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10800000">
                <a:off x="3929058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10800000">
                <a:off x="2428860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1" name="Skupina 35"/>
              <p:cNvGrpSpPr/>
              <p:nvPr/>
            </p:nvGrpSpPr>
            <p:grpSpPr>
              <a:xfrm>
                <a:off x="3000364" y="1500174"/>
                <a:ext cx="914400" cy="914400"/>
                <a:chOff x="7500958" y="2643182"/>
                <a:chExt cx="914400" cy="914400"/>
              </a:xfrm>
            </p:grpSpPr>
            <p:sp>
              <p:nvSpPr>
                <p:cNvPr id="32" name="Elipsa 31"/>
                <p:cNvSpPr/>
                <p:nvPr/>
              </p:nvSpPr>
              <p:spPr>
                <a:xfrm>
                  <a:off x="7500958" y="2643182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3" name="Přímá spojovací čára 32"/>
                <p:cNvCxnSpPr>
                  <a:stCxn id="32" idx="7"/>
                  <a:endCxn id="32" idx="3"/>
                </p:cNvCxnSpPr>
                <p:nvPr/>
              </p:nvCxnSpPr>
              <p:spPr>
                <a:xfrm rot="16200000" flipH="1" flipV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ovací čára 33"/>
                <p:cNvCxnSpPr>
                  <a:stCxn id="32" idx="1"/>
                  <a:endCxn id="32" idx="5"/>
                </p:cNvCxnSpPr>
                <p:nvPr/>
              </p:nvCxnSpPr>
              <p:spPr>
                <a:xfrm rot="16200000" flipH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" name="Prstenec 3"/>
            <p:cNvSpPr/>
            <p:nvPr/>
          </p:nvSpPr>
          <p:spPr>
            <a:xfrm>
              <a:off x="2357422" y="535782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214942" y="1857364"/>
            <a:ext cx="2930580" cy="1714512"/>
            <a:chOff x="2214546" y="2928934"/>
            <a:chExt cx="4216464" cy="2497494"/>
          </a:xfrm>
        </p:grpSpPr>
        <p:sp>
          <p:nvSpPr>
            <p:cNvPr id="36" name="Prstenec 35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Elipsa 40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2" name="Přímá spojovací čára 41"/>
            <p:cNvCxnSpPr>
              <a:stCxn id="41" idx="7"/>
              <a:endCxn id="41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>
              <a:stCxn id="41" idx="1"/>
              <a:endCxn id="41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" name="Skupina 94"/>
            <p:cNvGrpSpPr/>
            <p:nvPr/>
          </p:nvGrpSpPr>
          <p:grpSpPr>
            <a:xfrm>
              <a:off x="4655765" y="4545485"/>
              <a:ext cx="74779" cy="880939"/>
              <a:chOff x="5572132" y="2643976"/>
              <a:chExt cx="72232" cy="856462"/>
            </a:xfrm>
          </p:grpSpPr>
          <p:cxnSp>
            <p:nvCxnSpPr>
              <p:cNvPr id="62" name="Přímá spojovací čára 61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ovací čára 62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9" name="Přímá spojovací čára 48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0" name="Skupina 98"/>
            <p:cNvGrpSpPr/>
            <p:nvPr/>
          </p:nvGrpSpPr>
          <p:grpSpPr>
            <a:xfrm>
              <a:off x="4803652" y="4545485"/>
              <a:ext cx="74779" cy="880939"/>
              <a:chOff x="5572132" y="2643976"/>
              <a:chExt cx="72232" cy="856462"/>
            </a:xfrm>
          </p:grpSpPr>
          <p:cxnSp>
            <p:nvCxnSpPr>
              <p:cNvPr id="60" name="Přímá spojovací čára 59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ovací čára 60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101"/>
            <p:cNvGrpSpPr/>
            <p:nvPr/>
          </p:nvGrpSpPr>
          <p:grpSpPr>
            <a:xfrm>
              <a:off x="4507878" y="4545485"/>
              <a:ext cx="74779" cy="880939"/>
              <a:chOff x="5572132" y="2643976"/>
              <a:chExt cx="72232" cy="856462"/>
            </a:xfrm>
          </p:grpSpPr>
          <p:cxnSp>
            <p:nvCxnSpPr>
              <p:cNvPr id="58" name="Přímá spojovací čára 57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ovací čára 58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2" name="Přímá spojovací čára 51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Elipsa 53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ovací čára 54"/>
            <p:cNvCxnSpPr>
              <a:stCxn id="54" idx="7"/>
              <a:endCxn id="54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>
              <a:stCxn id="54" idx="1"/>
              <a:endCxn id="54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Prstenec 56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64" name="TextovéPole 63"/>
          <p:cNvSpPr txBox="1"/>
          <p:nvPr/>
        </p:nvSpPr>
        <p:spPr>
          <a:xfrm>
            <a:off x="928662" y="571480"/>
            <a:ext cx="7143800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Někdy se může </a:t>
            </a:r>
            <a:r>
              <a:rPr lang="cs-CZ" sz="2400" dirty="0" err="1" smtClean="0"/>
              <a:t>plés</a:t>
            </a:r>
            <a:r>
              <a:rPr lang="cs-CZ" sz="2400" dirty="0" smtClean="0"/>
              <a:t>,t </a:t>
            </a:r>
            <a:r>
              <a:rPr lang="cs-CZ" sz="2400" dirty="0" smtClean="0"/>
              <a:t>co je za sebou a co vedle sebe. Pak může být výhodné používat výrazy sériově a paralelně. 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071538" y="2428868"/>
            <a:ext cx="3000396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Žárovky spojeny </a:t>
            </a:r>
            <a:r>
              <a:rPr lang="cs-CZ" sz="2400" b="1" dirty="0" smtClean="0"/>
              <a:t>sériově.</a:t>
            </a:r>
            <a:endParaRPr lang="cs-CZ" sz="24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1142976" y="5072074"/>
            <a:ext cx="3000396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Žárovky spojeny </a:t>
            </a:r>
            <a:r>
              <a:rPr lang="cs-CZ" sz="2400" b="1" dirty="0" smtClean="0"/>
              <a:t>paralelně.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8143932" cy="523220"/>
          </a:xfrm>
          <a:prstGeom prst="rect">
            <a:avLst/>
          </a:prstGeom>
          <a:solidFill>
            <a:srgbClr val="19476D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Proud při zapojení v sérii (za sebou)</a:t>
            </a:r>
            <a:endParaRPr lang="cs-CZ" sz="2800" dirty="0">
              <a:solidFill>
                <a:schemeClr val="bg1"/>
              </a:solidFill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2214546" y="1928802"/>
            <a:ext cx="4573652" cy="2570973"/>
            <a:chOff x="2428859" y="2428868"/>
            <a:chExt cx="4573652" cy="2570973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643306" y="2500306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500694" y="2428868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4857752" y="421481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714348" y="5214950"/>
            <a:ext cx="7572428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Proud je při zapojení v sérii všude stejný. Stejný proud protéká jedním a pak druhým rezistorem. </a:t>
            </a:r>
            <a:endParaRPr lang="cs-CZ" sz="2400" dirty="0"/>
          </a:p>
        </p:txBody>
      </p:sp>
      <p:grpSp>
        <p:nvGrpSpPr>
          <p:cNvPr id="58" name="Skupina 57"/>
          <p:cNvGrpSpPr/>
          <p:nvPr/>
        </p:nvGrpSpPr>
        <p:grpSpPr>
          <a:xfrm>
            <a:off x="6143636" y="3000372"/>
            <a:ext cx="425762" cy="785818"/>
            <a:chOff x="5929322" y="3225623"/>
            <a:chExt cx="425762" cy="785818"/>
          </a:xfrm>
        </p:grpSpPr>
        <p:sp>
          <p:nvSpPr>
            <p:cNvPr id="59" name="Zahnutá šipka doleva 58"/>
            <p:cNvSpPr/>
            <p:nvPr/>
          </p:nvSpPr>
          <p:spPr>
            <a:xfrm rot="10414821" flipH="1">
              <a:off x="6115377" y="3225623"/>
              <a:ext cx="239707" cy="785818"/>
            </a:xfrm>
            <a:prstGeom prst="curvedLeftArrow">
              <a:avLst/>
            </a:prstGeom>
            <a:solidFill>
              <a:srgbClr val="2D1D19"/>
            </a:solidFill>
            <a:ln>
              <a:solidFill>
                <a:srgbClr val="2D1D1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5929322" y="3571876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I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01122" cy="523220"/>
          </a:xfrm>
          <a:prstGeom prst="rect">
            <a:avLst/>
          </a:prstGeom>
          <a:solidFill>
            <a:srgbClr val="19476D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 Napětí v zapojení dvou rezistorů v sérii (za sebou)</a:t>
            </a:r>
            <a:endParaRPr lang="cs-CZ" sz="2800" dirty="0">
              <a:solidFill>
                <a:schemeClr val="bg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785918" y="1071546"/>
            <a:ext cx="4573652" cy="3571105"/>
            <a:chOff x="2428859" y="1428736"/>
            <a:chExt cx="4573652" cy="3571105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rstenec 22"/>
            <p:cNvSpPr/>
            <p:nvPr/>
          </p:nvSpPr>
          <p:spPr>
            <a:xfrm>
              <a:off x="3286116" y="300037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Prstenec 23"/>
            <p:cNvSpPr/>
            <p:nvPr/>
          </p:nvSpPr>
          <p:spPr>
            <a:xfrm>
              <a:off x="4786314" y="300037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 rot="5400000" flipH="1" flipV="1">
              <a:off x="2680481" y="2462999"/>
              <a:ext cx="121285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 flipH="1">
              <a:off x="4189553" y="2454125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Skupina 31"/>
            <p:cNvGrpSpPr/>
            <p:nvPr/>
          </p:nvGrpSpPr>
          <p:grpSpPr>
            <a:xfrm>
              <a:off x="3286116" y="1428736"/>
              <a:ext cx="1500198" cy="914400"/>
              <a:chOff x="3286115" y="1428735"/>
              <a:chExt cx="1500198" cy="914400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>
                <a:off x="4429123" y="1857363"/>
                <a:ext cx="357190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Elipsa 21"/>
              <p:cNvSpPr/>
              <p:nvPr/>
            </p:nvSpPr>
            <p:spPr>
              <a:xfrm>
                <a:off x="3571867" y="1428735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05050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5" name="Přímá spojovací čára 24"/>
              <p:cNvCxnSpPr/>
              <p:nvPr/>
            </p:nvCxnSpPr>
            <p:spPr>
              <a:xfrm>
                <a:off x="3286115" y="1857363"/>
                <a:ext cx="285752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xtovéPole 27"/>
              <p:cNvSpPr txBox="1"/>
              <p:nvPr/>
            </p:nvSpPr>
            <p:spPr>
              <a:xfrm>
                <a:off x="3786181" y="1571611"/>
                <a:ext cx="50006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050503"/>
                    </a:solidFill>
                    <a:latin typeface="Arial" pitchFamily="34" charset="0"/>
                    <a:cs typeface="Arial" pitchFamily="34" charset="0"/>
                  </a:rPr>
                  <a:t>V</a:t>
                </a:r>
                <a:endParaRPr lang="cs-CZ" sz="3600" b="1" dirty="0">
                  <a:solidFill>
                    <a:srgbClr val="05050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cxnSp>
          <p:nvCxnSpPr>
            <p:cNvPr id="30" name="Přímá spojovací čára 29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32"/>
            <p:cNvGrpSpPr/>
            <p:nvPr/>
          </p:nvGrpSpPr>
          <p:grpSpPr>
            <a:xfrm>
              <a:off x="5143504" y="1428736"/>
              <a:ext cx="1500198" cy="914400"/>
              <a:chOff x="3286115" y="1428735"/>
              <a:chExt cx="1500198" cy="914400"/>
            </a:xfrm>
          </p:grpSpPr>
          <p:cxnSp>
            <p:nvCxnSpPr>
              <p:cNvPr id="34" name="Přímá spojovací čára 33"/>
              <p:cNvCxnSpPr/>
              <p:nvPr/>
            </p:nvCxnSpPr>
            <p:spPr>
              <a:xfrm>
                <a:off x="4429123" y="1857363"/>
                <a:ext cx="357190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Elipsa 35"/>
              <p:cNvSpPr/>
              <p:nvPr/>
            </p:nvSpPr>
            <p:spPr>
              <a:xfrm>
                <a:off x="3571867" y="1428735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050503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7" name="Přímá spojovací čára 36"/>
              <p:cNvCxnSpPr/>
              <p:nvPr/>
            </p:nvCxnSpPr>
            <p:spPr>
              <a:xfrm>
                <a:off x="3286115" y="1857363"/>
                <a:ext cx="285752" cy="1588"/>
              </a:xfrm>
              <a:prstGeom prst="line">
                <a:avLst/>
              </a:prstGeom>
              <a:ln w="38100">
                <a:solidFill>
                  <a:srgbClr val="05050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8" name="TextovéPole 37"/>
              <p:cNvSpPr txBox="1"/>
              <p:nvPr/>
            </p:nvSpPr>
            <p:spPr>
              <a:xfrm>
                <a:off x="3786181" y="1571611"/>
                <a:ext cx="50006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050503"/>
                    </a:solidFill>
                    <a:latin typeface="Arial" pitchFamily="34" charset="0"/>
                    <a:cs typeface="Arial" pitchFamily="34" charset="0"/>
                  </a:rPr>
                  <a:t>V</a:t>
                </a:r>
                <a:endParaRPr lang="cs-CZ" sz="3600" b="1" dirty="0">
                  <a:solidFill>
                    <a:srgbClr val="050503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39" name="Prstenec 38"/>
            <p:cNvSpPr/>
            <p:nvPr/>
          </p:nvSpPr>
          <p:spPr>
            <a:xfrm>
              <a:off x="5143504" y="300037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>
              <a:off x="6643702" y="300037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16200000" flipV="1">
              <a:off x="6046941" y="2454125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5400000" flipH="1">
              <a:off x="4546743" y="2454125"/>
              <a:ext cx="1203984" cy="104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ovéPole 50"/>
            <p:cNvSpPr txBox="1"/>
            <p:nvPr/>
          </p:nvSpPr>
          <p:spPr>
            <a:xfrm>
              <a:off x="3643306" y="2500306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500694" y="2428868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4429124" y="4286256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715008" y="92867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dirty="0" smtClean="0">
                <a:latin typeface="Corbel"/>
              </a:rPr>
              <a:t>₁</a:t>
            </a:r>
            <a:endParaRPr lang="cs-CZ" sz="24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786182" y="92867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dirty="0" smtClean="0">
                <a:latin typeface="Corbel"/>
              </a:rPr>
              <a:t>₂</a:t>
            </a:r>
            <a:endParaRPr lang="cs-CZ" sz="24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57158" y="4714884"/>
            <a:ext cx="8143932" cy="126188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Napětí, které je na zdroji, se v tomto zapojení dělí na jednotlivé rezistory v poměru velikosti jejich odporů. Pro napětí platí </a:t>
            </a:r>
          </a:p>
          <a:p>
            <a:r>
              <a:rPr lang="cs-CZ" sz="2400" dirty="0" smtClean="0"/>
              <a:t>			</a:t>
            </a:r>
            <a:r>
              <a:rPr lang="cs-CZ" sz="2800" dirty="0" smtClean="0"/>
              <a:t>U = </a:t>
            </a:r>
            <a:r>
              <a:rPr lang="cs-CZ" sz="2800" dirty="0" err="1" smtClean="0"/>
              <a:t>U</a:t>
            </a:r>
            <a:r>
              <a:rPr lang="cs-CZ" sz="2800" dirty="0" smtClean="0">
                <a:latin typeface="Corbel"/>
              </a:rPr>
              <a:t>₁ + </a:t>
            </a:r>
            <a:r>
              <a:rPr lang="cs-CZ" sz="2800" dirty="0" err="1" smtClean="0">
                <a:latin typeface="Corbel"/>
              </a:rPr>
              <a:t>U</a:t>
            </a:r>
            <a:r>
              <a:rPr lang="cs-CZ" sz="2400" dirty="0" smtClean="0">
                <a:latin typeface="Corbel"/>
              </a:rPr>
              <a:t>₂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071538" y="6143644"/>
            <a:ext cx="6929486" cy="523220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Na rezistoru s větším odporem je větší napětí.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8358246" cy="523220"/>
          </a:xfrm>
          <a:prstGeom prst="rect">
            <a:avLst/>
          </a:prstGeom>
          <a:solidFill>
            <a:srgbClr val="19476D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Odpor při zapojení dvou rezistorů v sérii (za sebou).</a:t>
            </a:r>
            <a:endParaRPr lang="cs-CZ" sz="2800" dirty="0">
              <a:solidFill>
                <a:schemeClr val="bg1"/>
              </a:solidFill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2285984" y="1857364"/>
            <a:ext cx="4573652" cy="2570973"/>
            <a:chOff x="2428859" y="2428868"/>
            <a:chExt cx="4573652" cy="2570973"/>
          </a:xfrm>
        </p:grpSpPr>
        <p:sp>
          <p:nvSpPr>
            <p:cNvPr id="4" name="Prstenec 3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Obdélník 30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643306" y="2500306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</a:t>
              </a:r>
              <a:endParaRPr lang="cs-CZ" sz="2400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500694" y="2428868"/>
              <a:ext cx="7143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</a:t>
              </a:r>
              <a:endParaRPr lang="cs-CZ" sz="2400" dirty="0"/>
            </a:p>
          </p:txBody>
        </p:sp>
      </p:grpSp>
      <p:sp>
        <p:nvSpPr>
          <p:cNvPr id="46" name="TextovéPole 45"/>
          <p:cNvSpPr txBox="1"/>
          <p:nvPr/>
        </p:nvSpPr>
        <p:spPr>
          <a:xfrm>
            <a:off x="1000100" y="5000636"/>
            <a:ext cx="6643734" cy="138499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Odpor obvodu je součtem odporů jednotlivých rezistorů. </a:t>
            </a:r>
          </a:p>
          <a:p>
            <a:pPr algn="ctr"/>
            <a:r>
              <a:rPr lang="cs-CZ" sz="3600" dirty="0" smtClean="0"/>
              <a:t>R = </a:t>
            </a:r>
            <a:r>
              <a:rPr lang="cs-CZ" sz="3600" dirty="0" err="1" smtClean="0"/>
              <a:t>R</a:t>
            </a:r>
            <a:r>
              <a:rPr lang="cs-CZ" sz="3600" dirty="0" smtClean="0">
                <a:latin typeface="Corbel"/>
              </a:rPr>
              <a:t>₁ + </a:t>
            </a:r>
            <a:r>
              <a:rPr lang="cs-CZ" sz="3600" dirty="0" err="1" smtClean="0">
                <a:latin typeface="Corbel"/>
              </a:rPr>
              <a:t>R</a:t>
            </a:r>
            <a:r>
              <a:rPr lang="cs-CZ" sz="3600" dirty="0" smtClean="0">
                <a:latin typeface="Corbel"/>
              </a:rPr>
              <a:t>₂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85728"/>
            <a:ext cx="8643998" cy="830997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V obvodu jsou dva rezistory spojeny sériově. První rezistor má odpor 30 </a:t>
            </a:r>
            <a:r>
              <a:rPr lang="el-GR" sz="2400" dirty="0" smtClean="0"/>
              <a:t>Ω</a:t>
            </a:r>
            <a:r>
              <a:rPr lang="cs-CZ" sz="2400" dirty="0" smtClean="0"/>
              <a:t>, druhý má odpor 70</a:t>
            </a:r>
            <a:r>
              <a:rPr lang="el-GR" sz="2400" dirty="0" smtClean="0"/>
              <a:t> Ω</a:t>
            </a:r>
            <a:r>
              <a:rPr lang="cs-CZ" sz="2400" dirty="0" smtClean="0"/>
              <a:t>. Jaký je odpor obvodu?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5720" y="1785926"/>
            <a:ext cx="8643998" cy="304698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Rezistory jsou zapojeny sériově platí: R = </a:t>
            </a:r>
            <a:r>
              <a:rPr lang="cs-CZ" sz="2400" dirty="0" err="1" smtClean="0"/>
              <a:t>R</a:t>
            </a:r>
            <a:r>
              <a:rPr lang="cs-CZ" sz="2400" dirty="0" smtClean="0">
                <a:latin typeface="Corbel"/>
              </a:rPr>
              <a:t>₁ + </a:t>
            </a:r>
            <a:r>
              <a:rPr lang="cs-CZ" sz="2400" dirty="0" err="1" smtClean="0">
                <a:latin typeface="Corbel"/>
              </a:rPr>
              <a:t>R</a:t>
            </a:r>
            <a:r>
              <a:rPr lang="cs-CZ" sz="2400" dirty="0" smtClean="0">
                <a:latin typeface="Corbel"/>
              </a:rPr>
              <a:t>₂</a:t>
            </a:r>
            <a:endParaRPr lang="cs-CZ" sz="2400" dirty="0" smtClean="0"/>
          </a:p>
          <a:p>
            <a:r>
              <a:rPr lang="cs-CZ" sz="2400" dirty="0" smtClean="0"/>
              <a:t>3.    R</a:t>
            </a:r>
            <a:r>
              <a:rPr lang="cs-CZ" sz="2400" dirty="0" smtClean="0">
                <a:latin typeface="Corbel"/>
              </a:rPr>
              <a:t>₁ = 30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        R</a:t>
            </a:r>
            <a:r>
              <a:rPr lang="cs-CZ" sz="2400" dirty="0" smtClean="0">
                <a:latin typeface="Corbel"/>
              </a:rPr>
              <a:t>₂ = 70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        </a:t>
            </a:r>
            <a:r>
              <a:rPr lang="cs-CZ" sz="2400" u="sng" dirty="0" smtClean="0"/>
              <a:t>R = ?        .</a:t>
            </a:r>
          </a:p>
          <a:p>
            <a:r>
              <a:rPr lang="cs-CZ" sz="2400" dirty="0" smtClean="0"/>
              <a:t>        R = </a:t>
            </a:r>
            <a:r>
              <a:rPr lang="cs-CZ" sz="2400" dirty="0" err="1" smtClean="0"/>
              <a:t>R</a:t>
            </a:r>
            <a:r>
              <a:rPr lang="cs-CZ" sz="2400" dirty="0" smtClean="0">
                <a:latin typeface="Corbel"/>
              </a:rPr>
              <a:t>₁ + </a:t>
            </a:r>
            <a:r>
              <a:rPr lang="cs-CZ" sz="2400" dirty="0" err="1" smtClean="0">
                <a:latin typeface="Corbel"/>
              </a:rPr>
              <a:t>R</a:t>
            </a:r>
            <a:r>
              <a:rPr lang="cs-CZ" sz="2400" dirty="0" smtClean="0">
                <a:latin typeface="Corbel"/>
              </a:rPr>
              <a:t>₂</a:t>
            </a:r>
          </a:p>
          <a:p>
            <a:r>
              <a:rPr lang="cs-CZ" sz="2400" dirty="0" smtClean="0">
                <a:latin typeface="Corbel"/>
              </a:rPr>
              <a:t>         R = 30 + 70</a:t>
            </a:r>
          </a:p>
          <a:p>
            <a:r>
              <a:rPr lang="cs-CZ" sz="2400" dirty="0" smtClean="0">
                <a:latin typeface="Corbel"/>
              </a:rPr>
              <a:t>         R = 100 (</a:t>
            </a:r>
            <a:r>
              <a:rPr lang="el-GR" sz="2400" dirty="0" smtClean="0"/>
              <a:t>Ω</a:t>
            </a:r>
            <a:r>
              <a:rPr lang="cs-CZ" sz="2400" dirty="0" smtClean="0"/>
              <a:t>)  </a:t>
            </a:r>
          </a:p>
          <a:p>
            <a:r>
              <a:rPr lang="cs-CZ" sz="2400" dirty="0" smtClean="0"/>
              <a:t>  </a:t>
            </a:r>
            <a:r>
              <a:rPr lang="cs-CZ" sz="2400" u="sng" dirty="0" smtClean="0"/>
              <a:t>Odpor obvodu je 100 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. </a:t>
            </a:r>
            <a:r>
              <a:rPr lang="cs-CZ" sz="2400" dirty="0" smtClean="0"/>
              <a:t>  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7500958" y="2285992"/>
            <a:ext cx="914400" cy="914400"/>
            <a:chOff x="7358082" y="1571612"/>
            <a:chExt cx="914400" cy="914400"/>
          </a:xfrm>
        </p:grpSpPr>
        <p:sp>
          <p:nvSpPr>
            <p:cNvPr id="5" name="12cípá hvězda 4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500958" y="1785926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142852"/>
            <a:ext cx="8643998" cy="2143140"/>
          </a:xfrm>
          <a:solidFill>
            <a:srgbClr val="00CCFF"/>
          </a:solidFill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 osvětlení vánočního stromku je zapojeno šestnáct </a:t>
            </a:r>
            <a:r>
              <a:rPr lang="cs-CZ" sz="2400" dirty="0" smtClean="0"/>
              <a:t>žárovek                       </a:t>
            </a:r>
            <a:r>
              <a:rPr lang="cs-CZ" sz="2400" dirty="0" smtClean="0"/>
              <a:t>za sebou. Osvětlení se zapojuje do zásuvky na napětí 230 V. Jsou            v osvětlení jednotlivé žárovky zapojeny </a:t>
            </a:r>
            <a:br>
              <a:rPr lang="cs-CZ" sz="2400" dirty="0" smtClean="0"/>
            </a:br>
            <a:r>
              <a:rPr lang="cs-CZ" sz="2400" dirty="0" smtClean="0"/>
              <a:t>		na napětí menší než 230 V,</a:t>
            </a:r>
            <a:br>
              <a:rPr lang="cs-CZ" sz="2400" dirty="0" smtClean="0"/>
            </a:br>
            <a:r>
              <a:rPr lang="cs-CZ" sz="2400" dirty="0" smtClean="0"/>
              <a:t> 		nebo  na napětí 230 </a:t>
            </a:r>
            <a:r>
              <a:rPr lang="cs-CZ" sz="2400" dirty="0" smtClean="0"/>
              <a:t>V?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Podtrhni správnou odpověď. (Svou odpověď odůvodni.)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282" y="3214686"/>
            <a:ext cx="8715436" cy="1928826"/>
          </a:xfrm>
          <a:solidFill>
            <a:srgbClr val="00CCFF"/>
          </a:solidFill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V osvětlení vánočního stromku je zapojeno šestnáct žárovek </a:t>
            </a:r>
            <a:r>
              <a:rPr lang="cs-CZ" sz="2400" dirty="0" smtClean="0">
                <a:solidFill>
                  <a:schemeClr val="tx1"/>
                </a:solidFill>
              </a:rPr>
              <a:t>                               za </a:t>
            </a:r>
            <a:r>
              <a:rPr lang="cs-CZ" sz="2400" dirty="0" smtClean="0">
                <a:solidFill>
                  <a:schemeClr val="tx1"/>
                </a:solidFill>
              </a:rPr>
              <a:t>sebou. Osvětlení se  zapojuje do zásuvky s napětím 230 V.  Máte vyměnit vadnou žárovku. Jakou hodnotu napětí musí mít žárovka, kterou budete kupovat?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7643834" y="1000108"/>
            <a:ext cx="914400" cy="914400"/>
            <a:chOff x="7358082" y="1571612"/>
            <a:chExt cx="914400" cy="914400"/>
          </a:xfrm>
        </p:grpSpPr>
        <p:sp>
          <p:nvSpPr>
            <p:cNvPr id="5" name="12cípá hvězda 4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500958" y="1785926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001024" y="5214950"/>
            <a:ext cx="914400" cy="914400"/>
            <a:chOff x="7358082" y="1571612"/>
            <a:chExt cx="914400" cy="914400"/>
          </a:xfrm>
        </p:grpSpPr>
        <p:sp>
          <p:nvSpPr>
            <p:cNvPr id="8" name="12cípá hvězda 7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643834" y="1785926"/>
              <a:ext cx="500066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11" name="Přímá spojovací čára 10"/>
          <p:cNvCxnSpPr/>
          <p:nvPr/>
        </p:nvCxnSpPr>
        <p:spPr>
          <a:xfrm>
            <a:off x="2214546" y="1571612"/>
            <a:ext cx="3143272" cy="1588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14282" y="2428868"/>
            <a:ext cx="864399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Pro napětí v sériovém obvodu platí: U = </a:t>
            </a:r>
            <a:r>
              <a:rPr lang="cs-CZ" sz="2000" dirty="0" err="1" smtClean="0"/>
              <a:t>U</a:t>
            </a:r>
            <a:r>
              <a:rPr lang="cs-CZ" sz="2000" dirty="0" smtClean="0">
                <a:latin typeface="Corbel"/>
              </a:rPr>
              <a:t>₁ + </a:t>
            </a:r>
            <a:r>
              <a:rPr lang="cs-CZ" sz="2000" dirty="0" err="1" smtClean="0">
                <a:latin typeface="Corbel"/>
              </a:rPr>
              <a:t>U</a:t>
            </a:r>
            <a:r>
              <a:rPr lang="cs-CZ" sz="2000" dirty="0" smtClean="0">
                <a:latin typeface="Corbel"/>
              </a:rPr>
              <a:t>₂. Čili napětí 230 V se rozdělí </a:t>
            </a:r>
            <a:r>
              <a:rPr lang="cs-CZ" sz="2000" dirty="0" smtClean="0">
                <a:latin typeface="Corbel"/>
              </a:rPr>
              <a:t>                               na </a:t>
            </a:r>
            <a:r>
              <a:rPr lang="cs-CZ" sz="2000" dirty="0" smtClean="0">
                <a:latin typeface="Corbel"/>
              </a:rPr>
              <a:t>16 žárovek. Na každé žárovce bude napětí menší než 230 V. 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5429264"/>
            <a:ext cx="77153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 = 230 V</a:t>
            </a:r>
          </a:p>
          <a:p>
            <a:r>
              <a:rPr lang="cs-CZ" sz="2000" dirty="0" smtClean="0"/>
              <a:t>Počet žárovek 16. Napětí se rozdělí na 16 dílů.</a:t>
            </a:r>
          </a:p>
          <a:p>
            <a:r>
              <a:rPr lang="cs-CZ" sz="2000" dirty="0" smtClean="0"/>
              <a:t>Napětí na jedné žárovce je šestnáctina </a:t>
            </a:r>
            <a:r>
              <a:rPr lang="cs-CZ" sz="2000" dirty="0" smtClean="0">
                <a:latin typeface="Corbel"/>
              </a:rPr>
              <a:t>230 : 16 = 14 V. </a:t>
            </a:r>
          </a:p>
          <a:p>
            <a:r>
              <a:rPr lang="cs-CZ" sz="2000" dirty="0" smtClean="0">
                <a:latin typeface="Corbel"/>
              </a:rPr>
              <a:t> </a:t>
            </a:r>
            <a:r>
              <a:rPr lang="cs-CZ" sz="2400" u="sng" dirty="0" smtClean="0">
                <a:latin typeface="Corbel"/>
              </a:rPr>
              <a:t>Žárovka je na napětí 14 V.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42852"/>
            <a:ext cx="8429684" cy="1569660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K osvětlení vánočního stromku koupíte náhradní žárovku.</a:t>
            </a:r>
          </a:p>
          <a:p>
            <a:r>
              <a:rPr lang="cs-CZ" sz="2400" dirty="0" smtClean="0"/>
              <a:t>Na žárovce, kterou koupíte je vyraženo 14 V/ 0,1 A.  Co tyto veličiny znamenají? Jaký odpor má každá žárovka? </a:t>
            </a:r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85720" y="3571876"/>
            <a:ext cx="8286808" cy="1200329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V osvětlení vánočního stromku je zapojeno šestnáct </a:t>
            </a:r>
            <a:r>
              <a:rPr lang="cs-CZ" sz="2400" dirty="0" smtClean="0"/>
              <a:t>žárovek                    </a:t>
            </a:r>
            <a:r>
              <a:rPr lang="cs-CZ" sz="2400" dirty="0" smtClean="0"/>
              <a:t>za sebou. Na každé žárovce je uvedeno 14 V/ 0,1 A. Jaký je odpor celého obvodu?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1857364"/>
            <a:ext cx="71438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 = 14 V    </a:t>
            </a:r>
            <a:r>
              <a:rPr lang="cs-CZ" sz="2000" u="sng" dirty="0" smtClean="0"/>
              <a:t>Je elektrické napětí</a:t>
            </a:r>
            <a:r>
              <a:rPr lang="cs-CZ" sz="2000" dirty="0" smtClean="0"/>
              <a:t>.  </a:t>
            </a:r>
          </a:p>
          <a:p>
            <a:r>
              <a:rPr lang="cs-CZ" sz="2000" dirty="0" smtClean="0"/>
              <a:t>I = 0,1 A     </a:t>
            </a:r>
            <a:r>
              <a:rPr lang="cs-CZ" sz="2000" u="sng" dirty="0" smtClean="0"/>
              <a:t>Je elektrický proud. </a:t>
            </a:r>
          </a:p>
          <a:p>
            <a:r>
              <a:rPr lang="cs-CZ" sz="2000" u="sng" dirty="0" smtClean="0"/>
              <a:t>R = ?</a:t>
            </a:r>
          </a:p>
          <a:p>
            <a:r>
              <a:rPr lang="cs-CZ" sz="2000" dirty="0" smtClean="0"/>
              <a:t>R = U : I;    R =14 : 0,1;    R =  140 </a:t>
            </a:r>
            <a:r>
              <a:rPr lang="el-GR" sz="2000" dirty="0" smtClean="0"/>
              <a:t>Ω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u="sng" dirty="0" smtClean="0"/>
              <a:t>Odpor žárovky je 140 </a:t>
            </a:r>
            <a:r>
              <a:rPr lang="el-GR" sz="2000" u="sng" dirty="0" smtClean="0"/>
              <a:t>Ω</a:t>
            </a:r>
            <a:r>
              <a:rPr lang="cs-CZ" sz="2000" u="sng" dirty="0" smtClean="0"/>
              <a:t>.</a:t>
            </a:r>
            <a:r>
              <a:rPr lang="el-GR" sz="2000" u="sng" dirty="0" smtClean="0"/>
              <a:t> </a:t>
            </a:r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7643834" y="2071678"/>
            <a:ext cx="914400" cy="914400"/>
            <a:chOff x="7358082" y="1571612"/>
            <a:chExt cx="914400" cy="914400"/>
          </a:xfrm>
        </p:grpSpPr>
        <p:sp>
          <p:nvSpPr>
            <p:cNvPr id="12" name="12cípá hvězda 11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643834" y="1785926"/>
              <a:ext cx="500066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643834" y="4857760"/>
            <a:ext cx="914400" cy="914400"/>
            <a:chOff x="7358082" y="1571612"/>
            <a:chExt cx="914400" cy="914400"/>
          </a:xfrm>
        </p:grpSpPr>
        <p:sp>
          <p:nvSpPr>
            <p:cNvPr id="18" name="12cípá hvězda 17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7643834" y="1785926"/>
              <a:ext cx="500066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285720" y="5000636"/>
            <a:ext cx="68580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Odpor jedné žárovky  R = 140 </a:t>
            </a:r>
            <a:r>
              <a:rPr lang="el-GR" sz="2000" dirty="0" smtClean="0"/>
              <a:t>Ω</a:t>
            </a:r>
            <a:r>
              <a:rPr lang="cs-CZ" sz="2000" dirty="0" smtClean="0"/>
              <a:t> (viz předchozí příklad).</a:t>
            </a:r>
          </a:p>
          <a:p>
            <a:r>
              <a:rPr lang="cs-CZ" sz="2000" dirty="0" smtClean="0"/>
              <a:t>Pro sériové zapojení platí, že celkový odpor je součtem odporů. Čili: </a:t>
            </a:r>
          </a:p>
          <a:p>
            <a:r>
              <a:rPr lang="cs-CZ" sz="2000" dirty="0" smtClean="0"/>
              <a:t>R =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₁ +….+R₁₆</a:t>
            </a:r>
            <a:r>
              <a:rPr lang="cs-CZ" sz="2000" dirty="0" smtClean="0"/>
              <a:t> = 2240 </a:t>
            </a:r>
            <a:r>
              <a:rPr lang="el-GR" sz="2000" dirty="0" smtClean="0"/>
              <a:t>Ω</a:t>
            </a:r>
            <a:endParaRPr lang="cs-CZ" sz="2000" dirty="0" smtClean="0"/>
          </a:p>
          <a:p>
            <a:r>
              <a:rPr lang="cs-CZ" sz="2000" u="sng" dirty="0" smtClean="0"/>
              <a:t>Odpor osvětlení je 2240 </a:t>
            </a:r>
            <a:r>
              <a:rPr lang="el-GR" sz="2000" u="sng" dirty="0" smtClean="0"/>
              <a:t>Ω</a:t>
            </a:r>
            <a:r>
              <a:rPr lang="cs-CZ" sz="2000" u="sng" dirty="0" smtClean="0"/>
              <a:t>. </a:t>
            </a:r>
            <a:endParaRPr lang="cs-CZ" sz="20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01.jpg"/>
          <p:cNvPicPr>
            <a:picLocks noChangeAspect="1"/>
          </p:cNvPicPr>
          <p:nvPr/>
        </p:nvPicPr>
        <p:blipFill>
          <a:blip r:embed="rId2" cstate="print"/>
          <a:srcRect l="3659"/>
          <a:stretch>
            <a:fillRect/>
          </a:stretch>
        </p:blipFill>
        <p:spPr>
          <a:xfrm>
            <a:off x="214283" y="142852"/>
            <a:ext cx="3500462" cy="2064513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3857620" y="142852"/>
            <a:ext cx="5072098" cy="2246769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V obvodu na obrázku jsou zapojeny dva rezistory. První rezistor má odpor 50 </a:t>
            </a:r>
            <a:r>
              <a:rPr lang="el-GR" sz="2000" dirty="0" smtClean="0"/>
              <a:t>Ω</a:t>
            </a:r>
            <a:r>
              <a:rPr lang="cs-CZ" sz="2000" dirty="0" smtClean="0"/>
              <a:t>, druhý má odpor 100</a:t>
            </a:r>
            <a:r>
              <a:rPr lang="el-GR" sz="2000" dirty="0" smtClean="0"/>
              <a:t> Ω</a:t>
            </a:r>
            <a:r>
              <a:rPr lang="cs-CZ" sz="2000" dirty="0" smtClean="0"/>
              <a:t>. Napětí zdroje je 4,5 V.</a:t>
            </a:r>
          </a:p>
          <a:p>
            <a:r>
              <a:rPr lang="cs-CZ" sz="2000" dirty="0" smtClean="0"/>
              <a:t>1. Jak jsou rezistory zapojeny?</a:t>
            </a:r>
          </a:p>
          <a:p>
            <a:r>
              <a:rPr lang="cs-CZ" sz="2000" dirty="0" smtClean="0"/>
              <a:t>2. Nakresli schéma.</a:t>
            </a:r>
          </a:p>
          <a:p>
            <a:r>
              <a:rPr lang="cs-CZ" sz="2000" dirty="0" smtClean="0"/>
              <a:t>3. Vypočítej odpor obvodu.</a:t>
            </a:r>
          </a:p>
          <a:p>
            <a:r>
              <a:rPr lang="cs-CZ" sz="2000" dirty="0" smtClean="0"/>
              <a:t>4. Vypočítej proud,který prochází obvodem.</a:t>
            </a:r>
            <a:endParaRPr lang="cs-CZ" sz="2000" dirty="0"/>
          </a:p>
        </p:txBody>
      </p:sp>
      <p:sp>
        <p:nvSpPr>
          <p:cNvPr id="37" name="Obdélník 36"/>
          <p:cNvSpPr/>
          <p:nvPr/>
        </p:nvSpPr>
        <p:spPr>
          <a:xfrm>
            <a:off x="214282" y="3000372"/>
            <a:ext cx="6858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1. Rezistory  jsou zapojeny sériově.</a:t>
            </a:r>
            <a:endParaRPr lang="cs-CZ" sz="2400" dirty="0"/>
          </a:p>
        </p:txBody>
      </p:sp>
      <p:grpSp>
        <p:nvGrpSpPr>
          <p:cNvPr id="46" name="Skupina 45"/>
          <p:cNvGrpSpPr/>
          <p:nvPr/>
        </p:nvGrpSpPr>
        <p:grpSpPr>
          <a:xfrm>
            <a:off x="2857488" y="4214818"/>
            <a:ext cx="3500462" cy="1928825"/>
            <a:chOff x="2857488" y="4214818"/>
            <a:chExt cx="3500462" cy="1928825"/>
          </a:xfrm>
        </p:grpSpPr>
        <p:sp>
          <p:nvSpPr>
            <p:cNvPr id="15" name="Prstenec 14"/>
            <p:cNvSpPr/>
            <p:nvPr/>
          </p:nvSpPr>
          <p:spPr>
            <a:xfrm>
              <a:off x="3591046" y="5770799"/>
              <a:ext cx="52397" cy="5312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3216783" y="5782947"/>
              <a:ext cx="418986" cy="3319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705292" y="5834557"/>
              <a:ext cx="1437182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0800000">
              <a:off x="2857488" y="5823932"/>
              <a:ext cx="366755" cy="118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rot="10800000">
              <a:off x="3643443" y="5823934"/>
              <a:ext cx="805209" cy="10624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397326" y="4750747"/>
              <a:ext cx="564607" cy="114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2857489" y="4750747"/>
              <a:ext cx="769918" cy="114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 flipH="1" flipV="1">
              <a:off x="2327381" y="5291479"/>
              <a:ext cx="1061379" cy="116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 flipH="1" flipV="1">
              <a:off x="5601150" y="5292070"/>
              <a:ext cx="1083811" cy="116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4397049" y="5833413"/>
              <a:ext cx="309660" cy="1141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4293548" y="5833985"/>
              <a:ext cx="618747" cy="570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>
              <a:off x="4243341" y="5834557"/>
              <a:ext cx="205312" cy="1147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5400000">
              <a:off x="4499705" y="5833413"/>
              <a:ext cx="309660" cy="1141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5400000">
              <a:off x="4396204" y="5833985"/>
              <a:ext cx="618747" cy="570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0"/>
            <p:cNvCxnSpPr/>
            <p:nvPr/>
          </p:nvCxnSpPr>
          <p:spPr>
            <a:xfrm rot="5400000">
              <a:off x="4294393" y="5833413"/>
              <a:ext cx="309660" cy="1141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5400000">
              <a:off x="4190892" y="5833985"/>
              <a:ext cx="618747" cy="570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4705292" y="5834557"/>
              <a:ext cx="205312" cy="1147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>
              <a:off x="5731851" y="4750747"/>
              <a:ext cx="410623" cy="114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bdélník 32"/>
            <p:cNvSpPr/>
            <p:nvPr/>
          </p:nvSpPr>
          <p:spPr>
            <a:xfrm>
              <a:off x="3627406" y="4647526"/>
              <a:ext cx="769918" cy="20644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961932" y="4647527"/>
              <a:ext cx="769918" cy="20644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357554" y="4214818"/>
              <a:ext cx="15001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 = 50</a:t>
              </a:r>
              <a:r>
                <a:rPr lang="el-GR" sz="2400" dirty="0" smtClean="0"/>
                <a:t> Ω</a:t>
              </a:r>
              <a:r>
                <a:rPr lang="cs-CZ" sz="2400" dirty="0" smtClean="0"/>
                <a:t>.</a:t>
              </a:r>
              <a:endParaRPr lang="cs-CZ" sz="2400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857752" y="4214819"/>
              <a:ext cx="15001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₁= 100</a:t>
              </a:r>
              <a:r>
                <a:rPr lang="el-GR" sz="2400" dirty="0" smtClean="0"/>
                <a:t> Ω</a:t>
              </a:r>
              <a:endParaRPr lang="cs-CZ" sz="2400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786314" y="5214950"/>
              <a:ext cx="10715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 = 4,5 V</a:t>
              </a:r>
              <a:endParaRPr lang="cs-CZ" dirty="0"/>
            </a:p>
          </p:txBody>
        </p:sp>
      </p:grpSp>
      <p:sp>
        <p:nvSpPr>
          <p:cNvPr id="64" name="Obdélník 63"/>
          <p:cNvSpPr/>
          <p:nvPr/>
        </p:nvSpPr>
        <p:spPr>
          <a:xfrm>
            <a:off x="285720" y="4286256"/>
            <a:ext cx="138211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2.  Schéma:</a:t>
            </a:r>
            <a:endParaRPr lang="cs-CZ" sz="2000" dirty="0"/>
          </a:p>
        </p:txBody>
      </p:sp>
      <p:grpSp>
        <p:nvGrpSpPr>
          <p:cNvPr id="40" name="Skupina 39"/>
          <p:cNvGrpSpPr/>
          <p:nvPr/>
        </p:nvGrpSpPr>
        <p:grpSpPr>
          <a:xfrm>
            <a:off x="7358082" y="1000108"/>
            <a:ext cx="1414466" cy="914400"/>
            <a:chOff x="7358082" y="1571612"/>
            <a:chExt cx="914400" cy="914400"/>
          </a:xfrm>
        </p:grpSpPr>
        <p:sp>
          <p:nvSpPr>
            <p:cNvPr id="41" name="12cípá hvězda 40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500958" y="1785927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Úkoly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6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z 001.jpg"/>
          <p:cNvPicPr>
            <a:picLocks noChangeAspect="1"/>
          </p:cNvPicPr>
          <p:nvPr/>
        </p:nvPicPr>
        <p:blipFill>
          <a:blip r:embed="rId2" cstate="print"/>
          <a:srcRect l="3659"/>
          <a:stretch>
            <a:fillRect/>
          </a:stretch>
        </p:blipFill>
        <p:spPr>
          <a:xfrm>
            <a:off x="5500694" y="1857364"/>
            <a:ext cx="3500462" cy="2064513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85720" y="142852"/>
            <a:ext cx="8643998" cy="1384995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Pokračování </a:t>
            </a:r>
            <a:r>
              <a:rPr lang="cs-CZ" sz="2000" dirty="0" smtClean="0"/>
              <a:t>- V obvodu na obrázku jsou zapojeny dva rezistory. První rezistor má odpor 50 </a:t>
            </a:r>
            <a:r>
              <a:rPr lang="el-GR" sz="2000" dirty="0" smtClean="0"/>
              <a:t>Ω</a:t>
            </a:r>
            <a:r>
              <a:rPr lang="cs-CZ" sz="2000" dirty="0" smtClean="0"/>
              <a:t>, druhý má odpor 100</a:t>
            </a:r>
            <a:r>
              <a:rPr lang="el-GR" sz="2000" dirty="0" smtClean="0"/>
              <a:t> Ω</a:t>
            </a:r>
            <a:r>
              <a:rPr lang="cs-CZ" sz="2000" dirty="0" smtClean="0"/>
              <a:t>. Napětí zdroje je 4,5 V.</a:t>
            </a:r>
          </a:p>
          <a:p>
            <a:r>
              <a:rPr lang="cs-CZ" sz="2000" dirty="0" smtClean="0"/>
              <a:t>3. Vypočítej odpor obvodu.</a:t>
            </a:r>
          </a:p>
          <a:p>
            <a:r>
              <a:rPr lang="cs-CZ" sz="2000" dirty="0" smtClean="0"/>
              <a:t>4. Vypočítej proud, který prochází obvodem.</a:t>
            </a:r>
            <a:endParaRPr lang="cs-CZ" sz="2000" dirty="0"/>
          </a:p>
        </p:txBody>
      </p:sp>
      <p:sp>
        <p:nvSpPr>
          <p:cNvPr id="38" name="Obdélník 37"/>
          <p:cNvSpPr/>
          <p:nvPr/>
        </p:nvSpPr>
        <p:spPr>
          <a:xfrm>
            <a:off x="285720" y="1643050"/>
            <a:ext cx="8501122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Rezistory jsou zapojeny sériově. Odpor R =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₁ + </a:t>
            </a:r>
            <a:r>
              <a:rPr lang="cs-CZ" sz="2000" dirty="0" err="1" smtClean="0">
                <a:latin typeface="Corbel"/>
              </a:rPr>
              <a:t>R</a:t>
            </a:r>
            <a:r>
              <a:rPr lang="cs-CZ" sz="2000" dirty="0" smtClean="0">
                <a:latin typeface="Corbel"/>
              </a:rPr>
              <a:t>₂</a:t>
            </a:r>
            <a:endParaRPr lang="cs-CZ" sz="2000" dirty="0" smtClean="0"/>
          </a:p>
          <a:p>
            <a:r>
              <a:rPr lang="cs-CZ" sz="2000" dirty="0" smtClean="0"/>
              <a:t>3.    R</a:t>
            </a:r>
            <a:r>
              <a:rPr lang="cs-CZ" sz="2000" dirty="0" smtClean="0">
                <a:latin typeface="Corbel"/>
              </a:rPr>
              <a:t>₁ = 100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        R</a:t>
            </a:r>
            <a:r>
              <a:rPr lang="cs-CZ" sz="2000" dirty="0" smtClean="0">
                <a:latin typeface="Corbel"/>
              </a:rPr>
              <a:t>₂ = 50</a:t>
            </a:r>
            <a:r>
              <a:rPr lang="el-GR" sz="2000" dirty="0" smtClean="0"/>
              <a:t> Ω</a:t>
            </a:r>
            <a:endParaRPr lang="cs-CZ" sz="2000" dirty="0" smtClean="0"/>
          </a:p>
          <a:p>
            <a:r>
              <a:rPr lang="cs-CZ" sz="2000" dirty="0" smtClean="0"/>
              <a:t>        </a:t>
            </a:r>
            <a:r>
              <a:rPr lang="cs-CZ" sz="2000" u="sng" dirty="0" smtClean="0"/>
              <a:t>R = ?        .</a:t>
            </a:r>
          </a:p>
          <a:p>
            <a:r>
              <a:rPr lang="cs-CZ" sz="2000" dirty="0" smtClean="0"/>
              <a:t>        R = </a:t>
            </a:r>
            <a:r>
              <a:rPr lang="cs-CZ" sz="2000" dirty="0" err="1" smtClean="0"/>
              <a:t>R</a:t>
            </a:r>
            <a:r>
              <a:rPr lang="cs-CZ" sz="2000" dirty="0" smtClean="0">
                <a:latin typeface="Corbel"/>
              </a:rPr>
              <a:t>₁ + </a:t>
            </a:r>
            <a:r>
              <a:rPr lang="cs-CZ" sz="2000" dirty="0" err="1" smtClean="0">
                <a:latin typeface="Corbel"/>
              </a:rPr>
              <a:t>R</a:t>
            </a:r>
            <a:r>
              <a:rPr lang="cs-CZ" sz="2000" dirty="0" smtClean="0">
                <a:latin typeface="Corbel"/>
              </a:rPr>
              <a:t>₂</a:t>
            </a:r>
          </a:p>
          <a:p>
            <a:r>
              <a:rPr lang="cs-CZ" sz="2000" dirty="0" smtClean="0">
                <a:latin typeface="Corbel"/>
              </a:rPr>
              <a:t>         R = 100 + 50</a:t>
            </a:r>
          </a:p>
          <a:p>
            <a:r>
              <a:rPr lang="cs-CZ" sz="2000" dirty="0" smtClean="0">
                <a:latin typeface="Corbel"/>
              </a:rPr>
              <a:t>         R = 150 (</a:t>
            </a:r>
            <a:r>
              <a:rPr lang="el-GR" sz="2000" dirty="0" smtClean="0"/>
              <a:t>Ω</a:t>
            </a:r>
            <a:r>
              <a:rPr lang="cs-CZ" sz="2000" dirty="0" smtClean="0"/>
              <a:t>)  </a:t>
            </a:r>
          </a:p>
          <a:p>
            <a:r>
              <a:rPr lang="cs-CZ" sz="2000" dirty="0" smtClean="0"/>
              <a:t>       </a:t>
            </a:r>
            <a:r>
              <a:rPr lang="cs-CZ" sz="2400" u="sng" dirty="0" smtClean="0"/>
              <a:t>Odpor obvodu je 150 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.</a:t>
            </a:r>
            <a:r>
              <a:rPr lang="cs-CZ" sz="2000" u="sng" dirty="0" smtClean="0"/>
              <a:t> </a:t>
            </a:r>
            <a:r>
              <a:rPr lang="cs-CZ" sz="2000" dirty="0" smtClean="0"/>
              <a:t>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85720" y="4500570"/>
            <a:ext cx="8501122" cy="230832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Tx/>
              <a:buAutoNum type="arabicPeriod" startAt="4"/>
            </a:pPr>
            <a:r>
              <a:rPr lang="cs-CZ" sz="2000" dirty="0" smtClean="0"/>
              <a:t>(Proud v obvodu je všude stejný; I = </a:t>
            </a:r>
            <a:r>
              <a:rPr lang="cs-CZ" sz="2000" dirty="0" err="1" smtClean="0"/>
              <a:t>I</a:t>
            </a:r>
            <a:r>
              <a:rPr lang="cs-CZ" sz="2000" dirty="0" smtClean="0">
                <a:latin typeface="Corbel"/>
              </a:rPr>
              <a:t>₁= </a:t>
            </a:r>
            <a:r>
              <a:rPr lang="cs-CZ" sz="2000" dirty="0" err="1" smtClean="0">
                <a:latin typeface="Corbel"/>
              </a:rPr>
              <a:t>I</a:t>
            </a:r>
            <a:r>
              <a:rPr lang="cs-CZ" sz="2000" dirty="0" smtClean="0">
                <a:latin typeface="Corbel"/>
              </a:rPr>
              <a:t>₂</a:t>
            </a:r>
            <a:r>
              <a:rPr lang="cs-CZ" sz="2000" dirty="0" smtClean="0"/>
              <a:t>)</a:t>
            </a:r>
          </a:p>
          <a:p>
            <a:pPr marL="342900" indent="-342900"/>
            <a:r>
              <a:rPr lang="cs-CZ" sz="2000" dirty="0" smtClean="0"/>
              <a:t>	 R = 150 </a:t>
            </a:r>
            <a:r>
              <a:rPr lang="el-GR" sz="2000" dirty="0" smtClean="0"/>
              <a:t>Ω</a:t>
            </a:r>
            <a:endParaRPr lang="cs-CZ" sz="2000" dirty="0" smtClean="0"/>
          </a:p>
          <a:p>
            <a:pPr marL="342900" indent="-342900"/>
            <a:r>
              <a:rPr lang="cs-CZ" sz="2000" dirty="0" smtClean="0"/>
              <a:t>	 U = 4,5 V</a:t>
            </a:r>
          </a:p>
          <a:p>
            <a:r>
              <a:rPr lang="cs-CZ" sz="2000" dirty="0" smtClean="0"/>
              <a:t>        </a:t>
            </a:r>
            <a:r>
              <a:rPr lang="cs-CZ" sz="2000" u="sng" dirty="0" smtClean="0"/>
              <a:t>I = ? </a:t>
            </a:r>
          </a:p>
          <a:p>
            <a:r>
              <a:rPr lang="cs-CZ" sz="2000" dirty="0" smtClean="0"/>
              <a:t>        I = U : R;   I = 4,5: 150;  I = 0,03 (A) </a:t>
            </a:r>
          </a:p>
          <a:p>
            <a:r>
              <a:rPr lang="cs-CZ" sz="2400" dirty="0" smtClean="0"/>
              <a:t>      </a:t>
            </a:r>
            <a:r>
              <a:rPr lang="cs-CZ" sz="2400" u="sng" dirty="0" smtClean="0"/>
              <a:t>Proud v obou rezistorech je 0,03 A.</a:t>
            </a:r>
            <a:r>
              <a:rPr lang="cs-CZ" sz="2400" dirty="0" smtClean="0"/>
              <a:t>          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grpSp>
        <p:nvGrpSpPr>
          <p:cNvPr id="4" name="Skupina 39"/>
          <p:cNvGrpSpPr/>
          <p:nvPr/>
        </p:nvGrpSpPr>
        <p:grpSpPr>
          <a:xfrm>
            <a:off x="7429520" y="500042"/>
            <a:ext cx="1414466" cy="914400"/>
            <a:chOff x="7358082" y="1571612"/>
            <a:chExt cx="914400" cy="914400"/>
          </a:xfrm>
        </p:grpSpPr>
        <p:sp>
          <p:nvSpPr>
            <p:cNvPr id="41" name="12cípá hvězda 40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7500958" y="1785927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Úkoly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9" name="Obdélník 8"/>
          <p:cNvSpPr/>
          <p:nvPr/>
        </p:nvSpPr>
        <p:spPr>
          <a:xfrm>
            <a:off x="285720" y="142852"/>
            <a:ext cx="1714512" cy="461665"/>
          </a:xfrm>
          <a:prstGeom prst="rect">
            <a:avLst/>
          </a:prstGeom>
          <a:solidFill>
            <a:srgbClr val="0000FF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Pokračování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214282" y="0"/>
            <a:ext cx="8643998" cy="1938992"/>
          </a:xfrm>
          <a:prstGeom prst="rect">
            <a:avLst/>
          </a:prstGeom>
          <a:solidFill>
            <a:srgbClr val="00CCFF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obvodu jsou dva rezistory spojeny sériově. První rezistor má odpor 60 </a:t>
            </a:r>
            <a:r>
              <a:rPr lang="el-GR" sz="2400" dirty="0" smtClean="0"/>
              <a:t>Ω</a:t>
            </a:r>
            <a:r>
              <a:rPr lang="cs-CZ" sz="2400" dirty="0" smtClean="0"/>
              <a:t>, druhý má odpor 40</a:t>
            </a:r>
            <a:r>
              <a:rPr lang="el-GR" sz="2400" dirty="0" smtClean="0"/>
              <a:t> Ω</a:t>
            </a:r>
            <a:r>
              <a:rPr lang="cs-CZ" sz="2400" dirty="0" smtClean="0"/>
              <a:t>. Napětí zdroje je 100 V.</a:t>
            </a:r>
          </a:p>
          <a:p>
            <a:r>
              <a:rPr lang="cs-CZ" sz="2400" dirty="0" smtClean="0"/>
              <a:t>1. Nakresli schéma.</a:t>
            </a:r>
          </a:p>
          <a:p>
            <a:r>
              <a:rPr lang="cs-CZ" sz="2400" dirty="0" smtClean="0"/>
              <a:t>2. Vypočítej odpor na obou rezistorech.</a:t>
            </a:r>
          </a:p>
          <a:p>
            <a:r>
              <a:rPr lang="cs-CZ" sz="2400" dirty="0" smtClean="0"/>
              <a:t>3. Vypočítej proud, který prochází obvodem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14282" y="2000240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Schéma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2357430"/>
            <a:ext cx="55721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2. R</a:t>
            </a:r>
            <a:r>
              <a:rPr lang="cs-CZ" sz="2400" dirty="0" smtClean="0">
                <a:latin typeface="Corbel"/>
              </a:rPr>
              <a:t>₁ = 60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        R</a:t>
            </a:r>
            <a:r>
              <a:rPr lang="cs-CZ" sz="2400" dirty="0" smtClean="0">
                <a:latin typeface="Corbel"/>
              </a:rPr>
              <a:t>₂ = 40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        </a:t>
            </a:r>
            <a:r>
              <a:rPr lang="cs-CZ" sz="2400" u="sng" dirty="0" smtClean="0"/>
              <a:t>R = ?        .</a:t>
            </a:r>
          </a:p>
          <a:p>
            <a:r>
              <a:rPr lang="cs-CZ" sz="2400" dirty="0" smtClean="0"/>
              <a:t>        R = </a:t>
            </a:r>
            <a:r>
              <a:rPr lang="cs-CZ" sz="2400" dirty="0" err="1" smtClean="0"/>
              <a:t>R</a:t>
            </a:r>
            <a:r>
              <a:rPr lang="cs-CZ" sz="2400" dirty="0" smtClean="0">
                <a:latin typeface="Corbel"/>
              </a:rPr>
              <a:t>₁ + </a:t>
            </a:r>
            <a:r>
              <a:rPr lang="cs-CZ" sz="2400" dirty="0" err="1" smtClean="0">
                <a:latin typeface="Corbel"/>
              </a:rPr>
              <a:t>R</a:t>
            </a:r>
            <a:r>
              <a:rPr lang="cs-CZ" sz="2400" dirty="0" smtClean="0">
                <a:latin typeface="Corbel"/>
              </a:rPr>
              <a:t>₂</a:t>
            </a:r>
          </a:p>
          <a:p>
            <a:r>
              <a:rPr lang="cs-CZ" sz="2400" dirty="0" smtClean="0">
                <a:latin typeface="Corbel"/>
              </a:rPr>
              <a:t>         R = 60 + 40</a:t>
            </a:r>
          </a:p>
          <a:p>
            <a:r>
              <a:rPr lang="cs-CZ" sz="2400" dirty="0" smtClean="0">
                <a:latin typeface="Corbel"/>
              </a:rPr>
              <a:t>          R = 100 (</a:t>
            </a:r>
            <a:r>
              <a:rPr lang="el-GR" sz="2400" dirty="0" smtClean="0"/>
              <a:t>Ω</a:t>
            </a:r>
            <a:r>
              <a:rPr lang="cs-CZ" sz="2400" dirty="0" smtClean="0"/>
              <a:t>)    </a:t>
            </a:r>
            <a:r>
              <a:rPr lang="cs-CZ" sz="2400" u="sng" dirty="0" smtClean="0"/>
              <a:t>Odpor obvodu je 100 </a:t>
            </a:r>
            <a:r>
              <a:rPr lang="el-GR" sz="2400" u="sng" dirty="0" smtClean="0"/>
              <a:t>Ω</a:t>
            </a:r>
            <a:r>
              <a:rPr lang="cs-CZ" sz="2400" u="sng" dirty="0" smtClean="0"/>
              <a:t>. </a:t>
            </a:r>
            <a:r>
              <a:rPr lang="cs-CZ" sz="2400" dirty="0" smtClean="0"/>
              <a:t> 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2844" y="4642009"/>
            <a:ext cx="8643998" cy="221599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 R = 100 </a:t>
            </a:r>
            <a:r>
              <a:rPr lang="el-GR" sz="2400" dirty="0" smtClean="0"/>
              <a:t>Ω</a:t>
            </a:r>
            <a:r>
              <a:rPr lang="cs-CZ" sz="2400" dirty="0" smtClean="0"/>
              <a:t>			(Proud dělíme celkovým odporem.)</a:t>
            </a:r>
          </a:p>
          <a:p>
            <a:r>
              <a:rPr lang="cs-CZ" sz="2400" dirty="0" smtClean="0"/>
              <a:t>     U = 100 V</a:t>
            </a:r>
          </a:p>
          <a:p>
            <a:r>
              <a:rPr lang="cs-CZ" sz="2400" dirty="0" smtClean="0"/>
              <a:t>      </a:t>
            </a:r>
            <a:r>
              <a:rPr lang="cs-CZ" sz="2400" u="sng" dirty="0" smtClean="0"/>
              <a:t>I = ? </a:t>
            </a:r>
          </a:p>
          <a:p>
            <a:r>
              <a:rPr lang="cs-CZ" sz="2400" dirty="0" smtClean="0"/>
              <a:t>      I = U : R;   I = 100 : </a:t>
            </a:r>
            <a:r>
              <a:rPr lang="cs-CZ" sz="2400" dirty="0" err="1" smtClean="0"/>
              <a:t>100</a:t>
            </a:r>
            <a:r>
              <a:rPr lang="cs-CZ" sz="2400" dirty="0" smtClean="0"/>
              <a:t>;  I = 1 (A) </a:t>
            </a:r>
          </a:p>
          <a:p>
            <a:r>
              <a:rPr lang="cs-CZ" sz="2400" dirty="0" smtClean="0"/>
              <a:t>      </a:t>
            </a:r>
            <a:r>
              <a:rPr lang="cs-CZ" sz="2400" u="sng" dirty="0" smtClean="0"/>
              <a:t>Proud v obou rezistorech je 1 A.</a:t>
            </a:r>
            <a:r>
              <a:rPr lang="cs-CZ" sz="2400" dirty="0" smtClean="0"/>
              <a:t>         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5429256" y="2000240"/>
            <a:ext cx="3500462" cy="2583910"/>
            <a:chOff x="5429256" y="2000240"/>
            <a:chExt cx="3500462" cy="2583910"/>
          </a:xfrm>
        </p:grpSpPr>
        <p:sp>
          <p:nvSpPr>
            <p:cNvPr id="3" name="Prstenec 2"/>
            <p:cNvSpPr/>
            <p:nvPr/>
          </p:nvSpPr>
          <p:spPr>
            <a:xfrm>
              <a:off x="6179122" y="3769636"/>
              <a:ext cx="53562" cy="6332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>
              <a:off x="5796539" y="3784116"/>
              <a:ext cx="428301" cy="3956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7318140" y="3845629"/>
              <a:ext cx="1469133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5429256" y="3832964"/>
              <a:ext cx="374909" cy="140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6232684" y="3832968"/>
              <a:ext cx="823111" cy="12662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7003327" y="2553857"/>
              <a:ext cx="577159" cy="136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5429257" y="2553857"/>
              <a:ext cx="787035" cy="136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5400000" flipH="1" flipV="1">
              <a:off x="4797333" y="3198443"/>
              <a:ext cx="1265037" cy="119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8141981" y="3199148"/>
              <a:ext cx="1291773" cy="118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>
              <a:off x="6976777" y="3844362"/>
              <a:ext cx="369078" cy="1166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>
              <a:off x="6844758" y="3844995"/>
              <a:ext cx="737472" cy="583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6845919" y="3845629"/>
              <a:ext cx="209876" cy="1367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7081715" y="3844362"/>
              <a:ext cx="369078" cy="1166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>
              <a:off x="6949696" y="3844995"/>
              <a:ext cx="737472" cy="583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20"/>
            <p:cNvCxnSpPr/>
            <p:nvPr/>
          </p:nvCxnSpPr>
          <p:spPr>
            <a:xfrm rot="5400000">
              <a:off x="6871839" y="3844362"/>
              <a:ext cx="369078" cy="1166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6739820" y="3844995"/>
              <a:ext cx="737472" cy="583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7318140" y="3845629"/>
              <a:ext cx="209876" cy="1367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8367521" y="2553857"/>
              <a:ext cx="419752" cy="1367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bdélník 20"/>
            <p:cNvSpPr/>
            <p:nvPr/>
          </p:nvSpPr>
          <p:spPr>
            <a:xfrm>
              <a:off x="6216291" y="2430830"/>
              <a:ext cx="787035" cy="2460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7580486" y="2430831"/>
              <a:ext cx="787035" cy="2460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857884" y="2000240"/>
              <a:ext cx="128588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₂= 60</a:t>
              </a:r>
              <a:r>
                <a:rPr lang="el-GR" sz="2400" dirty="0" smtClean="0">
                  <a:latin typeface="Corbel"/>
                </a:rPr>
                <a:t>Ω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7429520" y="2000240"/>
              <a:ext cx="150019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 = 40 </a:t>
              </a:r>
              <a:r>
                <a:rPr lang="el-GR" sz="2400" dirty="0" smtClean="0">
                  <a:latin typeface="Corbel"/>
                </a:rPr>
                <a:t>Ω</a:t>
              </a:r>
              <a:endParaRPr lang="cs-CZ" sz="24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7429520" y="4214818"/>
              <a:ext cx="114300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U = 100 V</a:t>
              </a:r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429388" y="857232"/>
            <a:ext cx="914400" cy="914400"/>
            <a:chOff x="7358082" y="1571612"/>
            <a:chExt cx="914400" cy="914400"/>
          </a:xfrm>
        </p:grpSpPr>
        <p:sp>
          <p:nvSpPr>
            <p:cNvPr id="36" name="12cípá hvězda 35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500958" y="1785926"/>
              <a:ext cx="642942" cy="369332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Úkol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4282" y="142852"/>
            <a:ext cx="8643998" cy="1569660"/>
          </a:xfrm>
          <a:prstGeom prst="rect">
            <a:avLst/>
          </a:prstGeom>
          <a:solidFill>
            <a:srgbClr val="00CCFF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V obvodu jsou dva rezistory spojeny sériově. První rezistor má odpor 60 </a:t>
            </a:r>
            <a:r>
              <a:rPr lang="el-GR" sz="2400" dirty="0" smtClean="0"/>
              <a:t>Ω</a:t>
            </a:r>
            <a:r>
              <a:rPr lang="cs-CZ" sz="2400" dirty="0" smtClean="0"/>
              <a:t>, druhý má odpor 40</a:t>
            </a:r>
            <a:r>
              <a:rPr lang="el-GR" sz="2400" dirty="0" smtClean="0"/>
              <a:t> Ω</a:t>
            </a:r>
            <a:r>
              <a:rPr lang="cs-CZ" sz="2400" dirty="0" smtClean="0"/>
              <a:t>. Napětí zdroje je 100 V. Proud, který prochází obvodem, je 1 A. </a:t>
            </a:r>
          </a:p>
          <a:p>
            <a:r>
              <a:rPr lang="cs-CZ" sz="2400" dirty="0" smtClean="0"/>
              <a:t>Jaké napětí bude na jednotlivých rezistorech?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285720" y="1785926"/>
            <a:ext cx="3857652" cy="461665"/>
          </a:xfrm>
          <a:prstGeom prst="rect">
            <a:avLst/>
          </a:prstGeom>
          <a:solidFill>
            <a:srgbClr val="00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Jsou dvě možnosti řešení: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5720" y="2285992"/>
            <a:ext cx="8572560" cy="443198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Pomocí vztahu pro napětí:</a:t>
            </a:r>
          </a:p>
          <a:p>
            <a:r>
              <a:rPr lang="cs-CZ" sz="2400" dirty="0" smtClean="0"/>
              <a:t>Proud, všude stejný, násobíme</a:t>
            </a:r>
          </a:p>
          <a:p>
            <a:r>
              <a:rPr lang="cs-CZ" sz="2400" dirty="0" smtClean="0"/>
              <a:t>postupně jedním a pak druhým odporem.</a:t>
            </a:r>
          </a:p>
          <a:p>
            <a:r>
              <a:rPr lang="cs-CZ" sz="2400" dirty="0" smtClean="0"/>
              <a:t>R₁ = 40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R₂ = 60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U = 100 V</a:t>
            </a:r>
          </a:p>
          <a:p>
            <a:r>
              <a:rPr lang="cs-CZ" sz="2400" dirty="0" smtClean="0"/>
              <a:t>U₁ = ?</a:t>
            </a:r>
          </a:p>
          <a:p>
            <a:r>
              <a:rPr lang="cs-CZ" sz="2400" u="sng" dirty="0" smtClean="0"/>
              <a:t>U₂ = ?</a:t>
            </a:r>
          </a:p>
          <a:p>
            <a:r>
              <a:rPr lang="cs-CZ" sz="2400" dirty="0" smtClean="0"/>
              <a:t>(I = U : (R₁ + </a:t>
            </a:r>
            <a:r>
              <a:rPr lang="cs-CZ" sz="2400" dirty="0" err="1" smtClean="0"/>
              <a:t>R</a:t>
            </a:r>
            <a:r>
              <a:rPr lang="cs-CZ" sz="2400" dirty="0" smtClean="0"/>
              <a:t>₂) = 100 : </a:t>
            </a:r>
            <a:r>
              <a:rPr lang="cs-CZ" sz="2400" dirty="0" err="1" smtClean="0"/>
              <a:t>100</a:t>
            </a:r>
            <a:r>
              <a:rPr lang="cs-CZ" sz="2400" dirty="0" smtClean="0"/>
              <a:t> = 1 A – Spočítáno v minulém příkladu.)</a:t>
            </a:r>
          </a:p>
          <a:p>
            <a:r>
              <a:rPr lang="cs-CZ" sz="2400" dirty="0" smtClean="0"/>
              <a:t>Napětí na prvním rezistoru:</a:t>
            </a:r>
          </a:p>
          <a:p>
            <a:r>
              <a:rPr lang="cs-CZ" sz="2400" dirty="0" smtClean="0"/>
              <a:t>U₁ = I . R₁;   U₁ = 1.40;  </a:t>
            </a:r>
            <a:r>
              <a:rPr lang="cs-CZ" sz="2400" u="sng" dirty="0" smtClean="0"/>
              <a:t>U₁ = 40 V.</a:t>
            </a:r>
            <a:endParaRPr lang="cs-CZ" sz="2400" dirty="0" smtClean="0"/>
          </a:p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5572132" y="2143116"/>
            <a:ext cx="3357586" cy="2213783"/>
            <a:chOff x="2428859" y="2428868"/>
            <a:chExt cx="4765976" cy="2570973"/>
          </a:xfrm>
        </p:grpSpPr>
        <p:sp>
          <p:nvSpPr>
            <p:cNvPr id="5" name="Prstenec 4"/>
            <p:cNvSpPr/>
            <p:nvPr/>
          </p:nvSpPr>
          <p:spPr>
            <a:xfrm>
              <a:off x="3449823" y="4483753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rgbClr val="05050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>
              <a:off x="2928925" y="4500569"/>
              <a:ext cx="583144" cy="45953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5000627" y="4572007"/>
              <a:ext cx="2000265" cy="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428859" y="4557299"/>
              <a:ext cx="510449" cy="163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 rot="10800000">
              <a:off x="3522749" y="4557303"/>
              <a:ext cx="1120688" cy="14705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572000" y="3071810"/>
              <a:ext cx="785818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428860" y="3071810"/>
              <a:ext cx="1071570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695096" y="3820280"/>
              <a:ext cx="1469148" cy="1621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6251603" y="3821099"/>
              <a:ext cx="1500198" cy="1619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>
              <a:off x="4572793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>
              <a:off x="4429917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4357685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>
              <a:off x="4715669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572793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20"/>
            <p:cNvCxnSpPr/>
            <p:nvPr/>
          </p:nvCxnSpPr>
          <p:spPr>
            <a:xfrm rot="5400000">
              <a:off x="4429917" y="4570419"/>
              <a:ext cx="428628" cy="1588"/>
            </a:xfrm>
            <a:prstGeom prst="line">
              <a:avLst/>
            </a:prstGeom>
            <a:ln w="47625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4287041" y="4571213"/>
              <a:ext cx="856462" cy="794"/>
            </a:xfrm>
            <a:prstGeom prst="line">
              <a:avLst/>
            </a:prstGeom>
            <a:ln w="3175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5000627" y="4572007"/>
              <a:ext cx="285752" cy="1588"/>
            </a:xfrm>
            <a:prstGeom prst="line">
              <a:avLst/>
            </a:prstGeom>
            <a:ln w="254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6429388" y="3071810"/>
              <a:ext cx="571504" cy="1588"/>
            </a:xfrm>
            <a:prstGeom prst="line">
              <a:avLst/>
            </a:prstGeom>
            <a:ln w="38100">
              <a:solidFill>
                <a:srgbClr val="05050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bdélník 22"/>
            <p:cNvSpPr/>
            <p:nvPr/>
          </p:nvSpPr>
          <p:spPr>
            <a:xfrm>
              <a:off x="3500429" y="2928933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357818" y="2928934"/>
              <a:ext cx="1071570" cy="28575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012448" y="2428868"/>
              <a:ext cx="1750767" cy="536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₂, U₂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5152274" y="2428868"/>
              <a:ext cx="2042561" cy="5361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R</a:t>
              </a:r>
              <a:r>
                <a:rPr lang="cs-CZ" sz="2400" dirty="0" smtClean="0">
                  <a:latin typeface="Corbel"/>
                </a:rPr>
                <a:t>₁, U₁</a:t>
              </a:r>
              <a:endParaRPr lang="cs-CZ" sz="24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7643834" y="5715016"/>
            <a:ext cx="914400" cy="914400"/>
            <a:chOff x="7358082" y="1571612"/>
            <a:chExt cx="914400" cy="914400"/>
          </a:xfrm>
        </p:grpSpPr>
        <p:sp>
          <p:nvSpPr>
            <p:cNvPr id="32" name="12cípá hvězda 31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7643834" y="1785926"/>
              <a:ext cx="500066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37" name="Obdélník 36"/>
          <p:cNvSpPr/>
          <p:nvPr/>
        </p:nvSpPr>
        <p:spPr>
          <a:xfrm>
            <a:off x="285720" y="2285992"/>
            <a:ext cx="3830985" cy="461665"/>
          </a:xfrm>
          <a:prstGeom prst="rect">
            <a:avLst/>
          </a:prstGeom>
          <a:solidFill>
            <a:srgbClr val="0000FF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1. Pomocí vztahu pro napětí: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3000372"/>
            <a:ext cx="3357586" cy="461665"/>
          </a:xfrm>
          <a:prstGeom prst="rect">
            <a:avLst/>
          </a:prstGeom>
          <a:solidFill>
            <a:srgbClr val="00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Druhá možnost řešení: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3429000"/>
            <a:ext cx="8643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Napětí na rezistorech rozdělíme v poměru velikosti odporu rezistorů.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85720" y="4000504"/>
            <a:ext cx="8215370" cy="267765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R₁ = 40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R₂ = 60</a:t>
            </a:r>
            <a:r>
              <a:rPr lang="el-GR" sz="2400" dirty="0" smtClean="0"/>
              <a:t> Ω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R₁ : </a:t>
            </a:r>
            <a:r>
              <a:rPr lang="cs-CZ" sz="2400" dirty="0" err="1" smtClean="0"/>
              <a:t>R</a:t>
            </a:r>
            <a:r>
              <a:rPr lang="cs-CZ" sz="2400" dirty="0" smtClean="0"/>
              <a:t>₂   je v poměru 40 : 60 tedy 2:3</a:t>
            </a:r>
          </a:p>
          <a:p>
            <a:r>
              <a:rPr lang="cs-CZ" sz="2400" dirty="0" smtClean="0"/>
              <a:t>Napětí 100 V rozdělíme v poměru 2 : 3</a:t>
            </a:r>
          </a:p>
          <a:p>
            <a:r>
              <a:rPr lang="cs-CZ" sz="2400" u="sng" dirty="0" smtClean="0"/>
              <a:t>1 díl </a:t>
            </a:r>
            <a:r>
              <a:rPr lang="cs-CZ" sz="2400" dirty="0" smtClean="0"/>
              <a:t>(100 : 5) </a:t>
            </a:r>
            <a:r>
              <a:rPr lang="cs-CZ" sz="2400" u="sng" dirty="0" smtClean="0"/>
              <a:t>je 20</a:t>
            </a:r>
          </a:p>
          <a:p>
            <a:r>
              <a:rPr lang="cs-CZ" sz="2400" dirty="0" smtClean="0"/>
              <a:t>2 díly jsou 40 (V), tedy </a:t>
            </a:r>
            <a:r>
              <a:rPr lang="cs-CZ" sz="2400" u="sng" dirty="0" smtClean="0"/>
              <a:t>U</a:t>
            </a:r>
            <a:r>
              <a:rPr lang="cs-CZ" sz="2400" u="sng" dirty="0" smtClean="0">
                <a:latin typeface="Corbel"/>
              </a:rPr>
              <a:t>₁ = 40 V</a:t>
            </a:r>
          </a:p>
          <a:p>
            <a:r>
              <a:rPr lang="cs-CZ" sz="2400" dirty="0" smtClean="0">
                <a:latin typeface="Corbel"/>
              </a:rPr>
              <a:t>3 díly je 60 (V), tedy      </a:t>
            </a:r>
            <a:r>
              <a:rPr lang="cs-CZ" sz="2400" u="sng" dirty="0" smtClean="0"/>
              <a:t>U</a:t>
            </a:r>
            <a:r>
              <a:rPr lang="cs-CZ" sz="2400" u="sng" dirty="0" smtClean="0">
                <a:latin typeface="Corbel"/>
              </a:rPr>
              <a:t>₂ = 60 V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572000" y="192880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85720" y="214290"/>
            <a:ext cx="8358246" cy="2677656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Pokračování:</a:t>
            </a:r>
          </a:p>
          <a:p>
            <a:r>
              <a:rPr lang="cs-CZ" sz="2400" dirty="0" smtClean="0"/>
              <a:t>R</a:t>
            </a:r>
            <a:r>
              <a:rPr lang="cs-CZ" sz="2400" dirty="0" smtClean="0">
                <a:latin typeface="Corbel"/>
              </a:rPr>
              <a:t>₂ = 60</a:t>
            </a:r>
            <a:r>
              <a:rPr lang="el-GR" sz="2400" dirty="0" smtClean="0"/>
              <a:t> Ω</a:t>
            </a:r>
            <a:endParaRPr lang="cs-CZ" sz="2400" dirty="0" smtClean="0"/>
          </a:p>
          <a:p>
            <a:r>
              <a:rPr lang="cs-CZ" sz="2400" dirty="0" smtClean="0"/>
              <a:t>I    = 1  A</a:t>
            </a:r>
          </a:p>
          <a:p>
            <a:r>
              <a:rPr lang="cs-CZ" sz="2400" u="sng" dirty="0" smtClean="0"/>
              <a:t>U</a:t>
            </a:r>
            <a:r>
              <a:rPr lang="cs-CZ" sz="2400" u="sng" dirty="0" smtClean="0">
                <a:latin typeface="Corbel"/>
              </a:rPr>
              <a:t>₂</a:t>
            </a:r>
            <a:r>
              <a:rPr lang="cs-CZ" sz="2400" u="sng" dirty="0" smtClean="0"/>
              <a:t> = ?</a:t>
            </a:r>
          </a:p>
          <a:p>
            <a:r>
              <a:rPr lang="cs-CZ" sz="2400" dirty="0" smtClean="0"/>
              <a:t>U</a:t>
            </a:r>
            <a:r>
              <a:rPr lang="cs-CZ" sz="2400" dirty="0" smtClean="0">
                <a:latin typeface="Corbel"/>
              </a:rPr>
              <a:t>₂ = I .</a:t>
            </a:r>
            <a:r>
              <a:rPr lang="cs-CZ" sz="2400" dirty="0" smtClean="0"/>
              <a:t> R</a:t>
            </a:r>
            <a:r>
              <a:rPr lang="cs-CZ" sz="2400" dirty="0" smtClean="0">
                <a:latin typeface="Corbel"/>
              </a:rPr>
              <a:t>₂;  </a:t>
            </a:r>
            <a:r>
              <a:rPr lang="cs-CZ" sz="2400" dirty="0" smtClean="0"/>
              <a:t> U</a:t>
            </a:r>
            <a:r>
              <a:rPr lang="cs-CZ" sz="2400" dirty="0" smtClean="0">
                <a:latin typeface="Corbel"/>
              </a:rPr>
              <a:t>₂ =1 . 60; </a:t>
            </a:r>
            <a:r>
              <a:rPr lang="cs-CZ" sz="2400" dirty="0" smtClean="0"/>
              <a:t> </a:t>
            </a:r>
            <a:r>
              <a:rPr lang="cs-CZ" sz="2400" u="sng" dirty="0" smtClean="0"/>
              <a:t>U</a:t>
            </a:r>
            <a:r>
              <a:rPr lang="cs-CZ" sz="2400" u="sng" dirty="0" smtClean="0">
                <a:latin typeface="Corbel"/>
              </a:rPr>
              <a:t>₂ = 60 V</a:t>
            </a:r>
          </a:p>
          <a:p>
            <a:r>
              <a:rPr lang="cs-CZ" sz="2400" dirty="0" smtClean="0"/>
              <a:t>Napětí na prvním rezistoru je 40 V, napětí na druhém rezistoru je 60 V.</a:t>
            </a:r>
            <a:r>
              <a:rPr lang="cs-CZ" u="sng" dirty="0" smtClean="0">
                <a:latin typeface="Corbel"/>
              </a:rPr>
              <a:t>   </a:t>
            </a:r>
            <a:endParaRPr lang="cs-CZ" u="sng" dirty="0" smtClean="0"/>
          </a:p>
        </p:txBody>
      </p:sp>
      <p:grpSp>
        <p:nvGrpSpPr>
          <p:cNvPr id="9" name="Skupina 8"/>
          <p:cNvGrpSpPr/>
          <p:nvPr/>
        </p:nvGrpSpPr>
        <p:grpSpPr>
          <a:xfrm>
            <a:off x="7500958" y="4071942"/>
            <a:ext cx="914400" cy="914400"/>
            <a:chOff x="7358082" y="1571612"/>
            <a:chExt cx="914400" cy="914400"/>
          </a:xfrm>
        </p:grpSpPr>
        <p:sp>
          <p:nvSpPr>
            <p:cNvPr id="10" name="12cípá hvězda 9"/>
            <p:cNvSpPr/>
            <p:nvPr/>
          </p:nvSpPr>
          <p:spPr>
            <a:xfrm>
              <a:off x="7358082" y="1571612"/>
              <a:ext cx="914400" cy="914400"/>
            </a:xfrm>
            <a:prstGeom prst="star12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643834" y="1785926"/>
              <a:ext cx="500066" cy="461665"/>
            </a:xfrm>
            <a:prstGeom prst="rect">
              <a:avLst/>
            </a:prstGeom>
            <a:solidFill>
              <a:srgbClr val="0000FF"/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sp>
        <p:nvSpPr>
          <p:cNvPr id="12" name="Obdélník 11"/>
          <p:cNvSpPr/>
          <p:nvPr/>
        </p:nvSpPr>
        <p:spPr>
          <a:xfrm>
            <a:off x="285720" y="214290"/>
            <a:ext cx="1771639" cy="461665"/>
          </a:xfrm>
          <a:prstGeom prst="rect">
            <a:avLst/>
          </a:prstGeom>
          <a:solidFill>
            <a:srgbClr val="0000FF"/>
          </a:solidFill>
          <a:ln w="38100">
            <a:solidFill>
              <a:srgbClr val="0000FF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Pokračování: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z 0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142852"/>
            <a:ext cx="8715436" cy="6572296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00034" y="5429264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3"/>
              </a:rPr>
              <a:t>www.office.</a:t>
            </a:r>
            <a:r>
              <a:rPr lang="cs-CZ" b="1" u="sng" dirty="0" err="1" smtClean="0">
                <a:hlinkClick r:id="rId3"/>
              </a:rPr>
              <a:t>microsoft.com</a:t>
            </a:r>
            <a:endParaRPr lang="cs-CZ" b="1" u="sng" dirty="0" smtClean="0">
              <a:blipFill>
                <a:blip r:embed="rId4"/>
                <a:tile tx="0" ty="0" sx="100000" sy="100000" flip="none" algn="tl"/>
              </a:blipFill>
            </a:endParaRPr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7290" y="2643182"/>
            <a:ext cx="6643734" cy="461665"/>
          </a:xfrm>
          <a:prstGeom prst="rect">
            <a:avLst/>
          </a:prstGeom>
          <a:solidFill>
            <a:srgbClr val="19476D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Řešili jsme obvod se sériovým zapojením (za sebou).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1234</TotalTime>
  <Words>1285</Words>
  <Application>Microsoft Office PowerPoint</Application>
  <PresentationFormat>Předvádění na obrazovce (4:3)</PresentationFormat>
  <Paragraphs>176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Anotace: PowerPointová prezentace  určená  k prohlubování znalostí elektrických obvodů se spotřebiči zapojenými za sebou a k upevňování dovedností jejich řešení.</vt:lpstr>
      <vt:lpstr>Zapojení za sebou</vt:lpstr>
      <vt:lpstr>Snímek 4</vt:lpstr>
      <vt:lpstr>Snímek 5</vt:lpstr>
      <vt:lpstr>Snímek 6</vt:lpstr>
      <vt:lpstr>Snímek 7</vt:lpstr>
      <vt:lpstr>Snímek 8</vt:lpstr>
      <vt:lpstr>Snímek 9</vt:lpstr>
      <vt:lpstr>V osvětlení vánočního stromku je zapojeno šestnáct žárovek                       za sebou. Osvětlení se zapojuje do zásuvky na napětí 230 V. Jsou            v osvětlení jednotlivé žárovky zapojeny    na napětí menší než 230 V,    nebo  na napětí 230 V?  Podtrhni správnou odpověď. (Svou odpověď odůvodni.)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Zapojení za sebou</dc:title>
  <dc:creator>Oem</dc:creator>
  <cp:lastModifiedBy>Dum</cp:lastModifiedBy>
  <cp:revision>142</cp:revision>
  <dcterms:created xsi:type="dcterms:W3CDTF">2013-03-02T21:17:11Z</dcterms:created>
  <dcterms:modified xsi:type="dcterms:W3CDTF">2013-03-26T07:10:54Z</dcterms:modified>
</cp:coreProperties>
</file>