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69" r:id="rId2"/>
    <p:sldId id="270" r:id="rId3"/>
    <p:sldId id="256" r:id="rId4"/>
    <p:sldId id="257" r:id="rId5"/>
    <p:sldId id="274" r:id="rId6"/>
    <p:sldId id="258" r:id="rId7"/>
    <p:sldId id="273" r:id="rId8"/>
    <p:sldId id="259" r:id="rId9"/>
    <p:sldId id="260" r:id="rId10"/>
    <p:sldId id="261" r:id="rId11"/>
    <p:sldId id="266" r:id="rId12"/>
    <p:sldId id="268" r:id="rId13"/>
    <p:sldId id="272" r:id="rId14"/>
    <p:sldId id="267" r:id="rId15"/>
    <p:sldId id="265" r:id="rId16"/>
    <p:sldId id="263" r:id="rId17"/>
    <p:sldId id="264" r:id="rId18"/>
    <p:sldId id="271" r:id="rId19"/>
    <p:sldId id="275" r:id="rId20"/>
    <p:sldId id="262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D2E5"/>
    <a:srgbClr val="5149F5"/>
    <a:srgbClr val="68E29F"/>
    <a:srgbClr val="1B6B50"/>
    <a:srgbClr val="269A73"/>
    <a:srgbClr val="094C5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DEFC20-007A-4B0F-A913-039860931BE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E4FBE15-F313-47EA-A88A-511E35E9152B}">
      <dgm:prSet phldrT="[Text]"/>
      <dgm:spPr/>
      <dgm:t>
        <a:bodyPr/>
        <a:lstStyle/>
        <a:p>
          <a:r>
            <a:rPr lang="cs-CZ" dirty="0" smtClean="0">
              <a:solidFill>
                <a:schemeClr val="accent4">
                  <a:lumMod val="10000"/>
                </a:schemeClr>
              </a:solidFill>
            </a:rPr>
            <a:t>a) Větší než menší odpor a menší než vetší odpor.</a:t>
          </a:r>
          <a:endParaRPr lang="cs-CZ" dirty="0">
            <a:solidFill>
              <a:schemeClr val="accent4">
                <a:lumMod val="10000"/>
              </a:schemeClr>
            </a:solidFill>
          </a:endParaRPr>
        </a:p>
      </dgm:t>
    </dgm:pt>
    <dgm:pt modelId="{8B3BFECD-A52F-4C45-B130-3F13C0C9A68D}" type="parTrans" cxnId="{FDC7DD75-3B9B-4B6F-929C-6E2B536F161E}">
      <dgm:prSet/>
      <dgm:spPr/>
      <dgm:t>
        <a:bodyPr/>
        <a:lstStyle/>
        <a:p>
          <a:endParaRPr lang="cs-CZ"/>
        </a:p>
      </dgm:t>
    </dgm:pt>
    <dgm:pt modelId="{41600236-A58F-482B-BD12-0AD2E409AF61}" type="sibTrans" cxnId="{FDC7DD75-3B9B-4B6F-929C-6E2B536F161E}">
      <dgm:prSet/>
      <dgm:spPr/>
      <dgm:t>
        <a:bodyPr/>
        <a:lstStyle/>
        <a:p>
          <a:endParaRPr lang="cs-CZ"/>
        </a:p>
      </dgm:t>
    </dgm:pt>
    <dgm:pt modelId="{808A8091-930A-4CFA-83AD-C7B98397C03C}">
      <dgm:prSet phldrT="[Text]"/>
      <dgm:spPr/>
      <dgm:t>
        <a:bodyPr/>
        <a:lstStyle/>
        <a:p>
          <a:r>
            <a:rPr lang="cs-CZ" dirty="0" smtClean="0">
              <a:solidFill>
                <a:schemeClr val="accent4">
                  <a:lumMod val="10000"/>
                </a:schemeClr>
              </a:solidFill>
            </a:rPr>
            <a:t>b) Menší než odpor každého z rezistorů.</a:t>
          </a:r>
          <a:endParaRPr lang="cs-CZ" dirty="0">
            <a:solidFill>
              <a:schemeClr val="accent4">
                <a:lumMod val="10000"/>
              </a:schemeClr>
            </a:solidFill>
          </a:endParaRPr>
        </a:p>
      </dgm:t>
    </dgm:pt>
    <dgm:pt modelId="{AF1DAC94-A019-424B-BD97-820CC0C45EA3}" type="parTrans" cxnId="{D157395C-9CF9-4711-A81C-BD49D6501C7A}">
      <dgm:prSet/>
      <dgm:spPr/>
      <dgm:t>
        <a:bodyPr/>
        <a:lstStyle/>
        <a:p>
          <a:endParaRPr lang="cs-CZ"/>
        </a:p>
      </dgm:t>
    </dgm:pt>
    <dgm:pt modelId="{E9A12F92-2AF7-4212-BA24-B07581F8C30A}" type="sibTrans" cxnId="{D157395C-9CF9-4711-A81C-BD49D6501C7A}">
      <dgm:prSet/>
      <dgm:spPr/>
      <dgm:t>
        <a:bodyPr/>
        <a:lstStyle/>
        <a:p>
          <a:endParaRPr lang="cs-CZ"/>
        </a:p>
      </dgm:t>
    </dgm:pt>
    <dgm:pt modelId="{0666320B-E55B-4ED8-BD43-C7F30B3E6E3E}">
      <dgm:prSet phldrT="[Text]"/>
      <dgm:spPr/>
      <dgm:t>
        <a:bodyPr/>
        <a:lstStyle/>
        <a:p>
          <a:r>
            <a:rPr lang="cs-CZ" dirty="0" smtClean="0">
              <a:solidFill>
                <a:schemeClr val="accent4">
                  <a:lumMod val="10000"/>
                </a:schemeClr>
              </a:solidFill>
            </a:rPr>
            <a:t>c) Roven součtu odporů rezistorů.</a:t>
          </a:r>
          <a:endParaRPr lang="cs-CZ" dirty="0">
            <a:solidFill>
              <a:schemeClr val="accent4">
                <a:lumMod val="10000"/>
              </a:schemeClr>
            </a:solidFill>
          </a:endParaRPr>
        </a:p>
      </dgm:t>
    </dgm:pt>
    <dgm:pt modelId="{18915D8E-1F68-4FA0-A074-21BBBAD7C8A4}" type="parTrans" cxnId="{3D9322AB-74B9-41E9-9D53-7E740FD63125}">
      <dgm:prSet/>
      <dgm:spPr/>
      <dgm:t>
        <a:bodyPr/>
        <a:lstStyle/>
        <a:p>
          <a:endParaRPr lang="cs-CZ"/>
        </a:p>
      </dgm:t>
    </dgm:pt>
    <dgm:pt modelId="{881D85FD-181D-440B-91F1-23A96D9838FF}" type="sibTrans" cxnId="{3D9322AB-74B9-41E9-9D53-7E740FD63125}">
      <dgm:prSet/>
      <dgm:spPr/>
      <dgm:t>
        <a:bodyPr/>
        <a:lstStyle/>
        <a:p>
          <a:endParaRPr lang="cs-CZ"/>
        </a:p>
      </dgm:t>
    </dgm:pt>
    <dgm:pt modelId="{F270EDA6-92C4-425B-9C97-59F0953FB393}" type="pres">
      <dgm:prSet presAssocID="{49DEFC20-007A-4B0F-A913-039860931BE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8457FB3-4988-4230-9822-FDC883B0BFA5}" type="pres">
      <dgm:prSet presAssocID="{BE4FBE15-F313-47EA-A88A-511E35E9152B}" presName="parentLin" presStyleCnt="0"/>
      <dgm:spPr/>
    </dgm:pt>
    <dgm:pt modelId="{E0AF1958-050A-4FB7-AE4F-7C4D965DC6E3}" type="pres">
      <dgm:prSet presAssocID="{BE4FBE15-F313-47EA-A88A-511E35E9152B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D221D0E2-7627-4CA0-A97E-DA1B86D9017B}" type="pres">
      <dgm:prSet presAssocID="{BE4FBE15-F313-47EA-A88A-511E35E9152B}" presName="parentText" presStyleLbl="node1" presStyleIdx="0" presStyleCnt="3" custLinFactNeighborX="-60944" custLinFactNeighborY="41794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6EC74C-F206-45DC-9BD4-44FF1C2014A1}" type="pres">
      <dgm:prSet presAssocID="{BE4FBE15-F313-47EA-A88A-511E35E9152B}" presName="negativeSpace" presStyleCnt="0"/>
      <dgm:spPr/>
    </dgm:pt>
    <dgm:pt modelId="{499531E2-C91F-4A2D-83DE-D99522464C1E}" type="pres">
      <dgm:prSet presAssocID="{BE4FBE15-F313-47EA-A88A-511E35E9152B}" presName="childText" presStyleLbl="conFgAcc1" presStyleIdx="0" presStyleCnt="3">
        <dgm:presLayoutVars>
          <dgm:bulletEnabled val="1"/>
        </dgm:presLayoutVars>
      </dgm:prSet>
      <dgm:spPr/>
    </dgm:pt>
    <dgm:pt modelId="{59504DD9-177E-4061-BA86-D09F797FC394}" type="pres">
      <dgm:prSet presAssocID="{41600236-A58F-482B-BD12-0AD2E409AF61}" presName="spaceBetweenRectangles" presStyleCnt="0"/>
      <dgm:spPr/>
    </dgm:pt>
    <dgm:pt modelId="{0171F614-73EF-4A4A-BEF9-1E6BFD65485B}" type="pres">
      <dgm:prSet presAssocID="{808A8091-930A-4CFA-83AD-C7B98397C03C}" presName="parentLin" presStyleCnt="0"/>
      <dgm:spPr/>
    </dgm:pt>
    <dgm:pt modelId="{7979E57D-8C49-497D-BAAB-BC79CE6A5E8A}" type="pres">
      <dgm:prSet presAssocID="{808A8091-930A-4CFA-83AD-C7B98397C03C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8885058-417D-4DFF-B3CF-C67EC1EECBA7}" type="pres">
      <dgm:prSet presAssocID="{808A8091-930A-4CFA-83AD-C7B98397C03C}" presName="parentText" presStyleLbl="node1" presStyleIdx="1" presStyleCnt="3" custLinFactNeighborX="-60944" custLinFactNeighborY="3645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E78AE9-ACA4-466E-9602-A9F3DC083BAF}" type="pres">
      <dgm:prSet presAssocID="{808A8091-930A-4CFA-83AD-C7B98397C03C}" presName="negativeSpace" presStyleCnt="0"/>
      <dgm:spPr/>
    </dgm:pt>
    <dgm:pt modelId="{3AFEC51C-98B5-475A-8B53-4CF1AA97FC88}" type="pres">
      <dgm:prSet presAssocID="{808A8091-930A-4CFA-83AD-C7B98397C03C}" presName="childText" presStyleLbl="conFgAcc1" presStyleIdx="1" presStyleCnt="3">
        <dgm:presLayoutVars>
          <dgm:bulletEnabled val="1"/>
        </dgm:presLayoutVars>
      </dgm:prSet>
      <dgm:spPr/>
    </dgm:pt>
    <dgm:pt modelId="{5A6B406D-BE0E-4B65-8FAF-D9A10E064180}" type="pres">
      <dgm:prSet presAssocID="{E9A12F92-2AF7-4212-BA24-B07581F8C30A}" presName="spaceBetweenRectangles" presStyleCnt="0"/>
      <dgm:spPr/>
    </dgm:pt>
    <dgm:pt modelId="{35835597-14AE-44C1-B770-15F9BC3A190D}" type="pres">
      <dgm:prSet presAssocID="{0666320B-E55B-4ED8-BD43-C7F30B3E6E3E}" presName="parentLin" presStyleCnt="0"/>
      <dgm:spPr/>
    </dgm:pt>
    <dgm:pt modelId="{855768D0-2D98-455F-B395-26891EB7DB07}" type="pres">
      <dgm:prSet presAssocID="{0666320B-E55B-4ED8-BD43-C7F30B3E6E3E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66DEB553-9B8F-4004-95A6-0A70EF7BE923}" type="pres">
      <dgm:prSet presAssocID="{0666320B-E55B-4ED8-BD43-C7F30B3E6E3E}" presName="parentText" presStyleLbl="node1" presStyleIdx="2" presStyleCnt="3" custLinFactNeighborX="-60944" custLinFactNeighborY="4673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DCC567-5E05-4CFF-A65D-1D957FAE257D}" type="pres">
      <dgm:prSet presAssocID="{0666320B-E55B-4ED8-BD43-C7F30B3E6E3E}" presName="negativeSpace" presStyleCnt="0"/>
      <dgm:spPr/>
    </dgm:pt>
    <dgm:pt modelId="{D8CB375B-5674-4440-ACA5-D99D0A64D956}" type="pres">
      <dgm:prSet presAssocID="{0666320B-E55B-4ED8-BD43-C7F30B3E6E3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D9322AB-74B9-41E9-9D53-7E740FD63125}" srcId="{49DEFC20-007A-4B0F-A913-039860931BE5}" destId="{0666320B-E55B-4ED8-BD43-C7F30B3E6E3E}" srcOrd="2" destOrd="0" parTransId="{18915D8E-1F68-4FA0-A074-21BBBAD7C8A4}" sibTransId="{881D85FD-181D-440B-91F1-23A96D9838FF}"/>
    <dgm:cxn modelId="{15D89C68-C2AF-479A-9989-C5236B0B9F74}" type="presOf" srcId="{BE4FBE15-F313-47EA-A88A-511E35E9152B}" destId="{E0AF1958-050A-4FB7-AE4F-7C4D965DC6E3}" srcOrd="0" destOrd="0" presId="urn:microsoft.com/office/officeart/2005/8/layout/list1"/>
    <dgm:cxn modelId="{D6B4B5CD-C31D-4389-9731-C88937C1FD81}" type="presOf" srcId="{808A8091-930A-4CFA-83AD-C7B98397C03C}" destId="{7979E57D-8C49-497D-BAAB-BC79CE6A5E8A}" srcOrd="0" destOrd="0" presId="urn:microsoft.com/office/officeart/2005/8/layout/list1"/>
    <dgm:cxn modelId="{9B5E2793-81F7-4987-A763-376C1FD7137B}" type="presOf" srcId="{808A8091-930A-4CFA-83AD-C7B98397C03C}" destId="{88885058-417D-4DFF-B3CF-C67EC1EECBA7}" srcOrd="1" destOrd="0" presId="urn:microsoft.com/office/officeart/2005/8/layout/list1"/>
    <dgm:cxn modelId="{F275D613-E30D-45C3-BB72-BBEF64055AC5}" type="presOf" srcId="{49DEFC20-007A-4B0F-A913-039860931BE5}" destId="{F270EDA6-92C4-425B-9C97-59F0953FB393}" srcOrd="0" destOrd="0" presId="urn:microsoft.com/office/officeart/2005/8/layout/list1"/>
    <dgm:cxn modelId="{7354FCB6-D5CF-4988-9E1D-526A060458C6}" type="presOf" srcId="{0666320B-E55B-4ED8-BD43-C7F30B3E6E3E}" destId="{855768D0-2D98-455F-B395-26891EB7DB07}" srcOrd="0" destOrd="0" presId="urn:microsoft.com/office/officeart/2005/8/layout/list1"/>
    <dgm:cxn modelId="{2CF8BAE1-B05D-4C33-AC2C-BD6C1011CED6}" type="presOf" srcId="{BE4FBE15-F313-47EA-A88A-511E35E9152B}" destId="{D221D0E2-7627-4CA0-A97E-DA1B86D9017B}" srcOrd="1" destOrd="0" presId="urn:microsoft.com/office/officeart/2005/8/layout/list1"/>
    <dgm:cxn modelId="{FDC7DD75-3B9B-4B6F-929C-6E2B536F161E}" srcId="{49DEFC20-007A-4B0F-A913-039860931BE5}" destId="{BE4FBE15-F313-47EA-A88A-511E35E9152B}" srcOrd="0" destOrd="0" parTransId="{8B3BFECD-A52F-4C45-B130-3F13C0C9A68D}" sibTransId="{41600236-A58F-482B-BD12-0AD2E409AF61}"/>
    <dgm:cxn modelId="{5DC76BE1-7434-4F61-B9CE-9DA45A111B34}" type="presOf" srcId="{0666320B-E55B-4ED8-BD43-C7F30B3E6E3E}" destId="{66DEB553-9B8F-4004-95A6-0A70EF7BE923}" srcOrd="1" destOrd="0" presId="urn:microsoft.com/office/officeart/2005/8/layout/list1"/>
    <dgm:cxn modelId="{D157395C-9CF9-4711-A81C-BD49D6501C7A}" srcId="{49DEFC20-007A-4B0F-A913-039860931BE5}" destId="{808A8091-930A-4CFA-83AD-C7B98397C03C}" srcOrd="1" destOrd="0" parTransId="{AF1DAC94-A019-424B-BD97-820CC0C45EA3}" sibTransId="{E9A12F92-2AF7-4212-BA24-B07581F8C30A}"/>
    <dgm:cxn modelId="{3D55F20C-931F-4332-AB26-4BA37FFA7A49}" type="presParOf" srcId="{F270EDA6-92C4-425B-9C97-59F0953FB393}" destId="{48457FB3-4988-4230-9822-FDC883B0BFA5}" srcOrd="0" destOrd="0" presId="urn:microsoft.com/office/officeart/2005/8/layout/list1"/>
    <dgm:cxn modelId="{01E2AF80-004B-4D85-918C-F987F5F13B8C}" type="presParOf" srcId="{48457FB3-4988-4230-9822-FDC883B0BFA5}" destId="{E0AF1958-050A-4FB7-AE4F-7C4D965DC6E3}" srcOrd="0" destOrd="0" presId="urn:microsoft.com/office/officeart/2005/8/layout/list1"/>
    <dgm:cxn modelId="{FF6B04CB-5DB1-47B6-92AB-B59B3B9EF62A}" type="presParOf" srcId="{48457FB3-4988-4230-9822-FDC883B0BFA5}" destId="{D221D0E2-7627-4CA0-A97E-DA1B86D9017B}" srcOrd="1" destOrd="0" presId="urn:microsoft.com/office/officeart/2005/8/layout/list1"/>
    <dgm:cxn modelId="{4A67A8E4-B331-4264-BE74-EAD4A67078D2}" type="presParOf" srcId="{F270EDA6-92C4-425B-9C97-59F0953FB393}" destId="{AE6EC74C-F206-45DC-9BD4-44FF1C2014A1}" srcOrd="1" destOrd="0" presId="urn:microsoft.com/office/officeart/2005/8/layout/list1"/>
    <dgm:cxn modelId="{69C91C2E-B4D6-46F2-9BBA-796BD37051D8}" type="presParOf" srcId="{F270EDA6-92C4-425B-9C97-59F0953FB393}" destId="{499531E2-C91F-4A2D-83DE-D99522464C1E}" srcOrd="2" destOrd="0" presId="urn:microsoft.com/office/officeart/2005/8/layout/list1"/>
    <dgm:cxn modelId="{04E3A2BA-8F05-4006-843A-592E97128E59}" type="presParOf" srcId="{F270EDA6-92C4-425B-9C97-59F0953FB393}" destId="{59504DD9-177E-4061-BA86-D09F797FC394}" srcOrd="3" destOrd="0" presId="urn:microsoft.com/office/officeart/2005/8/layout/list1"/>
    <dgm:cxn modelId="{CF967EDA-D54A-44D8-B969-54192708DCDC}" type="presParOf" srcId="{F270EDA6-92C4-425B-9C97-59F0953FB393}" destId="{0171F614-73EF-4A4A-BEF9-1E6BFD65485B}" srcOrd="4" destOrd="0" presId="urn:microsoft.com/office/officeart/2005/8/layout/list1"/>
    <dgm:cxn modelId="{7C940F3F-0A3B-4532-B1B2-F88DEDC72B24}" type="presParOf" srcId="{0171F614-73EF-4A4A-BEF9-1E6BFD65485B}" destId="{7979E57D-8C49-497D-BAAB-BC79CE6A5E8A}" srcOrd="0" destOrd="0" presId="urn:microsoft.com/office/officeart/2005/8/layout/list1"/>
    <dgm:cxn modelId="{D635ABB3-AB4A-41FB-BB14-07AB896DA44C}" type="presParOf" srcId="{0171F614-73EF-4A4A-BEF9-1E6BFD65485B}" destId="{88885058-417D-4DFF-B3CF-C67EC1EECBA7}" srcOrd="1" destOrd="0" presId="urn:microsoft.com/office/officeart/2005/8/layout/list1"/>
    <dgm:cxn modelId="{13F5CB78-DD2C-4F96-80B5-9D2E90595C95}" type="presParOf" srcId="{F270EDA6-92C4-425B-9C97-59F0953FB393}" destId="{D7E78AE9-ACA4-466E-9602-A9F3DC083BAF}" srcOrd="5" destOrd="0" presId="urn:microsoft.com/office/officeart/2005/8/layout/list1"/>
    <dgm:cxn modelId="{4DE10BEB-D0D9-4667-A65D-E9836ABE76DA}" type="presParOf" srcId="{F270EDA6-92C4-425B-9C97-59F0953FB393}" destId="{3AFEC51C-98B5-475A-8B53-4CF1AA97FC88}" srcOrd="6" destOrd="0" presId="urn:microsoft.com/office/officeart/2005/8/layout/list1"/>
    <dgm:cxn modelId="{ACB510F7-10C0-46E2-BFC2-4EDF786656A3}" type="presParOf" srcId="{F270EDA6-92C4-425B-9C97-59F0953FB393}" destId="{5A6B406D-BE0E-4B65-8FAF-D9A10E064180}" srcOrd="7" destOrd="0" presId="urn:microsoft.com/office/officeart/2005/8/layout/list1"/>
    <dgm:cxn modelId="{074BE3BC-16CB-45FB-88CE-E7B7646D7089}" type="presParOf" srcId="{F270EDA6-92C4-425B-9C97-59F0953FB393}" destId="{35835597-14AE-44C1-B770-15F9BC3A190D}" srcOrd="8" destOrd="0" presId="urn:microsoft.com/office/officeart/2005/8/layout/list1"/>
    <dgm:cxn modelId="{7270BCBD-BC74-4531-9878-760579B689F9}" type="presParOf" srcId="{35835597-14AE-44C1-B770-15F9BC3A190D}" destId="{855768D0-2D98-455F-B395-26891EB7DB07}" srcOrd="0" destOrd="0" presId="urn:microsoft.com/office/officeart/2005/8/layout/list1"/>
    <dgm:cxn modelId="{D151ED72-B0DA-42F7-BA24-9873D7670C37}" type="presParOf" srcId="{35835597-14AE-44C1-B770-15F9BC3A190D}" destId="{66DEB553-9B8F-4004-95A6-0A70EF7BE923}" srcOrd="1" destOrd="0" presId="urn:microsoft.com/office/officeart/2005/8/layout/list1"/>
    <dgm:cxn modelId="{8E083707-0B02-47BC-BC65-CD0BE6E683E1}" type="presParOf" srcId="{F270EDA6-92C4-425B-9C97-59F0953FB393}" destId="{97DCC567-5E05-4CFF-A65D-1D957FAE257D}" srcOrd="9" destOrd="0" presId="urn:microsoft.com/office/officeart/2005/8/layout/list1"/>
    <dgm:cxn modelId="{A0BDF2B1-3AFC-4812-9B9C-D6527852A558}" type="presParOf" srcId="{F270EDA6-92C4-425B-9C97-59F0953FB393}" destId="{D8CB375B-5674-4440-ACA5-D99D0A64D95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9531E2-C91F-4A2D-83DE-D99522464C1E}">
      <dsp:nvSpPr>
        <dsp:cNvPr id="0" name=""/>
        <dsp:cNvSpPr/>
      </dsp:nvSpPr>
      <dsp:spPr>
        <a:xfrm>
          <a:off x="0" y="666339"/>
          <a:ext cx="6096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21D0E2-7627-4CA0-A97E-DA1B86D9017B}">
      <dsp:nvSpPr>
        <dsp:cNvPr id="0" name=""/>
        <dsp:cNvSpPr/>
      </dsp:nvSpPr>
      <dsp:spPr>
        <a:xfrm>
          <a:off x="119042" y="600934"/>
          <a:ext cx="426720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solidFill>
                <a:schemeClr val="accent4">
                  <a:lumMod val="10000"/>
                </a:schemeClr>
              </a:solidFill>
            </a:rPr>
            <a:t>a) Větší než menší odpor a menší než vetší odpor.</a:t>
          </a:r>
          <a:endParaRPr lang="cs-CZ" sz="2700" kern="1200" dirty="0">
            <a:solidFill>
              <a:schemeClr val="accent4">
                <a:lumMod val="10000"/>
              </a:schemeClr>
            </a:solidFill>
          </a:endParaRPr>
        </a:p>
      </dsp:txBody>
      <dsp:txXfrm>
        <a:off x="119042" y="600934"/>
        <a:ext cx="4267200" cy="797040"/>
      </dsp:txXfrm>
    </dsp:sp>
    <dsp:sp modelId="{3AFEC51C-98B5-475A-8B53-4CF1AA97FC88}">
      <dsp:nvSpPr>
        <dsp:cNvPr id="0" name=""/>
        <dsp:cNvSpPr/>
      </dsp:nvSpPr>
      <dsp:spPr>
        <a:xfrm>
          <a:off x="0" y="1891059"/>
          <a:ext cx="6096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885058-417D-4DFF-B3CF-C67EC1EECBA7}">
      <dsp:nvSpPr>
        <dsp:cNvPr id="0" name=""/>
        <dsp:cNvSpPr/>
      </dsp:nvSpPr>
      <dsp:spPr>
        <a:xfrm>
          <a:off x="119042" y="1783116"/>
          <a:ext cx="426720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solidFill>
                <a:schemeClr val="accent4">
                  <a:lumMod val="10000"/>
                </a:schemeClr>
              </a:solidFill>
            </a:rPr>
            <a:t>b) Menší než odpor každého z rezistorů.</a:t>
          </a:r>
          <a:endParaRPr lang="cs-CZ" sz="2700" kern="1200" dirty="0">
            <a:solidFill>
              <a:schemeClr val="accent4">
                <a:lumMod val="10000"/>
              </a:schemeClr>
            </a:solidFill>
          </a:endParaRPr>
        </a:p>
      </dsp:txBody>
      <dsp:txXfrm>
        <a:off x="119042" y="1783116"/>
        <a:ext cx="4267200" cy="797040"/>
      </dsp:txXfrm>
    </dsp:sp>
    <dsp:sp modelId="{D8CB375B-5674-4440-ACA5-D99D0A64D956}">
      <dsp:nvSpPr>
        <dsp:cNvPr id="0" name=""/>
        <dsp:cNvSpPr/>
      </dsp:nvSpPr>
      <dsp:spPr>
        <a:xfrm>
          <a:off x="0" y="3115780"/>
          <a:ext cx="60960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DEB553-9B8F-4004-95A6-0A70EF7BE923}">
      <dsp:nvSpPr>
        <dsp:cNvPr id="0" name=""/>
        <dsp:cNvSpPr/>
      </dsp:nvSpPr>
      <dsp:spPr>
        <a:xfrm>
          <a:off x="119042" y="3089740"/>
          <a:ext cx="426720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>
              <a:solidFill>
                <a:schemeClr val="accent4">
                  <a:lumMod val="10000"/>
                </a:schemeClr>
              </a:solidFill>
            </a:rPr>
            <a:t>c) Roven součtu odporů rezistorů.</a:t>
          </a:r>
          <a:endParaRPr lang="cs-CZ" sz="2700" kern="1200" dirty="0">
            <a:solidFill>
              <a:schemeClr val="accent4">
                <a:lumMod val="10000"/>
              </a:schemeClr>
            </a:solidFill>
          </a:endParaRPr>
        </a:p>
      </dsp:txBody>
      <dsp:txXfrm>
        <a:off x="119042" y="3089740"/>
        <a:ext cx="4267200" cy="797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526F1C-054F-4F58-B0B2-C3E0E1D2FE6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3D50D4-81E9-466B-BB23-1158C619449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3D50D4-81E9-466B-BB23-1158C619449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7C4FEC-D5F2-4FCC-818D-CA6545CB3D1C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B0C7256-AC1B-4D41-8757-5E9B5787839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1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428596" y="4214818"/>
          <a:ext cx="8429685" cy="24288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9895"/>
                <a:gridCol w="2809895"/>
                <a:gridCol w="2809895"/>
              </a:tblGrid>
              <a:tr h="727784">
                <a:tc gridSpan="3"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rgbClr val="472B13"/>
                          </a:solidFill>
                        </a:rPr>
                        <a:t>DUM</a:t>
                      </a:r>
                      <a:r>
                        <a:rPr lang="cs-CZ" sz="1800" b="1" dirty="0" smtClean="0">
                          <a:solidFill>
                            <a:srgbClr val="472B13"/>
                          </a:solidFill>
                        </a:rPr>
                        <a:t>:</a:t>
                      </a:r>
                      <a:r>
                        <a:rPr lang="cs-CZ" sz="1800" dirty="0" smtClean="0">
                          <a:solidFill>
                            <a:srgbClr val="472B13"/>
                          </a:solidFill>
                        </a:rPr>
                        <a:t>VY_32_INOVACE_IX_1_7  Zapojení vedle sebe</a:t>
                      </a:r>
                      <a:endParaRPr lang="cs-CZ" dirty="0">
                        <a:solidFill>
                          <a:srgbClr val="472B13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50553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472B13"/>
                          </a:solidFill>
                        </a:rPr>
                        <a:t>Šablona číslo</a:t>
                      </a:r>
                      <a:r>
                        <a:rPr lang="cs-CZ" b="1" dirty="0" smtClean="0">
                          <a:solidFill>
                            <a:srgbClr val="472B13"/>
                          </a:solidFill>
                        </a:rPr>
                        <a:t>: </a:t>
                      </a:r>
                      <a:r>
                        <a:rPr lang="cs-CZ" b="1" baseline="0" dirty="0" smtClean="0">
                          <a:solidFill>
                            <a:srgbClr val="472B13"/>
                          </a:solidFill>
                        </a:rPr>
                        <a:t> </a:t>
                      </a:r>
                      <a:r>
                        <a:rPr lang="cs-CZ" b="1" dirty="0" smtClean="0">
                          <a:solidFill>
                            <a:srgbClr val="472B13"/>
                          </a:solidFill>
                        </a:rPr>
                        <a:t>IX</a:t>
                      </a:r>
                      <a:endParaRPr lang="cs-CZ" dirty="0">
                        <a:solidFill>
                          <a:srgbClr val="472B1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472B13"/>
                          </a:solidFill>
                        </a:rPr>
                        <a:t>Sada číslo</a:t>
                      </a:r>
                      <a:r>
                        <a:rPr lang="cs-CZ" b="1" dirty="0" smtClean="0">
                          <a:solidFill>
                            <a:srgbClr val="472B13"/>
                          </a:solidFill>
                        </a:rPr>
                        <a:t>:  I</a:t>
                      </a:r>
                      <a:endParaRPr lang="cs-CZ" dirty="0">
                        <a:solidFill>
                          <a:srgbClr val="472B1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472B13"/>
                          </a:solidFill>
                        </a:rPr>
                        <a:t>Pořadové číslo DUM: 7</a:t>
                      </a:r>
                      <a:endParaRPr lang="cs-CZ" b="1" dirty="0">
                        <a:solidFill>
                          <a:srgbClr val="472B13"/>
                        </a:solidFill>
                      </a:endParaRPr>
                    </a:p>
                  </a:txBody>
                  <a:tcPr/>
                </a:tc>
              </a:tr>
              <a:tr h="850553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472B13"/>
                          </a:solidFill>
                        </a:rPr>
                        <a:t>Autor:</a:t>
                      </a:r>
                      <a:r>
                        <a:rPr lang="cs-CZ" b="1" dirty="0" smtClean="0">
                          <a:solidFill>
                            <a:srgbClr val="472B13"/>
                          </a:solidFill>
                        </a:rPr>
                        <a:t>			</a:t>
                      </a:r>
                      <a:r>
                        <a:rPr lang="cs-CZ" b="0" dirty="0" smtClean="0">
                          <a:solidFill>
                            <a:srgbClr val="472B13"/>
                          </a:solidFill>
                        </a:rPr>
                        <a:t>Mgr. Milan Žižka</a:t>
                      </a:r>
                    </a:p>
                    <a:p>
                      <a:endParaRPr lang="cs-CZ" dirty="0">
                        <a:solidFill>
                          <a:srgbClr val="472B13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57158" y="2071678"/>
          <a:ext cx="8358246" cy="1651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8549"/>
                <a:gridCol w="421969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Základní škola Jičín, Husova 170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/>
                      </a:r>
                      <a:br>
                        <a:rPr lang="cs-CZ" sz="1800" dirty="0" smtClean="0">
                          <a:solidFill>
                            <a:schemeClr val="bg1"/>
                          </a:solidFill>
                        </a:rPr>
                      </a:b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CZ.1.07/1.4.00/21.2862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Číslo a název klíčové aktivity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/>
                          </a:solidFill>
                        </a:rPr>
                        <a:t>3.2 Inovace a zkvalitnění výuky prostřednictvím ICT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428605"/>
            <a:ext cx="8358246" cy="2286015"/>
          </a:xfrm>
          <a:solidFill>
            <a:schemeClr val="accent5">
              <a:lumMod val="75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3200" dirty="0" smtClean="0">
                <a:solidFill>
                  <a:schemeClr val="bg1"/>
                </a:solidFill>
              </a:rPr>
              <a:t>Anotace:</a:t>
            </a:r>
            <a:r>
              <a:rPr lang="cs-CZ" sz="3200" dirty="0" smtClean="0">
                <a:solidFill>
                  <a:srgbClr val="008000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PowerPointová</a:t>
            </a:r>
            <a:r>
              <a:rPr lang="cs-CZ" sz="3200" dirty="0" smtClean="0">
                <a:solidFill>
                  <a:schemeClr val="bg1"/>
                </a:solidFill>
              </a:rPr>
              <a:t> prezentace  určená </a:t>
            </a:r>
            <a:br>
              <a:rPr lang="cs-CZ" sz="3200" dirty="0" smtClean="0">
                <a:solidFill>
                  <a:schemeClr val="bg1"/>
                </a:solidFill>
              </a:rPr>
            </a:br>
            <a:r>
              <a:rPr lang="cs-CZ" sz="3200" dirty="0" smtClean="0">
                <a:solidFill>
                  <a:schemeClr val="bg1"/>
                </a:solidFill>
              </a:rPr>
              <a:t>k prohlubování znalostí elektrických obvodů se spotřebiči zapojenými vedle sebe </a:t>
            </a:r>
            <a:r>
              <a:rPr lang="cs-CZ" sz="3200" dirty="0" smtClean="0">
                <a:solidFill>
                  <a:schemeClr val="bg1"/>
                </a:solidFill>
              </a:rPr>
              <a:t>                                a </a:t>
            </a:r>
            <a:r>
              <a:rPr lang="cs-CZ" sz="3200" dirty="0" smtClean="0">
                <a:solidFill>
                  <a:schemeClr val="bg1"/>
                </a:solidFill>
              </a:rPr>
              <a:t>k upevňování dovedností jejich řešení.</a:t>
            </a:r>
            <a:endParaRPr lang="cs-CZ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85720" y="2928934"/>
          <a:ext cx="8501122" cy="3759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3206"/>
                <a:gridCol w="5857916"/>
              </a:tblGrid>
              <a:tr h="57150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Druh učebního materiálu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Výukový</a:t>
                      </a:r>
                      <a:endParaRPr lang="cs-CZ" sz="2000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Typická věková skupina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13 – 14 let</a:t>
                      </a:r>
                      <a:endParaRPr lang="cs-CZ" sz="2000" dirty="0"/>
                    </a:p>
                  </a:txBody>
                  <a:tcPr/>
                </a:tc>
              </a:tr>
              <a:tr h="2357454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Klíčová slova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Zapojení spotřebičů vedle sebe, elektrický proud, elektrický odpor, elektrické napětí.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5">
              <a:lumMod val="75000"/>
            </a:schemeClr>
          </a:solidFill>
        </p:spPr>
        <p:txBody>
          <a:bodyPr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Zapojení vedle sebe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00166" y="2571744"/>
            <a:ext cx="7406640" cy="1752600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Zapojujeme–li </a:t>
            </a:r>
            <a:r>
              <a:rPr lang="cs-CZ" dirty="0" smtClean="0">
                <a:solidFill>
                  <a:schemeClr val="tx1"/>
                </a:solidFill>
              </a:rPr>
              <a:t>do obvodu více spotřebičů, můžeme je zapojit za sebou, vedle sebe nebo kombinovat tato zapojení.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71604" y="5000636"/>
            <a:ext cx="7286676" cy="1200329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Zapojení vedle sebe je častým způsobem zapojení spotřebičů.  Tímto způsobem se zapojují spotřebiče        v domácnosti.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46"/>
          <p:cNvGrpSpPr/>
          <p:nvPr/>
        </p:nvGrpSpPr>
        <p:grpSpPr>
          <a:xfrm>
            <a:off x="2500298" y="1785926"/>
            <a:ext cx="4073587" cy="3642544"/>
            <a:chOff x="1857356" y="2214554"/>
            <a:chExt cx="4073587" cy="3642544"/>
          </a:xfrm>
        </p:grpSpPr>
        <p:grpSp>
          <p:nvGrpSpPr>
            <p:cNvPr id="3" name="Skupina 54"/>
            <p:cNvGrpSpPr/>
            <p:nvPr/>
          </p:nvGrpSpPr>
          <p:grpSpPr>
            <a:xfrm>
              <a:off x="1857356" y="2214554"/>
              <a:ext cx="4073587" cy="3642544"/>
              <a:chOff x="1785918" y="1571612"/>
              <a:chExt cx="4073587" cy="3642544"/>
            </a:xfrm>
          </p:grpSpPr>
          <p:sp>
            <p:nvSpPr>
              <p:cNvPr id="5" name="Prstenec 2"/>
              <p:cNvSpPr/>
              <p:nvPr/>
            </p:nvSpPr>
            <p:spPr>
              <a:xfrm>
                <a:off x="2806882" y="4698068"/>
                <a:ext cx="72926" cy="73539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" name="Přímá spojovací čára 3"/>
              <p:cNvCxnSpPr/>
              <p:nvPr/>
            </p:nvCxnSpPr>
            <p:spPr>
              <a:xfrm rot="16200000" flipH="1">
                <a:off x="2590298" y="4482007"/>
                <a:ext cx="35491" cy="52216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ovací čára 4"/>
              <p:cNvCxnSpPr/>
              <p:nvPr/>
            </p:nvCxnSpPr>
            <p:spPr>
              <a:xfrm>
                <a:off x="4357686" y="4786322"/>
                <a:ext cx="1500198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ovací čára 5"/>
              <p:cNvCxnSpPr/>
              <p:nvPr/>
            </p:nvCxnSpPr>
            <p:spPr>
              <a:xfrm rot="10800000">
                <a:off x="1785918" y="4771614"/>
                <a:ext cx="510449" cy="16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6"/>
              <p:cNvCxnSpPr/>
              <p:nvPr/>
            </p:nvCxnSpPr>
            <p:spPr>
              <a:xfrm rot="10800000">
                <a:off x="2879808" y="4771618"/>
                <a:ext cx="1120688" cy="1470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Elipsa 7"/>
              <p:cNvSpPr/>
              <p:nvPr/>
            </p:nvSpPr>
            <p:spPr>
              <a:xfrm>
                <a:off x="2928926" y="2786058"/>
                <a:ext cx="933446" cy="941294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1" name="Přímá spojovací čára 8"/>
              <p:cNvCxnSpPr>
                <a:stCxn id="9" idx="7"/>
                <a:endCxn id="9" idx="3"/>
              </p:cNvCxnSpPr>
              <p:nvPr/>
            </p:nvCxnSpPr>
            <p:spPr>
              <a:xfrm rot="16200000" flipH="1" flipV="1">
                <a:off x="3062851" y="2926682"/>
                <a:ext cx="665596" cy="66004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9"/>
              <p:cNvCxnSpPr/>
              <p:nvPr/>
            </p:nvCxnSpPr>
            <p:spPr>
              <a:xfrm rot="16200000" flipH="1">
                <a:off x="3069027" y="2931709"/>
                <a:ext cx="665596" cy="660046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čára 10"/>
              <p:cNvCxnSpPr/>
              <p:nvPr/>
            </p:nvCxnSpPr>
            <p:spPr>
              <a:xfrm>
                <a:off x="3857620" y="3286124"/>
                <a:ext cx="2000264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ovací čára 11"/>
              <p:cNvCxnSpPr/>
              <p:nvPr/>
            </p:nvCxnSpPr>
            <p:spPr>
              <a:xfrm>
                <a:off x="1785918" y="3286124"/>
                <a:ext cx="1166815" cy="163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ovací čára 12"/>
              <p:cNvCxnSpPr/>
              <p:nvPr/>
            </p:nvCxnSpPr>
            <p:spPr>
              <a:xfrm rot="5400000" flipH="1" flipV="1">
                <a:off x="1052155" y="4034595"/>
                <a:ext cx="1469148" cy="162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3"/>
              <p:cNvCxnSpPr/>
              <p:nvPr/>
            </p:nvCxnSpPr>
            <p:spPr>
              <a:xfrm rot="5400000" flipH="1" flipV="1">
                <a:off x="5124121" y="4019887"/>
                <a:ext cx="1469148" cy="162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rot="5400000">
                <a:off x="3929852" y="4784734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ovací čára 17"/>
              <p:cNvCxnSpPr/>
              <p:nvPr/>
            </p:nvCxnSpPr>
            <p:spPr>
              <a:xfrm rot="5400000">
                <a:off x="3786976" y="4785528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ovací čára 18"/>
              <p:cNvCxnSpPr/>
              <p:nvPr/>
            </p:nvCxnSpPr>
            <p:spPr>
              <a:xfrm>
                <a:off x="3714744" y="4786322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ovací čára 19"/>
              <p:cNvCxnSpPr/>
              <p:nvPr/>
            </p:nvCxnSpPr>
            <p:spPr>
              <a:xfrm rot="5400000">
                <a:off x="4072728" y="4784734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Přímá spojovací čára 20"/>
              <p:cNvCxnSpPr/>
              <p:nvPr/>
            </p:nvCxnSpPr>
            <p:spPr>
              <a:xfrm rot="5400000">
                <a:off x="3929852" y="4785528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ovací čára 21"/>
              <p:cNvCxnSpPr/>
              <p:nvPr/>
            </p:nvCxnSpPr>
            <p:spPr>
              <a:xfrm rot="5400000">
                <a:off x="3786976" y="4784734"/>
                <a:ext cx="428628" cy="1588"/>
              </a:xfrm>
              <a:prstGeom prst="line">
                <a:avLst/>
              </a:prstGeom>
              <a:ln w="476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Přímá spojovací čára 22"/>
              <p:cNvCxnSpPr/>
              <p:nvPr/>
            </p:nvCxnSpPr>
            <p:spPr>
              <a:xfrm rot="5400000">
                <a:off x="3644100" y="4785528"/>
                <a:ext cx="856462" cy="794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Přímá spojovací čára 23"/>
              <p:cNvCxnSpPr/>
              <p:nvPr/>
            </p:nvCxnSpPr>
            <p:spPr>
              <a:xfrm>
                <a:off x="4357686" y="4786322"/>
                <a:ext cx="285752" cy="158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Prstenec 24"/>
              <p:cNvSpPr/>
              <p:nvPr/>
            </p:nvSpPr>
            <p:spPr>
              <a:xfrm rot="10800000">
                <a:off x="4500562" y="3214686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6" name="Prstenec 25"/>
              <p:cNvSpPr/>
              <p:nvPr/>
            </p:nvSpPr>
            <p:spPr>
              <a:xfrm rot="10800000">
                <a:off x="2428860" y="3214686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7" name="Přímá spojovací čára 26"/>
              <p:cNvCxnSpPr/>
              <p:nvPr/>
            </p:nvCxnSpPr>
            <p:spPr>
              <a:xfrm rot="16200000" flipH="1" flipV="1">
                <a:off x="3894927" y="2677313"/>
                <a:ext cx="1212858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ovací čára 27"/>
              <p:cNvCxnSpPr/>
              <p:nvPr/>
            </p:nvCxnSpPr>
            <p:spPr>
              <a:xfrm rot="16200000" flipH="1">
                <a:off x="1832099" y="2668439"/>
                <a:ext cx="1203984" cy="10462"/>
              </a:xfrm>
              <a:prstGeom prst="line">
                <a:avLst/>
              </a:prstGeom>
              <a:ln w="38100">
                <a:solidFill>
                  <a:srgbClr val="01042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ovací čára 28"/>
              <p:cNvCxnSpPr/>
              <p:nvPr/>
            </p:nvCxnSpPr>
            <p:spPr>
              <a:xfrm rot="10800000">
                <a:off x="3929058" y="2071678"/>
                <a:ext cx="571504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ovací čára 29"/>
              <p:cNvCxnSpPr/>
              <p:nvPr/>
            </p:nvCxnSpPr>
            <p:spPr>
              <a:xfrm rot="10800000">
                <a:off x="2428860" y="2071678"/>
                <a:ext cx="571504" cy="1588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Skupina 35"/>
              <p:cNvGrpSpPr/>
              <p:nvPr/>
            </p:nvGrpSpPr>
            <p:grpSpPr>
              <a:xfrm>
                <a:off x="3000364" y="1571612"/>
                <a:ext cx="914400" cy="914400"/>
                <a:chOff x="7500958" y="2714620"/>
                <a:chExt cx="914400" cy="914400"/>
              </a:xfrm>
            </p:grpSpPr>
            <p:sp>
              <p:nvSpPr>
                <p:cNvPr id="32" name="Elipsa 31"/>
                <p:cNvSpPr/>
                <p:nvPr/>
              </p:nvSpPr>
              <p:spPr>
                <a:xfrm>
                  <a:off x="7500958" y="2714620"/>
                  <a:ext cx="914400" cy="914400"/>
                </a:xfrm>
                <a:prstGeom prst="ellipse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33" name="Přímá spojovací čára 32"/>
                <p:cNvCxnSpPr>
                  <a:stCxn id="32" idx="7"/>
                  <a:endCxn id="32" idx="3"/>
                </p:cNvCxnSpPr>
                <p:nvPr/>
              </p:nvCxnSpPr>
              <p:spPr>
                <a:xfrm rot="16200000" flipH="1" flipV="1">
                  <a:off x="7634869" y="2848531"/>
                  <a:ext cx="646578" cy="64657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Přímá spojovací čára 33"/>
                <p:cNvCxnSpPr>
                  <a:stCxn id="32" idx="1"/>
                  <a:endCxn id="32" idx="5"/>
                </p:cNvCxnSpPr>
                <p:nvPr/>
              </p:nvCxnSpPr>
              <p:spPr>
                <a:xfrm rot="16200000" flipH="1">
                  <a:off x="7634869" y="2848531"/>
                  <a:ext cx="646578" cy="646578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" name="Prstenec 3"/>
            <p:cNvSpPr/>
            <p:nvPr/>
          </p:nvSpPr>
          <p:spPr>
            <a:xfrm>
              <a:off x="2357422" y="5357826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35" name="TextovéPole 34"/>
          <p:cNvSpPr txBox="1"/>
          <p:nvPr/>
        </p:nvSpPr>
        <p:spPr>
          <a:xfrm>
            <a:off x="428596" y="214290"/>
            <a:ext cx="8572560" cy="13849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Umíme už nakreslit elektrický obvod, ve kterém jsou zapojeny dvě žárovky vedle sebe – nakreslete tento obvod.</a:t>
            </a:r>
            <a:endParaRPr lang="cs-CZ" sz="2800" dirty="0"/>
          </a:p>
        </p:txBody>
      </p:sp>
      <p:sp>
        <p:nvSpPr>
          <p:cNvPr id="36" name="Desetiúhelník 35"/>
          <p:cNvSpPr/>
          <p:nvPr/>
        </p:nvSpPr>
        <p:spPr>
          <a:xfrm>
            <a:off x="7572396" y="1643050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57158" y="5572140"/>
            <a:ext cx="8572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Když jednu žárovku vyšroubujeme, druhá: 	         (Podtrhni správnou odpověď.)</a:t>
            </a:r>
          </a:p>
          <a:p>
            <a:r>
              <a:rPr lang="cs-CZ" sz="2000" dirty="0" smtClean="0"/>
              <a:t>nebude svítit </a:t>
            </a:r>
          </a:p>
          <a:p>
            <a:r>
              <a:rPr lang="cs-CZ" sz="2000" dirty="0" smtClean="0"/>
              <a:t>bude svítit						</a:t>
            </a:r>
            <a:endParaRPr lang="cs-CZ" sz="2000" dirty="0"/>
          </a:p>
        </p:txBody>
      </p:sp>
      <p:cxnSp>
        <p:nvCxnSpPr>
          <p:cNvPr id="45" name="Přímá spojovací čára 44"/>
          <p:cNvCxnSpPr/>
          <p:nvPr/>
        </p:nvCxnSpPr>
        <p:spPr>
          <a:xfrm>
            <a:off x="428596" y="6572272"/>
            <a:ext cx="1071570" cy="1588"/>
          </a:xfrm>
          <a:prstGeom prst="line">
            <a:avLst/>
          </a:prstGeom>
          <a:ln w="444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2012 009.jpg"/>
          <p:cNvPicPr>
            <a:picLocks noChangeAspect="1"/>
          </p:cNvPicPr>
          <p:nvPr/>
        </p:nvPicPr>
        <p:blipFill>
          <a:blip r:embed="rId2" cstate="print"/>
          <a:srcRect l="23437" r="3125"/>
          <a:stretch>
            <a:fillRect/>
          </a:stretch>
        </p:blipFill>
        <p:spPr>
          <a:xfrm>
            <a:off x="2500298" y="1857364"/>
            <a:ext cx="4786346" cy="488814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571472" y="214290"/>
            <a:ext cx="8143932" cy="13849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800" dirty="0" smtClean="0"/>
              <a:t> V obvodu, ve kterém jsou zapojeny dvě žárovky vedle sebe platí, že když jednu žárovku vyšroubujeme, druhá bude svítit.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Skupina 46"/>
          <p:cNvGrpSpPr/>
          <p:nvPr/>
        </p:nvGrpSpPr>
        <p:grpSpPr>
          <a:xfrm>
            <a:off x="2500298" y="2285992"/>
            <a:ext cx="4073586" cy="3285353"/>
            <a:chOff x="2428859" y="1714488"/>
            <a:chExt cx="4073586" cy="3285353"/>
          </a:xfrm>
        </p:grpSpPr>
        <p:sp>
          <p:nvSpPr>
            <p:cNvPr id="4" name="Prstenec 3"/>
            <p:cNvSpPr/>
            <p:nvPr/>
          </p:nvSpPr>
          <p:spPr>
            <a:xfrm>
              <a:off x="3449823" y="4483753"/>
              <a:ext cx="72926" cy="73539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5" name="Přímá spojovací čára 4"/>
            <p:cNvCxnSpPr/>
            <p:nvPr/>
          </p:nvCxnSpPr>
          <p:spPr>
            <a:xfrm>
              <a:off x="2928925" y="4500569"/>
              <a:ext cx="583144" cy="45953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5000627" y="4572007"/>
              <a:ext cx="150019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10800000">
              <a:off x="2428859" y="4557299"/>
              <a:ext cx="510449" cy="163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3522749" y="4557303"/>
              <a:ext cx="1120688" cy="1470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>
              <a:stCxn id="31" idx="3"/>
            </p:cNvCxnSpPr>
            <p:nvPr/>
          </p:nvCxnSpPr>
          <p:spPr>
            <a:xfrm>
              <a:off x="4571999" y="3071809"/>
              <a:ext cx="1928827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>
              <a:endCxn id="31" idx="1"/>
            </p:cNvCxnSpPr>
            <p:nvPr/>
          </p:nvCxnSpPr>
          <p:spPr>
            <a:xfrm>
              <a:off x="2428859" y="3071809"/>
              <a:ext cx="107157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 flipH="1" flipV="1">
              <a:off x="1695096" y="3820280"/>
              <a:ext cx="1469148" cy="162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5751537" y="3821099"/>
              <a:ext cx="1500198" cy="1619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>
              <a:off x="4572793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>
              <a:off x="4429917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4357685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4715669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>
              <a:off x="4572793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20"/>
            <p:cNvCxnSpPr/>
            <p:nvPr/>
          </p:nvCxnSpPr>
          <p:spPr>
            <a:xfrm rot="5400000">
              <a:off x="4429917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rot="5400000">
              <a:off x="4287041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5000627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>
              <a:stCxn id="35" idx="3"/>
            </p:cNvCxnSpPr>
            <p:nvPr/>
          </p:nvCxnSpPr>
          <p:spPr>
            <a:xfrm>
              <a:off x="4572000" y="1857364"/>
              <a:ext cx="35719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Prstenec 22"/>
            <p:cNvSpPr/>
            <p:nvPr/>
          </p:nvSpPr>
          <p:spPr>
            <a:xfrm>
              <a:off x="3143239" y="3000371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4" name="Prstenec 23"/>
            <p:cNvSpPr/>
            <p:nvPr/>
          </p:nvSpPr>
          <p:spPr>
            <a:xfrm>
              <a:off x="4929189" y="3000371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5" name="Přímá spojovací čára 24"/>
            <p:cNvCxnSpPr>
              <a:endCxn id="35" idx="1"/>
            </p:cNvCxnSpPr>
            <p:nvPr/>
          </p:nvCxnSpPr>
          <p:spPr>
            <a:xfrm>
              <a:off x="3143239" y="1857363"/>
              <a:ext cx="357191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5400000" flipH="1" flipV="1">
              <a:off x="2536810" y="2463792"/>
              <a:ext cx="121285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>
              <a:stCxn id="24" idx="3"/>
            </p:cNvCxnSpPr>
            <p:nvPr/>
          </p:nvCxnSpPr>
          <p:spPr>
            <a:xfrm rot="5400000" flipH="1">
              <a:off x="4332428" y="2454124"/>
              <a:ext cx="1203984" cy="1046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bdélník 30"/>
            <p:cNvSpPr/>
            <p:nvPr/>
          </p:nvSpPr>
          <p:spPr>
            <a:xfrm>
              <a:off x="3500429" y="2928933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3500430" y="1714488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45" name="TextovéPole 44"/>
          <p:cNvSpPr txBox="1"/>
          <p:nvPr/>
        </p:nvSpPr>
        <p:spPr>
          <a:xfrm>
            <a:off x="1500166" y="1357298"/>
            <a:ext cx="6500858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Toto zapojení se také nazývá paralelní.</a:t>
            </a:r>
            <a:endParaRPr lang="cs-CZ" sz="3200" dirty="0"/>
          </a:p>
        </p:txBody>
      </p:sp>
      <p:sp>
        <p:nvSpPr>
          <p:cNvPr id="46" name="Obdélník 45"/>
          <p:cNvSpPr/>
          <p:nvPr/>
        </p:nvSpPr>
        <p:spPr>
          <a:xfrm>
            <a:off x="1571604" y="357166"/>
            <a:ext cx="6500858" cy="95410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Zapojení, </a:t>
            </a:r>
            <a:r>
              <a:rPr lang="cs-CZ" sz="2800" dirty="0" smtClean="0">
                <a:solidFill>
                  <a:schemeClr val="bg1"/>
                </a:solidFill>
              </a:rPr>
              <a:t>ve kterém jsou dva rezistory vedle sebe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500166" y="5857892"/>
            <a:ext cx="6572296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Volba druhu zapojení závisí na tom, co platí pro napětí, proud a odpor daného zapojení.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z 008.jpg"/>
          <p:cNvPicPr>
            <a:picLocks noChangeAspect="1"/>
          </p:cNvPicPr>
          <p:nvPr/>
        </p:nvPicPr>
        <p:blipFill>
          <a:blip r:embed="rId2" cstate="print"/>
          <a:srcRect l="13281" r="11718" b="11458"/>
          <a:stretch>
            <a:fillRect/>
          </a:stretch>
        </p:blipFill>
        <p:spPr>
          <a:xfrm>
            <a:off x="2786050" y="2143116"/>
            <a:ext cx="3960996" cy="350713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00034" y="500042"/>
            <a:ext cx="8215370" cy="95410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Rozvětvený elektrický obvod – dva rezistory zapojeny 		paralelně – vedle sebe.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85852" y="357166"/>
            <a:ext cx="5214974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V tomto obvodu pro napětí platí :</a:t>
            </a:r>
            <a:endParaRPr lang="cs-CZ" sz="2800" dirty="0">
              <a:solidFill>
                <a:schemeClr val="bg1"/>
              </a:solidFill>
            </a:endParaRPr>
          </a:p>
        </p:txBody>
      </p:sp>
      <p:grpSp>
        <p:nvGrpSpPr>
          <p:cNvPr id="65" name="Skupina 64"/>
          <p:cNvGrpSpPr/>
          <p:nvPr/>
        </p:nvGrpSpPr>
        <p:grpSpPr>
          <a:xfrm>
            <a:off x="2428860" y="1857364"/>
            <a:ext cx="4071969" cy="3142477"/>
            <a:chOff x="2428859" y="1857364"/>
            <a:chExt cx="4071969" cy="3142477"/>
          </a:xfrm>
        </p:grpSpPr>
        <p:sp>
          <p:nvSpPr>
            <p:cNvPr id="4" name="Prstenec 3"/>
            <p:cNvSpPr/>
            <p:nvPr/>
          </p:nvSpPr>
          <p:spPr>
            <a:xfrm>
              <a:off x="3449823" y="4483753"/>
              <a:ext cx="72926" cy="73539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5" name="Přímá spojovací čára 4"/>
            <p:cNvCxnSpPr/>
            <p:nvPr/>
          </p:nvCxnSpPr>
          <p:spPr>
            <a:xfrm>
              <a:off x="2928925" y="4500569"/>
              <a:ext cx="583144" cy="45953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5000627" y="4572007"/>
              <a:ext cx="150019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10800000">
              <a:off x="2428859" y="4557299"/>
              <a:ext cx="510449" cy="163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3522749" y="4557303"/>
              <a:ext cx="1120688" cy="1470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>
              <a:stCxn id="24" idx="7"/>
            </p:cNvCxnSpPr>
            <p:nvPr/>
          </p:nvCxnSpPr>
          <p:spPr>
            <a:xfrm rot="5400000" flipH="1" flipV="1">
              <a:off x="5704546" y="1928802"/>
              <a:ext cx="10462" cy="158209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>
              <a:off x="2428860" y="2714620"/>
              <a:ext cx="71438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 flipH="1" flipV="1">
              <a:off x="1500977" y="3642505"/>
              <a:ext cx="1857388" cy="1619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5572133" y="3643313"/>
              <a:ext cx="1857388" cy="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>
              <a:off x="4572793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>
              <a:off x="4429917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4357685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4715669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>
              <a:off x="4572793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20"/>
            <p:cNvCxnSpPr/>
            <p:nvPr/>
          </p:nvCxnSpPr>
          <p:spPr>
            <a:xfrm rot="5400000">
              <a:off x="4429917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rot="5400000">
              <a:off x="4287041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5000627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Prstenec 22"/>
            <p:cNvSpPr/>
            <p:nvPr/>
          </p:nvSpPr>
          <p:spPr>
            <a:xfrm>
              <a:off x="3143240" y="2714620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4" name="Prstenec 23"/>
            <p:cNvSpPr/>
            <p:nvPr/>
          </p:nvSpPr>
          <p:spPr>
            <a:xfrm>
              <a:off x="4857752" y="2714620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6" name="Přímá spojovací čára 25"/>
            <p:cNvCxnSpPr/>
            <p:nvPr/>
          </p:nvCxnSpPr>
          <p:spPr>
            <a:xfrm rot="5400000" flipH="1" flipV="1">
              <a:off x="2785255" y="2357431"/>
              <a:ext cx="715176" cy="794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rot="16200000" flipV="1">
              <a:off x="4572000" y="2357430"/>
              <a:ext cx="714382" cy="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Skupina 47"/>
            <p:cNvGrpSpPr/>
            <p:nvPr/>
          </p:nvGrpSpPr>
          <p:grpSpPr>
            <a:xfrm>
              <a:off x="3143240" y="1857364"/>
              <a:ext cx="1785951" cy="285752"/>
              <a:chOff x="3143239" y="1714488"/>
              <a:chExt cx="1785951" cy="285752"/>
            </a:xfrm>
          </p:grpSpPr>
          <p:cxnSp>
            <p:nvCxnSpPr>
              <p:cNvPr id="21" name="Přímá spojovací čára 20"/>
              <p:cNvCxnSpPr>
                <a:stCxn id="35" idx="3"/>
              </p:cNvCxnSpPr>
              <p:nvPr/>
            </p:nvCxnSpPr>
            <p:spPr>
              <a:xfrm>
                <a:off x="4572000" y="1857364"/>
                <a:ext cx="357190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Přímá spojovací čára 24"/>
              <p:cNvCxnSpPr>
                <a:endCxn id="35" idx="1"/>
              </p:cNvCxnSpPr>
              <p:nvPr/>
            </p:nvCxnSpPr>
            <p:spPr>
              <a:xfrm>
                <a:off x="3143239" y="1857363"/>
                <a:ext cx="357191" cy="1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bdélník 34"/>
              <p:cNvSpPr/>
              <p:nvPr/>
            </p:nvSpPr>
            <p:spPr>
              <a:xfrm>
                <a:off x="3500430" y="1714488"/>
                <a:ext cx="1071570" cy="285752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grpSp>
          <p:nvGrpSpPr>
            <p:cNvPr id="47" name="Skupina 46"/>
            <p:cNvGrpSpPr/>
            <p:nvPr/>
          </p:nvGrpSpPr>
          <p:grpSpPr>
            <a:xfrm>
              <a:off x="3143240" y="3286124"/>
              <a:ext cx="1785950" cy="285752"/>
              <a:chOff x="3214678" y="2928934"/>
              <a:chExt cx="1785950" cy="285752"/>
            </a:xfrm>
          </p:grpSpPr>
          <p:cxnSp>
            <p:nvCxnSpPr>
              <p:cNvPr id="30" name="Přímá spojovací čára 29"/>
              <p:cNvCxnSpPr/>
              <p:nvPr/>
            </p:nvCxnSpPr>
            <p:spPr>
              <a:xfrm>
                <a:off x="3214678" y="3071810"/>
                <a:ext cx="285752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Obdélník 30"/>
              <p:cNvSpPr/>
              <p:nvPr/>
            </p:nvSpPr>
            <p:spPr>
              <a:xfrm>
                <a:off x="3500430" y="2928934"/>
                <a:ext cx="1071570" cy="285752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7" name="Přímá spojovací čára 36"/>
              <p:cNvCxnSpPr/>
              <p:nvPr/>
            </p:nvCxnSpPr>
            <p:spPr>
              <a:xfrm>
                <a:off x="4572000" y="3071810"/>
                <a:ext cx="428628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Přímá spojovací čára 37"/>
            <p:cNvCxnSpPr>
              <a:stCxn id="23" idx="3"/>
            </p:cNvCxnSpPr>
            <p:nvPr/>
          </p:nvCxnSpPr>
          <p:spPr>
            <a:xfrm rot="5400000">
              <a:off x="2821769" y="3097067"/>
              <a:ext cx="653404" cy="1046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 rot="5400000">
              <a:off x="4572794" y="3071016"/>
              <a:ext cx="71438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9" name="Přímá spojovací šipka 68"/>
          <p:cNvCxnSpPr/>
          <p:nvPr/>
        </p:nvCxnSpPr>
        <p:spPr>
          <a:xfrm rot="10800000" flipV="1">
            <a:off x="5000628" y="1285860"/>
            <a:ext cx="1714512" cy="135732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šipka 69"/>
          <p:cNvCxnSpPr>
            <a:endCxn id="23" idx="7"/>
          </p:cNvCxnSpPr>
          <p:nvPr/>
        </p:nvCxnSpPr>
        <p:spPr>
          <a:xfrm rot="10800000" flipV="1">
            <a:off x="3204218" y="1285860"/>
            <a:ext cx="3510923" cy="143922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6715140" y="714356"/>
            <a:ext cx="2214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Tyto body se nazývají uzly.</a:t>
            </a:r>
            <a:endParaRPr lang="cs-CZ" sz="2000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500034" y="5072074"/>
            <a:ext cx="8358246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Napětí na uzlech je stejné jako napětí na zdroji. Protože je každý rezistor připojen v uzlech, je na každém stejné napětí jako na zdroji.</a:t>
            </a:r>
            <a:endParaRPr lang="cs-CZ" sz="20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571472" y="5857892"/>
            <a:ext cx="8286808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Na všech rezistorech (spotřebičích) je stejné napětí </a:t>
            </a:r>
            <a:r>
              <a:rPr lang="cs-CZ" sz="2400" dirty="0" smtClean="0">
                <a:solidFill>
                  <a:schemeClr val="bg1"/>
                </a:solidFill>
              </a:rPr>
              <a:t>jako               </a:t>
            </a:r>
            <a:r>
              <a:rPr lang="cs-CZ" sz="2400" dirty="0" smtClean="0">
                <a:solidFill>
                  <a:schemeClr val="bg1"/>
                </a:solidFill>
              </a:rPr>
              <a:t>na zdroji. U je konstantní.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5715016"/>
            <a:ext cx="8643998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Platí, že součet proudů ve větvích se rovná proudu </a:t>
            </a:r>
            <a:r>
              <a:rPr lang="cs-CZ" sz="2400" dirty="0" smtClean="0">
                <a:solidFill>
                  <a:schemeClr val="bg1"/>
                </a:solidFill>
              </a:rPr>
              <a:t>                           v </a:t>
            </a:r>
            <a:r>
              <a:rPr lang="cs-CZ" sz="2400" dirty="0" smtClean="0">
                <a:solidFill>
                  <a:schemeClr val="bg1"/>
                </a:solidFill>
              </a:rPr>
              <a:t>nerozvětvené části. 			I = </a:t>
            </a:r>
            <a:r>
              <a:rPr lang="cs-CZ" sz="2400" dirty="0" err="1" smtClean="0">
                <a:solidFill>
                  <a:schemeClr val="bg1"/>
                </a:solidFill>
              </a:rPr>
              <a:t>I</a:t>
            </a:r>
            <a:r>
              <a:rPr lang="cs-CZ" sz="2400" dirty="0" smtClean="0">
                <a:solidFill>
                  <a:schemeClr val="bg1"/>
                </a:solidFill>
                <a:latin typeface="Corbel"/>
              </a:rPr>
              <a:t>₁+ </a:t>
            </a:r>
            <a:r>
              <a:rPr lang="cs-CZ" sz="2400" dirty="0" err="1" smtClean="0">
                <a:solidFill>
                  <a:schemeClr val="bg1"/>
                </a:solidFill>
                <a:latin typeface="Corbel"/>
              </a:rPr>
              <a:t>I</a:t>
            </a:r>
            <a:r>
              <a:rPr lang="cs-CZ" sz="2400" dirty="0" smtClean="0">
                <a:solidFill>
                  <a:schemeClr val="bg1"/>
                </a:solidFill>
                <a:latin typeface="Corbel"/>
              </a:rPr>
              <a:t>₂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428596" y="714356"/>
            <a:ext cx="8572560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Proud se v uzlech dělí. Část proudu teče jedním rezistorem (jednou větví), část proudu teče druhým rezistorem (druhou větví).</a:t>
            </a:r>
            <a:endParaRPr lang="cs-CZ" sz="2400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357158" y="5072074"/>
            <a:ext cx="8643998" cy="46166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Rezistorem s větším odporem teče menší proud.</a:t>
            </a:r>
            <a:endParaRPr lang="cs-CZ" sz="2400" dirty="0"/>
          </a:p>
        </p:txBody>
      </p:sp>
      <p:grpSp>
        <p:nvGrpSpPr>
          <p:cNvPr id="50" name="Skupina 49"/>
          <p:cNvGrpSpPr/>
          <p:nvPr/>
        </p:nvGrpSpPr>
        <p:grpSpPr>
          <a:xfrm>
            <a:off x="2428860" y="1500174"/>
            <a:ext cx="4071969" cy="3499667"/>
            <a:chOff x="2428860" y="1500174"/>
            <a:chExt cx="4071969" cy="3499667"/>
          </a:xfrm>
        </p:grpSpPr>
        <p:grpSp>
          <p:nvGrpSpPr>
            <p:cNvPr id="3" name="Skupina 64"/>
            <p:cNvGrpSpPr/>
            <p:nvPr/>
          </p:nvGrpSpPr>
          <p:grpSpPr>
            <a:xfrm>
              <a:off x="2428860" y="1857364"/>
              <a:ext cx="4071969" cy="3142477"/>
              <a:chOff x="2428859" y="1857364"/>
              <a:chExt cx="4071969" cy="3142477"/>
            </a:xfrm>
          </p:grpSpPr>
          <p:sp>
            <p:nvSpPr>
              <p:cNvPr id="4" name="Prstenec 3"/>
              <p:cNvSpPr/>
              <p:nvPr/>
            </p:nvSpPr>
            <p:spPr>
              <a:xfrm>
                <a:off x="3449823" y="4483753"/>
                <a:ext cx="72926" cy="73539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rgbClr val="0505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" name="Přímá spojovací čára 4"/>
              <p:cNvCxnSpPr/>
              <p:nvPr/>
            </p:nvCxnSpPr>
            <p:spPr>
              <a:xfrm>
                <a:off x="2928925" y="4500569"/>
                <a:ext cx="583144" cy="45953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Přímá spojovací čára 5"/>
              <p:cNvCxnSpPr/>
              <p:nvPr/>
            </p:nvCxnSpPr>
            <p:spPr>
              <a:xfrm>
                <a:off x="5000627" y="4572007"/>
                <a:ext cx="1500198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Přímá spojovací čára 6"/>
              <p:cNvCxnSpPr/>
              <p:nvPr/>
            </p:nvCxnSpPr>
            <p:spPr>
              <a:xfrm rot="10800000">
                <a:off x="2428859" y="4557299"/>
                <a:ext cx="510449" cy="1635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Přímá spojovací čára 7"/>
              <p:cNvCxnSpPr/>
              <p:nvPr/>
            </p:nvCxnSpPr>
            <p:spPr>
              <a:xfrm rot="10800000">
                <a:off x="3522749" y="4557303"/>
                <a:ext cx="1120688" cy="14705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>
                <a:stCxn id="24" idx="7"/>
              </p:cNvCxnSpPr>
              <p:nvPr/>
            </p:nvCxnSpPr>
            <p:spPr>
              <a:xfrm rot="5400000" flipH="1" flipV="1">
                <a:off x="5704546" y="1928802"/>
                <a:ext cx="10462" cy="158209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>
                <a:off x="2428860" y="2714620"/>
                <a:ext cx="714380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 rot="5400000" flipH="1" flipV="1">
                <a:off x="1500977" y="3642505"/>
                <a:ext cx="1857388" cy="1619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 rot="5400000" flipH="1" flipV="1">
                <a:off x="5572133" y="3643313"/>
                <a:ext cx="1857388" cy="2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Přímá spojovací čára 12"/>
              <p:cNvCxnSpPr/>
              <p:nvPr/>
            </p:nvCxnSpPr>
            <p:spPr>
              <a:xfrm rot="5400000">
                <a:off x="4572793" y="4570419"/>
                <a:ext cx="428628" cy="1588"/>
              </a:xfrm>
              <a:prstGeom prst="line">
                <a:avLst/>
              </a:prstGeom>
              <a:ln w="47625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Přímá spojovací čára 13"/>
              <p:cNvCxnSpPr/>
              <p:nvPr/>
            </p:nvCxnSpPr>
            <p:spPr>
              <a:xfrm rot="5400000">
                <a:off x="4429917" y="4571213"/>
                <a:ext cx="856462" cy="794"/>
              </a:xfrm>
              <a:prstGeom prst="line">
                <a:avLst/>
              </a:prstGeom>
              <a:ln w="3175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Přímá spojovací čára 14"/>
              <p:cNvCxnSpPr/>
              <p:nvPr/>
            </p:nvCxnSpPr>
            <p:spPr>
              <a:xfrm>
                <a:off x="4357685" y="4572007"/>
                <a:ext cx="285752" cy="1588"/>
              </a:xfrm>
              <a:prstGeom prst="line">
                <a:avLst/>
              </a:prstGeom>
              <a:ln w="254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/>
              <p:nvPr/>
            </p:nvCxnSpPr>
            <p:spPr>
              <a:xfrm rot="5400000">
                <a:off x="4715669" y="4570419"/>
                <a:ext cx="428628" cy="1588"/>
              </a:xfrm>
              <a:prstGeom prst="line">
                <a:avLst/>
              </a:prstGeom>
              <a:ln w="47625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rot="5400000">
                <a:off x="4572793" y="4571213"/>
                <a:ext cx="856462" cy="794"/>
              </a:xfrm>
              <a:prstGeom prst="line">
                <a:avLst/>
              </a:prstGeom>
              <a:ln w="3175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Přímá spojovací čára 20"/>
              <p:cNvCxnSpPr/>
              <p:nvPr/>
            </p:nvCxnSpPr>
            <p:spPr>
              <a:xfrm rot="5400000">
                <a:off x="4429917" y="4570419"/>
                <a:ext cx="428628" cy="1588"/>
              </a:xfrm>
              <a:prstGeom prst="line">
                <a:avLst/>
              </a:prstGeom>
              <a:ln w="47625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ovací čára 18"/>
              <p:cNvCxnSpPr/>
              <p:nvPr/>
            </p:nvCxnSpPr>
            <p:spPr>
              <a:xfrm rot="5400000">
                <a:off x="4287041" y="4571213"/>
                <a:ext cx="856462" cy="794"/>
              </a:xfrm>
              <a:prstGeom prst="line">
                <a:avLst/>
              </a:prstGeom>
              <a:ln w="3175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ovací čára 19"/>
              <p:cNvCxnSpPr/>
              <p:nvPr/>
            </p:nvCxnSpPr>
            <p:spPr>
              <a:xfrm>
                <a:off x="5000627" y="4572007"/>
                <a:ext cx="285752" cy="1588"/>
              </a:xfrm>
              <a:prstGeom prst="line">
                <a:avLst/>
              </a:prstGeom>
              <a:ln w="254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Prstenec 22"/>
              <p:cNvSpPr/>
              <p:nvPr/>
            </p:nvSpPr>
            <p:spPr>
              <a:xfrm>
                <a:off x="3143240" y="2714620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rgbClr val="0505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Prstenec 23"/>
              <p:cNvSpPr/>
              <p:nvPr/>
            </p:nvSpPr>
            <p:spPr>
              <a:xfrm>
                <a:off x="4857752" y="2714620"/>
                <a:ext cx="71438" cy="71438"/>
              </a:xfrm>
              <a:prstGeom prst="donut">
                <a:avLst>
                  <a:gd name="adj" fmla="val 5541"/>
                </a:avLst>
              </a:prstGeom>
              <a:solidFill>
                <a:schemeClr val="tx1"/>
              </a:solidFill>
              <a:ln>
                <a:solidFill>
                  <a:srgbClr val="0505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6" name="Přímá spojovací čára 25"/>
              <p:cNvCxnSpPr/>
              <p:nvPr/>
            </p:nvCxnSpPr>
            <p:spPr>
              <a:xfrm rot="5400000" flipH="1" flipV="1">
                <a:off x="2785255" y="2357431"/>
                <a:ext cx="715176" cy="794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ovací čára 26"/>
              <p:cNvCxnSpPr/>
              <p:nvPr/>
            </p:nvCxnSpPr>
            <p:spPr>
              <a:xfrm rot="16200000" flipV="1">
                <a:off x="4572000" y="2357430"/>
                <a:ext cx="714382" cy="2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2" name="Skupina 47"/>
              <p:cNvGrpSpPr/>
              <p:nvPr/>
            </p:nvGrpSpPr>
            <p:grpSpPr>
              <a:xfrm>
                <a:off x="3143240" y="1857364"/>
                <a:ext cx="1785951" cy="285752"/>
                <a:chOff x="3143239" y="1714488"/>
                <a:chExt cx="1785951" cy="285752"/>
              </a:xfrm>
            </p:grpSpPr>
            <p:cxnSp>
              <p:nvCxnSpPr>
                <p:cNvPr id="21" name="Přímá spojovací čára 20"/>
                <p:cNvCxnSpPr>
                  <a:stCxn id="35" idx="3"/>
                </p:cNvCxnSpPr>
                <p:nvPr/>
              </p:nvCxnSpPr>
              <p:spPr>
                <a:xfrm>
                  <a:off x="4572000" y="1857364"/>
                  <a:ext cx="357190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Přímá spojovací čára 24"/>
                <p:cNvCxnSpPr>
                  <a:endCxn id="35" idx="1"/>
                </p:cNvCxnSpPr>
                <p:nvPr/>
              </p:nvCxnSpPr>
              <p:spPr>
                <a:xfrm>
                  <a:off x="3143239" y="1857363"/>
                  <a:ext cx="357191" cy="1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Obdélník 34"/>
                <p:cNvSpPr/>
                <p:nvPr/>
              </p:nvSpPr>
              <p:spPr>
                <a:xfrm>
                  <a:off x="3500430" y="1714488"/>
                  <a:ext cx="1071570" cy="285752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grpSp>
            <p:nvGrpSpPr>
              <p:cNvPr id="28" name="Skupina 46"/>
              <p:cNvGrpSpPr/>
              <p:nvPr/>
            </p:nvGrpSpPr>
            <p:grpSpPr>
              <a:xfrm>
                <a:off x="3143240" y="3286124"/>
                <a:ext cx="1785950" cy="285752"/>
                <a:chOff x="3214678" y="2928934"/>
                <a:chExt cx="1785950" cy="285752"/>
              </a:xfrm>
            </p:grpSpPr>
            <p:cxnSp>
              <p:nvCxnSpPr>
                <p:cNvPr id="30" name="Přímá spojovací čára 29"/>
                <p:cNvCxnSpPr/>
                <p:nvPr/>
              </p:nvCxnSpPr>
              <p:spPr>
                <a:xfrm>
                  <a:off x="3214678" y="3071810"/>
                  <a:ext cx="285752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Obdélník 30"/>
                <p:cNvSpPr/>
                <p:nvPr/>
              </p:nvSpPr>
              <p:spPr>
                <a:xfrm>
                  <a:off x="3500430" y="2928934"/>
                  <a:ext cx="1071570" cy="285752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37" name="Přímá spojovací čára 36"/>
                <p:cNvCxnSpPr/>
                <p:nvPr/>
              </p:nvCxnSpPr>
              <p:spPr>
                <a:xfrm>
                  <a:off x="4572000" y="3071810"/>
                  <a:ext cx="428628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8" name="Přímá spojovací čára 37"/>
              <p:cNvCxnSpPr>
                <a:stCxn id="23" idx="3"/>
              </p:cNvCxnSpPr>
              <p:nvPr/>
            </p:nvCxnSpPr>
            <p:spPr>
              <a:xfrm rot="5400000">
                <a:off x="2821769" y="3097067"/>
                <a:ext cx="653404" cy="10462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/>
              <p:nvPr/>
            </p:nvCxnSpPr>
            <p:spPr>
              <a:xfrm rot="5400000">
                <a:off x="4572794" y="3071016"/>
                <a:ext cx="714380" cy="1588"/>
              </a:xfrm>
              <a:prstGeom prst="line">
                <a:avLst/>
              </a:prstGeom>
              <a:ln w="38100">
                <a:solidFill>
                  <a:srgbClr val="05050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Zahnutá šipka doleva 39"/>
            <p:cNvSpPr/>
            <p:nvPr/>
          </p:nvSpPr>
          <p:spPr>
            <a:xfrm rot="10414821" flipH="1">
              <a:off x="4667624" y="2222433"/>
              <a:ext cx="165720" cy="441915"/>
            </a:xfrm>
            <a:prstGeom prst="curvedLeftArrow">
              <a:avLst/>
            </a:prstGeom>
            <a:solidFill>
              <a:srgbClr val="2D1D19"/>
            </a:solidFill>
            <a:ln>
              <a:solidFill>
                <a:srgbClr val="2D1D1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42" name="Zahnutá šipka doleva 41"/>
            <p:cNvSpPr/>
            <p:nvPr/>
          </p:nvSpPr>
          <p:spPr>
            <a:xfrm rot="10414821" flipH="1" flipV="1">
              <a:off x="4623149" y="2852910"/>
              <a:ext cx="141979" cy="354951"/>
            </a:xfrm>
            <a:prstGeom prst="curvedLeftArrow">
              <a:avLst/>
            </a:prstGeom>
            <a:solidFill>
              <a:srgbClr val="2D1D19"/>
            </a:solidFill>
            <a:ln>
              <a:solidFill>
                <a:srgbClr val="2D1D1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3500430" y="1500174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₁</a:t>
              </a:r>
              <a:endParaRPr lang="cs-CZ" dirty="0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3500430" y="2857496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₂</a:t>
              </a:r>
              <a:endParaRPr lang="cs-CZ" dirty="0"/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4286248" y="2214554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I</a:t>
              </a:r>
              <a:r>
                <a:rPr lang="cs-CZ" dirty="0" smtClean="0">
                  <a:latin typeface="Corbel"/>
                </a:rPr>
                <a:t>₁</a:t>
              </a:r>
              <a:endParaRPr lang="cs-CZ" dirty="0"/>
            </a:p>
          </p:txBody>
        </p:sp>
        <p:sp>
          <p:nvSpPr>
            <p:cNvPr id="48" name="Obdélník 47"/>
            <p:cNvSpPr/>
            <p:nvPr/>
          </p:nvSpPr>
          <p:spPr>
            <a:xfrm>
              <a:off x="4286248" y="2786058"/>
              <a:ext cx="3145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I</a:t>
              </a:r>
              <a:r>
                <a:rPr lang="cs-CZ" dirty="0" smtClean="0">
                  <a:latin typeface="Corbel"/>
                </a:rPr>
                <a:t>₂</a:t>
              </a:r>
              <a:endParaRPr lang="cs-CZ" dirty="0"/>
            </a:p>
          </p:txBody>
        </p:sp>
        <p:grpSp>
          <p:nvGrpSpPr>
            <p:cNvPr id="45" name="Skupina 44"/>
            <p:cNvGrpSpPr/>
            <p:nvPr/>
          </p:nvGrpSpPr>
          <p:grpSpPr>
            <a:xfrm>
              <a:off x="5929322" y="3225623"/>
              <a:ext cx="425762" cy="785818"/>
              <a:chOff x="5929322" y="3225623"/>
              <a:chExt cx="425762" cy="785818"/>
            </a:xfrm>
          </p:grpSpPr>
          <p:sp>
            <p:nvSpPr>
              <p:cNvPr id="43" name="Zahnutá šipka doleva 42"/>
              <p:cNvSpPr/>
              <p:nvPr/>
            </p:nvSpPr>
            <p:spPr>
              <a:xfrm rot="10414821" flipH="1">
                <a:off x="6115377" y="3225623"/>
                <a:ext cx="239707" cy="785818"/>
              </a:xfrm>
              <a:prstGeom prst="curvedLeftArrow">
                <a:avLst/>
              </a:prstGeom>
              <a:solidFill>
                <a:srgbClr val="2D1D19"/>
              </a:solidFill>
              <a:ln>
                <a:solidFill>
                  <a:srgbClr val="2D1D1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49" name="TextovéPole 48"/>
              <p:cNvSpPr txBox="1"/>
              <p:nvPr/>
            </p:nvSpPr>
            <p:spPr>
              <a:xfrm>
                <a:off x="5929322" y="3571876"/>
                <a:ext cx="3571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I</a:t>
                </a:r>
                <a:endParaRPr lang="cs-CZ" dirty="0"/>
              </a:p>
            </p:txBody>
          </p:sp>
        </p:grpSp>
      </p:grpSp>
      <p:sp>
        <p:nvSpPr>
          <p:cNvPr id="51" name="TextovéPole 50"/>
          <p:cNvSpPr txBox="1"/>
          <p:nvPr/>
        </p:nvSpPr>
        <p:spPr>
          <a:xfrm>
            <a:off x="1428728" y="142852"/>
            <a:ext cx="4071966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Proud v paralelním obvodu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290" y="357166"/>
            <a:ext cx="4357718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Odpor obvodu</a:t>
            </a:r>
            <a:endParaRPr lang="cs-CZ" sz="2800" dirty="0">
              <a:solidFill>
                <a:schemeClr val="bg1"/>
              </a:solidFill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2428859" y="1357298"/>
            <a:ext cx="4073586" cy="3642543"/>
            <a:chOff x="2428859" y="1357298"/>
            <a:chExt cx="4073586" cy="3642543"/>
          </a:xfrm>
        </p:grpSpPr>
        <p:sp>
          <p:nvSpPr>
            <p:cNvPr id="4" name="Prstenec 3"/>
            <p:cNvSpPr/>
            <p:nvPr/>
          </p:nvSpPr>
          <p:spPr>
            <a:xfrm>
              <a:off x="3449823" y="4483753"/>
              <a:ext cx="72926" cy="73539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5" name="Přímá spojovací čára 4"/>
            <p:cNvCxnSpPr/>
            <p:nvPr/>
          </p:nvCxnSpPr>
          <p:spPr>
            <a:xfrm>
              <a:off x="2928925" y="4500569"/>
              <a:ext cx="583144" cy="45953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>
              <a:off x="5000627" y="4572007"/>
              <a:ext cx="150019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10800000">
              <a:off x="2428859" y="4557299"/>
              <a:ext cx="510449" cy="163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 rot="10800000">
              <a:off x="3522749" y="4557303"/>
              <a:ext cx="1120688" cy="1470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>
              <a:stCxn id="31" idx="3"/>
            </p:cNvCxnSpPr>
            <p:nvPr/>
          </p:nvCxnSpPr>
          <p:spPr>
            <a:xfrm>
              <a:off x="4571999" y="3071809"/>
              <a:ext cx="1928827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>
              <a:endCxn id="31" idx="1"/>
            </p:cNvCxnSpPr>
            <p:nvPr/>
          </p:nvCxnSpPr>
          <p:spPr>
            <a:xfrm>
              <a:off x="2428859" y="3071809"/>
              <a:ext cx="107157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 flipH="1" flipV="1">
              <a:off x="1695096" y="3820280"/>
              <a:ext cx="1469148" cy="162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 flipH="1" flipV="1">
              <a:off x="5751537" y="3821099"/>
              <a:ext cx="1500198" cy="1619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>
              <a:off x="4572793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 rot="5400000">
              <a:off x="4429917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4357685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4715669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>
              <a:off x="4572793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20"/>
            <p:cNvCxnSpPr/>
            <p:nvPr/>
          </p:nvCxnSpPr>
          <p:spPr>
            <a:xfrm rot="5400000">
              <a:off x="4429917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rot="5400000">
              <a:off x="4287041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>
              <a:off x="5000627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>
              <a:stCxn id="35" idx="3"/>
            </p:cNvCxnSpPr>
            <p:nvPr/>
          </p:nvCxnSpPr>
          <p:spPr>
            <a:xfrm>
              <a:off x="4572000" y="1857364"/>
              <a:ext cx="35719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Prstenec 22"/>
            <p:cNvSpPr/>
            <p:nvPr/>
          </p:nvSpPr>
          <p:spPr>
            <a:xfrm>
              <a:off x="3143239" y="3000371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24" name="Prstenec 23"/>
            <p:cNvSpPr/>
            <p:nvPr/>
          </p:nvSpPr>
          <p:spPr>
            <a:xfrm>
              <a:off x="4929189" y="3000371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5" name="Přímá spojovací čára 24"/>
            <p:cNvCxnSpPr>
              <a:endCxn id="35" idx="1"/>
            </p:cNvCxnSpPr>
            <p:nvPr/>
          </p:nvCxnSpPr>
          <p:spPr>
            <a:xfrm>
              <a:off x="3143239" y="1857363"/>
              <a:ext cx="357191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rot="5400000" flipH="1" flipV="1">
              <a:off x="2536810" y="2463792"/>
              <a:ext cx="121285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>
              <a:stCxn id="24" idx="3"/>
            </p:cNvCxnSpPr>
            <p:nvPr/>
          </p:nvCxnSpPr>
          <p:spPr>
            <a:xfrm rot="5400000" flipH="1">
              <a:off x="4332428" y="2454124"/>
              <a:ext cx="1203984" cy="1046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Obdélník 30"/>
            <p:cNvSpPr/>
            <p:nvPr/>
          </p:nvSpPr>
          <p:spPr>
            <a:xfrm>
              <a:off x="3500429" y="2928933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3500430" y="1714488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500430" y="1357298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₁</a:t>
              </a:r>
              <a:endParaRPr lang="cs-CZ" dirty="0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3500430" y="2500306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>
                  <a:latin typeface="Corbel"/>
                </a:rPr>
                <a:t>2</a:t>
              </a:r>
              <a:endParaRPr lang="cs-CZ" dirty="0"/>
            </a:p>
          </p:txBody>
        </p:sp>
      </p:grpSp>
      <p:sp>
        <p:nvSpPr>
          <p:cNvPr id="33" name="TextovéPole 32"/>
          <p:cNvSpPr txBox="1"/>
          <p:nvPr/>
        </p:nvSpPr>
        <p:spPr>
          <a:xfrm>
            <a:off x="500034" y="5143512"/>
            <a:ext cx="8358246" cy="15696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Odpor obvodu vypočítáme tak, že sečteme převrácené hodnoty odporů a dostaneme převrácenou hodnotu výsledného odporu.</a:t>
            </a:r>
          </a:p>
          <a:p>
            <a:r>
              <a:rPr lang="cs-CZ" sz="2400" dirty="0" smtClean="0"/>
              <a:t> </a:t>
            </a:r>
          </a:p>
          <a:p>
            <a:endParaRPr lang="cs-CZ" sz="24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86182" y="5857892"/>
            <a:ext cx="1343025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571480"/>
            <a:ext cx="828680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V rozvětveném obvodu jsou dva rezistory zapojeny paralelně </a:t>
            </a: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(vedle sebe). Jeden má odpor 30</a:t>
            </a:r>
            <a:r>
              <a:rPr lang="el-GR" sz="2400" dirty="0" smtClean="0">
                <a:solidFill>
                  <a:schemeClr val="accent1">
                    <a:lumMod val="25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 a druhý 70</a:t>
            </a:r>
            <a:r>
              <a:rPr lang="el-GR" sz="2400" dirty="0" smtClean="0">
                <a:solidFill>
                  <a:schemeClr val="accent1">
                    <a:lumMod val="25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. Jaký je odpor obvodu?</a:t>
            </a:r>
            <a:endParaRPr lang="cs-CZ" sz="24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35716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" name="Desetiúhelník 19"/>
          <p:cNvSpPr/>
          <p:nvPr/>
        </p:nvSpPr>
        <p:spPr>
          <a:xfrm>
            <a:off x="7429520" y="2143116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pic>
        <p:nvPicPr>
          <p:cNvPr id="21" name="Obrázek 20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500438"/>
            <a:ext cx="1546320" cy="823700"/>
          </a:xfrm>
          <a:prstGeom prst="rect">
            <a:avLst/>
          </a:prstGeom>
          <a:noFill/>
        </p:spPr>
      </p:pic>
      <p:pic>
        <p:nvPicPr>
          <p:cNvPr id="22" name="Obrázek 21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6314" y="3500438"/>
            <a:ext cx="1423490" cy="782756"/>
          </a:xfrm>
          <a:prstGeom prst="rect">
            <a:avLst/>
          </a:prstGeom>
          <a:noFill/>
        </p:spPr>
      </p:pic>
      <p:grpSp>
        <p:nvGrpSpPr>
          <p:cNvPr id="27" name="Skupina 26"/>
          <p:cNvGrpSpPr/>
          <p:nvPr/>
        </p:nvGrpSpPr>
        <p:grpSpPr>
          <a:xfrm>
            <a:off x="1071538" y="2214554"/>
            <a:ext cx="7429552" cy="3759955"/>
            <a:chOff x="1071538" y="2214554"/>
            <a:chExt cx="7429552" cy="3759955"/>
          </a:xfrm>
        </p:grpSpPr>
        <p:sp>
          <p:nvSpPr>
            <p:cNvPr id="3" name="Obdélník 2"/>
            <p:cNvSpPr/>
            <p:nvPr/>
          </p:nvSpPr>
          <p:spPr>
            <a:xfrm>
              <a:off x="1071538" y="2214554"/>
              <a:ext cx="535785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dirty="0" smtClean="0">
                  <a:solidFill>
                    <a:schemeClr val="accent1">
                      <a:lumMod val="25000"/>
                    </a:schemeClr>
                  </a:solidFill>
                </a:rPr>
                <a:t> </a:t>
              </a:r>
              <a:r>
                <a:rPr lang="cs-CZ" sz="2400" dirty="0" smtClean="0">
                  <a:latin typeface="Cambria Math" pitchFamily="18" charset="0"/>
                  <a:ea typeface="Cambria Math" pitchFamily="18" charset="0"/>
                </a:rPr>
                <a:t>R₁ = 30</a:t>
              </a:r>
              <a:r>
                <a:rPr lang="el-GR" sz="2400" dirty="0" smtClean="0">
                  <a:latin typeface="Cambria Math" pitchFamily="18" charset="0"/>
                  <a:ea typeface="Cambria Math" pitchFamily="18" charset="0"/>
                </a:rPr>
                <a:t> Ω</a:t>
              </a:r>
              <a:endParaRPr lang="cs-CZ" sz="2400" dirty="0" smtClean="0"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2400" dirty="0" smtClean="0">
                  <a:latin typeface="Cambria Math" pitchFamily="18" charset="0"/>
                  <a:ea typeface="Cambria Math" pitchFamily="18" charset="0"/>
                </a:rPr>
                <a:t> R₂ = 70</a:t>
              </a:r>
              <a:r>
                <a:rPr lang="el-GR" sz="2400" dirty="0" smtClean="0">
                  <a:latin typeface="Cambria Math" pitchFamily="18" charset="0"/>
                  <a:ea typeface="Cambria Math" pitchFamily="18" charset="0"/>
                </a:rPr>
                <a:t> Ω</a:t>
              </a:r>
              <a:endParaRPr lang="cs-CZ" sz="2400" dirty="0" smtClean="0"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2400" dirty="0" smtClean="0">
                  <a:latin typeface="Cambria Math" pitchFamily="18" charset="0"/>
                  <a:ea typeface="Cambria Math" pitchFamily="18" charset="0"/>
                </a:rPr>
                <a:t> </a:t>
              </a:r>
              <a:r>
                <a:rPr lang="cs-CZ" sz="2400" u="sng" dirty="0" smtClean="0">
                  <a:latin typeface="Cambria Math" pitchFamily="18" charset="0"/>
                  <a:ea typeface="Cambria Math" pitchFamily="18" charset="0"/>
                </a:rPr>
                <a:t>R = ?        .</a:t>
              </a:r>
            </a:p>
            <a:p>
              <a:endParaRPr lang="cs-CZ" sz="2400" u="sng" dirty="0" smtClean="0"/>
            </a:p>
            <a:p>
              <a:endParaRPr lang="cs-CZ" sz="2400" u="sng" dirty="0" smtClean="0"/>
            </a:p>
            <a:p>
              <a:endParaRPr lang="cs-CZ" sz="2400" u="sng" dirty="0" smtClean="0"/>
            </a:p>
          </p:txBody>
        </p:sp>
        <p:grpSp>
          <p:nvGrpSpPr>
            <p:cNvPr id="26" name="Skupina 25"/>
            <p:cNvGrpSpPr/>
            <p:nvPr/>
          </p:nvGrpSpPr>
          <p:grpSpPr>
            <a:xfrm>
              <a:off x="1142976" y="4357694"/>
              <a:ext cx="7358114" cy="1616815"/>
              <a:chOff x="1142976" y="4357694"/>
              <a:chExt cx="7358114" cy="161681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142976" y="5143512"/>
                <a:ext cx="735811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>
                    <a:latin typeface="Cambria Math" pitchFamily="18" charset="0"/>
                    <a:ea typeface="Cambria Math" pitchFamily="18" charset="0"/>
                  </a:rPr>
                  <a:t>R = 21</a:t>
                </a:r>
                <a:r>
                  <a:rPr lang="el-GR" sz="2400" dirty="0" smtClean="0">
                    <a:latin typeface="Cambria Math" pitchFamily="18" charset="0"/>
                    <a:ea typeface="Cambria Math" pitchFamily="18" charset="0"/>
                  </a:rPr>
                  <a:t> Ω</a:t>
                </a:r>
                <a:endParaRPr lang="cs-CZ" sz="2400" dirty="0" smtClean="0"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2400" u="sng" dirty="0" smtClean="0">
                    <a:latin typeface="Cambria Math" pitchFamily="18" charset="0"/>
                    <a:ea typeface="Cambria Math" pitchFamily="18" charset="0"/>
                  </a:rPr>
                  <a:t>Odpor obvodu je 21</a:t>
                </a:r>
                <a:r>
                  <a:rPr lang="el-GR" sz="2400" u="sng" dirty="0" smtClean="0">
                    <a:latin typeface="Cambria Math" pitchFamily="18" charset="0"/>
                    <a:ea typeface="Cambria Math" pitchFamily="18" charset="0"/>
                  </a:rPr>
                  <a:t> Ω</a:t>
                </a:r>
                <a:r>
                  <a:rPr lang="cs-CZ" sz="2400" u="sng" dirty="0" smtClean="0">
                    <a:latin typeface="Cambria Math" pitchFamily="18" charset="0"/>
                    <a:ea typeface="Cambria Math" pitchFamily="18" charset="0"/>
                  </a:rPr>
                  <a:t>. </a:t>
                </a:r>
                <a:endParaRPr lang="cs-CZ" sz="2400" u="sng" dirty="0">
                  <a:latin typeface="Cambria Math" pitchFamily="18" charset="0"/>
                  <a:ea typeface="Cambria Math" pitchFamily="18" charset="0"/>
                </a:endParaRPr>
              </a:p>
            </p:txBody>
          </p:sp>
          <p:pic>
            <p:nvPicPr>
              <p:cNvPr id="23" name="Obrázek 22"/>
              <p:cNvPicPr/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1214414" y="4357694"/>
                <a:ext cx="1359374" cy="715595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4" name="TextovéPole 23"/>
          <p:cNvSpPr txBox="1"/>
          <p:nvPr/>
        </p:nvSpPr>
        <p:spPr>
          <a:xfrm>
            <a:off x="4714876" y="5572140"/>
            <a:ext cx="4143404" cy="120032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Odpor  paralelního obvodu je menší než odpor každého        z rezistorů!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5" name="Pětiúhelník 24"/>
          <p:cNvSpPr/>
          <p:nvPr/>
        </p:nvSpPr>
        <p:spPr>
          <a:xfrm>
            <a:off x="3059832" y="3643314"/>
            <a:ext cx="1490444" cy="484632"/>
          </a:xfrm>
          <a:prstGeom prst="homePlat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Upravíme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714876" y="4357694"/>
            <a:ext cx="4071966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Porovnej výsledný odpor</a:t>
            </a:r>
          </a:p>
          <a:p>
            <a:r>
              <a:rPr lang="cs-CZ" sz="2400" dirty="0" smtClean="0"/>
              <a:t>s odpory jednotlivých </a:t>
            </a:r>
          </a:p>
          <a:p>
            <a:r>
              <a:rPr lang="cs-CZ" sz="2400" dirty="0" smtClean="0"/>
              <a:t>rezistorů.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571480"/>
            <a:ext cx="828680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V rozvětveném obvodu jsou dva  stejné rezistory zapojeny paralelně (vedle sebe), každý má odpor 400</a:t>
            </a:r>
            <a:r>
              <a:rPr lang="el-GR" sz="2400" dirty="0" smtClean="0">
                <a:solidFill>
                  <a:schemeClr val="accent1">
                    <a:lumMod val="25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. Jaký je odpor obvodu?</a:t>
            </a:r>
            <a:endParaRPr lang="cs-CZ" sz="24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1538" y="2143116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R₁ = 400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 R₂ = 400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2400" u="sng" dirty="0" smtClean="0">
                <a:latin typeface="Cambria Math" pitchFamily="18" charset="0"/>
                <a:ea typeface="Cambria Math" pitchFamily="18" charset="0"/>
              </a:rPr>
              <a:t>R = ?        .</a:t>
            </a: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u="sng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R = 200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u="sng" dirty="0" smtClean="0">
                <a:latin typeface="Cambria Math" pitchFamily="18" charset="0"/>
                <a:ea typeface="Cambria Math" pitchFamily="18" charset="0"/>
              </a:rPr>
              <a:t>Odpor obvodu je 200</a:t>
            </a:r>
            <a:r>
              <a:rPr lang="el-GR" sz="2400" u="sng" dirty="0" smtClean="0">
                <a:latin typeface="Cambria Math" pitchFamily="18" charset="0"/>
                <a:ea typeface="Cambria Math" pitchFamily="18" charset="0"/>
              </a:rPr>
              <a:t> Ω</a:t>
            </a:r>
            <a:r>
              <a:rPr lang="cs-CZ" sz="2400" u="sng" dirty="0" smtClean="0">
                <a:latin typeface="Cambria Math" pitchFamily="18" charset="0"/>
                <a:ea typeface="Cambria Math" pitchFamily="18" charset="0"/>
              </a:rPr>
              <a:t>.</a:t>
            </a:r>
            <a:endParaRPr lang="cs-CZ" sz="2400" u="sng" dirty="0" smtClean="0"/>
          </a:p>
          <a:p>
            <a:endParaRPr lang="cs-CZ" sz="2400" u="sng" dirty="0" smtClean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4414" y="3500438"/>
            <a:ext cx="1546320" cy="823700"/>
          </a:xfrm>
          <a:prstGeom prst="rect">
            <a:avLst/>
          </a:prstGeom>
          <a:noFill/>
        </p:spPr>
      </p:pic>
      <p:pic>
        <p:nvPicPr>
          <p:cNvPr id="5" name="Obrázek 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3500438"/>
            <a:ext cx="1423490" cy="782756"/>
          </a:xfrm>
          <a:prstGeom prst="rect">
            <a:avLst/>
          </a:prstGeom>
          <a:noFill/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4500570"/>
            <a:ext cx="1971675" cy="742950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00628" y="5143512"/>
            <a:ext cx="4000528" cy="156966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Odpor dvou stejných rezistorů  paralelně spojených je roven polovině odporu každého!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Desetiúhelník 9"/>
          <p:cNvSpPr/>
          <p:nvPr/>
        </p:nvSpPr>
        <p:spPr>
          <a:xfrm>
            <a:off x="7429520" y="2143116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0628" y="3857628"/>
            <a:ext cx="4000528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Porovnej výsledný odpor</a:t>
            </a:r>
          </a:p>
          <a:p>
            <a:r>
              <a:rPr lang="cs-CZ" sz="2400" dirty="0" smtClean="0"/>
              <a:t>s odpory jednotlivých </a:t>
            </a:r>
          </a:p>
          <a:p>
            <a:r>
              <a:rPr lang="cs-CZ" sz="2400" dirty="0" smtClean="0"/>
              <a:t>rezistorů.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428596" y="214290"/>
            <a:ext cx="8592300" cy="13234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r>
              <a:rPr lang="cs-CZ" sz="2800" dirty="0" smtClean="0"/>
              <a:t>Při paralelním spojení rezistorů je výsledný odpor obvodu:</a:t>
            </a:r>
          </a:p>
          <a:p>
            <a:r>
              <a:rPr lang="cs-CZ" sz="2400" dirty="0" smtClean="0"/>
              <a:t>(Vyber správnou odpověď a klikni na šipku.)</a:t>
            </a:r>
          </a:p>
          <a:p>
            <a:pPr lvl="0"/>
            <a:endParaRPr lang="cs-CZ" sz="2800" dirty="0" smtClean="0"/>
          </a:p>
        </p:txBody>
      </p:sp>
      <p:sp>
        <p:nvSpPr>
          <p:cNvPr id="4" name="Desetiúhelník 3"/>
          <p:cNvSpPr/>
          <p:nvPr/>
        </p:nvSpPr>
        <p:spPr>
          <a:xfrm>
            <a:off x="8001024" y="1142984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5" name="Tlačítko akce: Dopředu nebo Další 4">
            <a:hlinkClick r:id="rId7" action="ppaction://hlinksldjump" highlightClick="1"/>
          </p:cNvPr>
          <p:cNvSpPr/>
          <p:nvPr/>
        </p:nvSpPr>
        <p:spPr>
          <a:xfrm>
            <a:off x="6357950" y="171448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6357950" y="314324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Dopředu nebo Další 6">
            <a:hlinkClick r:id="rId7" action="ppaction://hlinksldjump" highlightClick="1"/>
          </p:cNvPr>
          <p:cNvSpPr/>
          <p:nvPr/>
        </p:nvSpPr>
        <p:spPr>
          <a:xfrm>
            <a:off x="6429388" y="4572008"/>
            <a:ext cx="1042416" cy="10424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571480"/>
            <a:ext cx="828680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V obvodu jsou dva rezistory zapojeny paralelně </a:t>
            </a: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(vedle sebe). Jeden má odpor 200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 a druhý 800</a:t>
            </a:r>
            <a:r>
              <a:rPr lang="el-GR" sz="2400" dirty="0" smtClean="0">
                <a:solidFill>
                  <a:schemeClr val="accent1">
                    <a:lumMod val="25000"/>
                  </a:schemeClr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. Napětí zdroje je 200 V. Jaký proud protéká nerozvětvenou částí?</a:t>
            </a:r>
            <a:endParaRPr lang="cs-CZ" sz="24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1472" y="1714488"/>
            <a:ext cx="821537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R₁ = 200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R₂ = 800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U = 200 V	</a:t>
            </a:r>
          </a:p>
          <a:p>
            <a:r>
              <a:rPr lang="cs-CZ" sz="2400" u="sng" dirty="0" smtClean="0">
                <a:latin typeface="Cambria Math" pitchFamily="18" charset="0"/>
                <a:ea typeface="Cambria Math" pitchFamily="18" charset="0"/>
              </a:rPr>
              <a:t>I = ?        .</a:t>
            </a: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Nejprve musíme vypočítat celkový odpor</a:t>
            </a:r>
          </a:p>
          <a:p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R = 160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. 	Odpor obvodu je 160</a:t>
            </a:r>
            <a:r>
              <a:rPr lang="el-GR" sz="2400" dirty="0" smtClean="0">
                <a:latin typeface="Cambria Math" pitchFamily="18" charset="0"/>
                <a:ea typeface="Cambria Math" pitchFamily="18" charset="0"/>
              </a:rPr>
              <a:t> Ω</a:t>
            </a:r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.</a:t>
            </a:r>
          </a:p>
          <a:p>
            <a:endParaRPr lang="cs-CZ" sz="24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Proud vypočítáme ze vzorce I = U : R;    I = 160 : 200</a:t>
            </a:r>
          </a:p>
          <a:p>
            <a:r>
              <a:rPr lang="cs-CZ" sz="2400" dirty="0" smtClean="0">
                <a:latin typeface="Cambria Math" pitchFamily="18" charset="0"/>
                <a:ea typeface="Cambria Math" pitchFamily="18" charset="0"/>
              </a:rPr>
              <a:t>I = 0,8 A.</a:t>
            </a:r>
          </a:p>
          <a:p>
            <a:r>
              <a:rPr lang="cs-CZ" sz="2400" u="sng" dirty="0" smtClean="0">
                <a:latin typeface="Cambria Math" pitchFamily="18" charset="0"/>
                <a:ea typeface="Cambria Math" pitchFamily="18" charset="0"/>
              </a:rPr>
              <a:t>Nerozvětvenou částí protéká proud 0,8 A.</a:t>
            </a: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10" y="3643314"/>
            <a:ext cx="1546320" cy="823700"/>
          </a:xfrm>
          <a:prstGeom prst="rect">
            <a:avLst/>
          </a:prstGeom>
          <a:noFill/>
        </p:spPr>
      </p:pic>
      <p:pic>
        <p:nvPicPr>
          <p:cNvPr id="5" name="Obrázek 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1736" y="3714752"/>
            <a:ext cx="1423490" cy="782756"/>
          </a:xfrm>
          <a:prstGeom prst="rect">
            <a:avLst/>
          </a:prstGeom>
          <a:noFill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3714752"/>
            <a:ext cx="1971675" cy="742950"/>
          </a:xfrm>
          <a:prstGeom prst="rect">
            <a:avLst/>
          </a:prstGeom>
          <a:noFill/>
        </p:spPr>
      </p:pic>
      <p:sp>
        <p:nvSpPr>
          <p:cNvPr id="8" name="Desetiúhelník 7"/>
          <p:cNvSpPr/>
          <p:nvPr/>
        </p:nvSpPr>
        <p:spPr>
          <a:xfrm>
            <a:off x="7643834" y="1928802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0034" y="0"/>
            <a:ext cx="8286808" cy="400110"/>
          </a:xfrm>
          <a:prstGeom prst="rect">
            <a:avLst/>
          </a:prstGeom>
          <a:solidFill>
            <a:srgbClr val="1BD2E5"/>
          </a:solidFill>
        </p:spPr>
        <p:txBody>
          <a:bodyPr wrap="square">
            <a:spAutoFit/>
          </a:bodyPr>
          <a:lstStyle/>
          <a:p>
            <a:pPr lvl="0"/>
            <a:r>
              <a:rPr lang="cs-CZ" sz="2000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accent4">
                    <a:lumMod val="10000"/>
                  </a:schemeClr>
                </a:solidFill>
              </a:rPr>
              <a:t>Správná odpověď je b!  </a:t>
            </a:r>
            <a:r>
              <a:rPr lang="cs-CZ" sz="2000" dirty="0" smtClean="0">
                <a:solidFill>
                  <a:schemeClr val="accent4">
                    <a:lumMod val="10000"/>
                  </a:schemeClr>
                </a:solidFill>
              </a:rPr>
              <a:t> Pokračujte dalším příkladem: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8" presetClass="entr" presetSubtype="6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Skupina 57"/>
          <p:cNvGrpSpPr/>
          <p:nvPr/>
        </p:nvGrpSpPr>
        <p:grpSpPr>
          <a:xfrm>
            <a:off x="214282" y="142852"/>
            <a:ext cx="5143536" cy="3214710"/>
            <a:chOff x="571471" y="142852"/>
            <a:chExt cx="7984247" cy="5715040"/>
          </a:xfrm>
        </p:grpSpPr>
        <p:pic>
          <p:nvPicPr>
            <p:cNvPr id="59" name="Obrázek 58" descr="oz 00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471" y="142852"/>
              <a:ext cx="7984247" cy="5715040"/>
            </a:xfrm>
            <a:prstGeom prst="rect">
              <a:avLst/>
            </a:prstGeom>
          </p:spPr>
        </p:pic>
        <p:grpSp>
          <p:nvGrpSpPr>
            <p:cNvPr id="60" name="Skupina 5"/>
            <p:cNvGrpSpPr/>
            <p:nvPr/>
          </p:nvGrpSpPr>
          <p:grpSpPr>
            <a:xfrm>
              <a:off x="4643436" y="1285860"/>
              <a:ext cx="807295" cy="1690169"/>
              <a:chOff x="4643436" y="1285860"/>
              <a:chExt cx="807295" cy="1690169"/>
            </a:xfrm>
          </p:grpSpPr>
          <p:sp>
            <p:nvSpPr>
              <p:cNvPr id="61" name="TextovéPole 3"/>
              <p:cNvSpPr txBox="1"/>
              <p:nvPr/>
            </p:nvSpPr>
            <p:spPr>
              <a:xfrm>
                <a:off x="4643438" y="1285860"/>
                <a:ext cx="807293" cy="547159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 smtClean="0"/>
                  <a:t>20</a:t>
                </a:r>
                <a:r>
                  <a:rPr lang="el-GR" sz="1400" dirty="0" smtClean="0"/>
                  <a:t>Ω</a:t>
                </a:r>
                <a:endParaRPr lang="cs-CZ" sz="1400" dirty="0"/>
              </a:p>
            </p:txBody>
          </p:sp>
          <p:sp>
            <p:nvSpPr>
              <p:cNvPr id="62" name="TextovéPole 61"/>
              <p:cNvSpPr txBox="1"/>
              <p:nvPr/>
            </p:nvSpPr>
            <p:spPr>
              <a:xfrm>
                <a:off x="4643436" y="2428870"/>
                <a:ext cx="807295" cy="547159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 smtClean="0"/>
                  <a:t>30</a:t>
                </a:r>
                <a:r>
                  <a:rPr lang="el-GR" sz="1400" dirty="0" smtClean="0"/>
                  <a:t>Ω</a:t>
                </a:r>
                <a:endParaRPr lang="cs-CZ" sz="1400" dirty="0"/>
              </a:p>
            </p:txBody>
          </p:sp>
        </p:grpSp>
      </p:grpSp>
      <p:sp>
        <p:nvSpPr>
          <p:cNvPr id="3" name="Desetiúhelník 2"/>
          <p:cNvSpPr/>
          <p:nvPr/>
        </p:nvSpPr>
        <p:spPr>
          <a:xfrm>
            <a:off x="571472" y="5143512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596" y="3357562"/>
            <a:ext cx="4143404" cy="40011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1.</a:t>
            </a:r>
            <a:r>
              <a:rPr lang="cs-CZ" sz="2000" dirty="0" smtClean="0"/>
              <a:t> Rezistory  jsou zapojeny paralelně.</a:t>
            </a:r>
            <a:endParaRPr lang="cs-CZ" sz="2000" dirty="0"/>
          </a:p>
        </p:txBody>
      </p:sp>
      <p:sp>
        <p:nvSpPr>
          <p:cNvPr id="96" name="Obdélník 95"/>
          <p:cNvSpPr/>
          <p:nvPr/>
        </p:nvSpPr>
        <p:spPr>
          <a:xfrm>
            <a:off x="500034" y="4071942"/>
            <a:ext cx="4071966" cy="40011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2.  </a:t>
            </a:r>
            <a:r>
              <a:rPr lang="cs-CZ" sz="2000" dirty="0" smtClean="0"/>
              <a:t>Schéma</a:t>
            </a:r>
            <a:endParaRPr lang="cs-CZ" sz="2000" dirty="0"/>
          </a:p>
        </p:txBody>
      </p:sp>
      <p:sp>
        <p:nvSpPr>
          <p:cNvPr id="98" name="Obdélník 97"/>
          <p:cNvSpPr/>
          <p:nvPr/>
        </p:nvSpPr>
        <p:spPr>
          <a:xfrm>
            <a:off x="4357686" y="142852"/>
            <a:ext cx="4643438" cy="132343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Na obrázku je obvod, ve kterém jsou zapojeny dva rezistory. První rezistor má odpor 20 </a:t>
            </a:r>
            <a:r>
              <a:rPr lang="el-GR" sz="2000" dirty="0" smtClean="0"/>
              <a:t>Ω</a:t>
            </a:r>
            <a:r>
              <a:rPr lang="cs-CZ" sz="2000" dirty="0" smtClean="0"/>
              <a:t>, druhý má odpor 30</a:t>
            </a:r>
            <a:r>
              <a:rPr lang="el-GR" sz="2000" dirty="0" smtClean="0"/>
              <a:t> Ω</a:t>
            </a:r>
            <a:r>
              <a:rPr lang="cs-CZ" sz="2000" dirty="0" smtClean="0"/>
              <a:t>. Napětí zdroje je 4,5 V.</a:t>
            </a:r>
          </a:p>
        </p:txBody>
      </p:sp>
      <p:sp>
        <p:nvSpPr>
          <p:cNvPr id="99" name="Obdélník 98"/>
          <p:cNvSpPr/>
          <p:nvPr/>
        </p:nvSpPr>
        <p:spPr>
          <a:xfrm>
            <a:off x="4357686" y="157161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1. O jaký obvod se jedná?</a:t>
            </a:r>
          </a:p>
          <a:p>
            <a:r>
              <a:rPr lang="cs-CZ" dirty="0" smtClean="0"/>
              <a:t>2. Nakresli schéma, které odpovídá obrázku.</a:t>
            </a:r>
          </a:p>
          <a:p>
            <a:r>
              <a:rPr lang="cs-CZ" dirty="0" smtClean="0"/>
              <a:t>3.  Vypočítejte proudy ve větvích.</a:t>
            </a:r>
          </a:p>
          <a:p>
            <a:r>
              <a:rPr lang="cs-CZ" dirty="0" smtClean="0"/>
              <a:t>4.  Vypočítej odpor obvodu.</a:t>
            </a:r>
          </a:p>
          <a:p>
            <a:r>
              <a:rPr lang="cs-CZ" dirty="0" smtClean="0"/>
              <a:t>5.  Vypočítej proud, který prochází obvodem.</a:t>
            </a:r>
          </a:p>
          <a:p>
            <a:endParaRPr lang="cs-CZ" dirty="0"/>
          </a:p>
        </p:txBody>
      </p:sp>
      <p:grpSp>
        <p:nvGrpSpPr>
          <p:cNvPr id="102" name="Skupina 101"/>
          <p:cNvGrpSpPr/>
          <p:nvPr/>
        </p:nvGrpSpPr>
        <p:grpSpPr>
          <a:xfrm>
            <a:off x="4786314" y="3143248"/>
            <a:ext cx="4071969" cy="3571105"/>
            <a:chOff x="3286116" y="3143248"/>
            <a:chExt cx="4071969" cy="3571105"/>
          </a:xfrm>
        </p:grpSpPr>
        <p:sp>
          <p:nvSpPr>
            <p:cNvPr id="103" name="TextovéPole 102"/>
            <p:cNvSpPr txBox="1"/>
            <p:nvPr/>
          </p:nvSpPr>
          <p:spPr>
            <a:xfrm>
              <a:off x="4857752" y="5572140"/>
              <a:ext cx="10715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 = 4,5 V</a:t>
              </a:r>
              <a:endParaRPr lang="cs-CZ" dirty="0"/>
            </a:p>
          </p:txBody>
        </p:sp>
        <p:grpSp>
          <p:nvGrpSpPr>
            <p:cNvPr id="104" name="Skupina 107"/>
            <p:cNvGrpSpPr/>
            <p:nvPr/>
          </p:nvGrpSpPr>
          <p:grpSpPr>
            <a:xfrm>
              <a:off x="3286116" y="3143248"/>
              <a:ext cx="4071969" cy="3571105"/>
              <a:chOff x="2428860" y="1428736"/>
              <a:chExt cx="4071969" cy="3571105"/>
            </a:xfrm>
          </p:grpSpPr>
          <p:grpSp>
            <p:nvGrpSpPr>
              <p:cNvPr id="107" name="Skupina 64"/>
              <p:cNvGrpSpPr/>
              <p:nvPr/>
            </p:nvGrpSpPr>
            <p:grpSpPr>
              <a:xfrm>
                <a:off x="2428860" y="1857364"/>
                <a:ext cx="4071969" cy="3142477"/>
                <a:chOff x="2428859" y="1857364"/>
                <a:chExt cx="4071969" cy="3142477"/>
              </a:xfrm>
            </p:grpSpPr>
            <p:sp>
              <p:nvSpPr>
                <p:cNvPr id="116" name="Prstenec 115"/>
                <p:cNvSpPr/>
                <p:nvPr/>
              </p:nvSpPr>
              <p:spPr>
                <a:xfrm>
                  <a:off x="3449823" y="4483753"/>
                  <a:ext cx="72926" cy="73539"/>
                </a:xfrm>
                <a:prstGeom prst="donut">
                  <a:avLst>
                    <a:gd name="adj" fmla="val 5541"/>
                  </a:avLst>
                </a:prstGeom>
                <a:solidFill>
                  <a:schemeClr val="tx1"/>
                </a:solidFill>
                <a:ln>
                  <a:solidFill>
                    <a:srgbClr val="05050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117" name="Přímá spojovací čára 116"/>
                <p:cNvCxnSpPr/>
                <p:nvPr/>
              </p:nvCxnSpPr>
              <p:spPr>
                <a:xfrm>
                  <a:off x="2928925" y="4500569"/>
                  <a:ext cx="583144" cy="45953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Přímá spojovací čára 117"/>
                <p:cNvCxnSpPr/>
                <p:nvPr/>
              </p:nvCxnSpPr>
              <p:spPr>
                <a:xfrm>
                  <a:off x="5000627" y="4572007"/>
                  <a:ext cx="1500198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Přímá spojovací čára 118"/>
                <p:cNvCxnSpPr/>
                <p:nvPr/>
              </p:nvCxnSpPr>
              <p:spPr>
                <a:xfrm rot="10800000">
                  <a:off x="2428859" y="4557299"/>
                  <a:ext cx="510449" cy="1635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0" name="Přímá spojovací čára 119"/>
                <p:cNvCxnSpPr/>
                <p:nvPr/>
              </p:nvCxnSpPr>
              <p:spPr>
                <a:xfrm rot="10800000">
                  <a:off x="3522749" y="4557303"/>
                  <a:ext cx="1120688" cy="14705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1" name="Přímá spojovací čára 120"/>
                <p:cNvCxnSpPr>
                  <a:stCxn id="134" idx="7"/>
                </p:cNvCxnSpPr>
                <p:nvPr/>
              </p:nvCxnSpPr>
              <p:spPr>
                <a:xfrm rot="5400000" flipH="1" flipV="1">
                  <a:off x="5704546" y="1928802"/>
                  <a:ext cx="10462" cy="158209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Přímá spojovací čára 9"/>
                <p:cNvCxnSpPr/>
                <p:nvPr/>
              </p:nvCxnSpPr>
              <p:spPr>
                <a:xfrm>
                  <a:off x="2428860" y="2714620"/>
                  <a:ext cx="714380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Přímá spojovací čára 122"/>
                <p:cNvCxnSpPr/>
                <p:nvPr/>
              </p:nvCxnSpPr>
              <p:spPr>
                <a:xfrm rot="5400000" flipH="1" flipV="1">
                  <a:off x="1500977" y="3642505"/>
                  <a:ext cx="1857388" cy="1619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4" name="Přímá spojovací čára 123"/>
                <p:cNvCxnSpPr/>
                <p:nvPr/>
              </p:nvCxnSpPr>
              <p:spPr>
                <a:xfrm rot="5400000" flipH="1" flipV="1">
                  <a:off x="5572133" y="3643313"/>
                  <a:ext cx="1857388" cy="2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5" name="Přímá spojovací čára 124"/>
                <p:cNvCxnSpPr/>
                <p:nvPr/>
              </p:nvCxnSpPr>
              <p:spPr>
                <a:xfrm rot="5400000">
                  <a:off x="4572793" y="4570419"/>
                  <a:ext cx="428628" cy="1588"/>
                </a:xfrm>
                <a:prstGeom prst="line">
                  <a:avLst/>
                </a:prstGeom>
                <a:ln w="47625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Přímá spojovací čára 125"/>
                <p:cNvCxnSpPr/>
                <p:nvPr/>
              </p:nvCxnSpPr>
              <p:spPr>
                <a:xfrm rot="5400000">
                  <a:off x="4429917" y="4571213"/>
                  <a:ext cx="856462" cy="794"/>
                </a:xfrm>
                <a:prstGeom prst="line">
                  <a:avLst/>
                </a:prstGeom>
                <a:ln w="3175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Přímá spojovací čára 126"/>
                <p:cNvCxnSpPr/>
                <p:nvPr/>
              </p:nvCxnSpPr>
              <p:spPr>
                <a:xfrm>
                  <a:off x="4357685" y="4572007"/>
                  <a:ext cx="285752" cy="1588"/>
                </a:xfrm>
                <a:prstGeom prst="line">
                  <a:avLst/>
                </a:prstGeom>
                <a:ln w="254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Přímá spojovací čára 127"/>
                <p:cNvCxnSpPr/>
                <p:nvPr/>
              </p:nvCxnSpPr>
              <p:spPr>
                <a:xfrm rot="5400000">
                  <a:off x="4715669" y="4570419"/>
                  <a:ext cx="428628" cy="1588"/>
                </a:xfrm>
                <a:prstGeom prst="line">
                  <a:avLst/>
                </a:prstGeom>
                <a:ln w="47625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Přímá spojovací čára 128"/>
                <p:cNvCxnSpPr/>
                <p:nvPr/>
              </p:nvCxnSpPr>
              <p:spPr>
                <a:xfrm rot="5400000">
                  <a:off x="4572793" y="4571213"/>
                  <a:ext cx="856462" cy="794"/>
                </a:xfrm>
                <a:prstGeom prst="line">
                  <a:avLst/>
                </a:prstGeom>
                <a:ln w="3175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Přímá spojovací čára 20"/>
                <p:cNvCxnSpPr/>
                <p:nvPr/>
              </p:nvCxnSpPr>
              <p:spPr>
                <a:xfrm rot="5400000">
                  <a:off x="4429917" y="4570419"/>
                  <a:ext cx="428628" cy="1588"/>
                </a:xfrm>
                <a:prstGeom prst="line">
                  <a:avLst/>
                </a:prstGeom>
                <a:ln w="47625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Přímá spojovací čára 130"/>
                <p:cNvCxnSpPr/>
                <p:nvPr/>
              </p:nvCxnSpPr>
              <p:spPr>
                <a:xfrm rot="5400000">
                  <a:off x="4287041" y="4571213"/>
                  <a:ext cx="856462" cy="794"/>
                </a:xfrm>
                <a:prstGeom prst="line">
                  <a:avLst/>
                </a:prstGeom>
                <a:ln w="3175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2" name="Přímá spojovací čára 131"/>
                <p:cNvCxnSpPr/>
                <p:nvPr/>
              </p:nvCxnSpPr>
              <p:spPr>
                <a:xfrm>
                  <a:off x="5000627" y="4572007"/>
                  <a:ext cx="285752" cy="1588"/>
                </a:xfrm>
                <a:prstGeom prst="line">
                  <a:avLst/>
                </a:prstGeom>
                <a:ln w="254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3" name="Prstenec 132"/>
                <p:cNvSpPr/>
                <p:nvPr/>
              </p:nvSpPr>
              <p:spPr>
                <a:xfrm>
                  <a:off x="3143240" y="2714620"/>
                  <a:ext cx="71438" cy="71438"/>
                </a:xfrm>
                <a:prstGeom prst="donut">
                  <a:avLst>
                    <a:gd name="adj" fmla="val 5541"/>
                  </a:avLst>
                </a:prstGeom>
                <a:solidFill>
                  <a:schemeClr val="tx1"/>
                </a:solidFill>
                <a:ln>
                  <a:solidFill>
                    <a:srgbClr val="05050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4" name="Prstenec 133"/>
                <p:cNvSpPr/>
                <p:nvPr/>
              </p:nvSpPr>
              <p:spPr>
                <a:xfrm>
                  <a:off x="4857752" y="2714620"/>
                  <a:ext cx="71438" cy="71438"/>
                </a:xfrm>
                <a:prstGeom prst="donut">
                  <a:avLst>
                    <a:gd name="adj" fmla="val 5541"/>
                  </a:avLst>
                </a:prstGeom>
                <a:solidFill>
                  <a:schemeClr val="tx1"/>
                </a:solidFill>
                <a:ln>
                  <a:solidFill>
                    <a:srgbClr val="05050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135" name="Přímá spojovací čára 134"/>
                <p:cNvCxnSpPr/>
                <p:nvPr/>
              </p:nvCxnSpPr>
              <p:spPr>
                <a:xfrm rot="5400000" flipH="1" flipV="1">
                  <a:off x="2785255" y="2357431"/>
                  <a:ext cx="715176" cy="794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6" name="Přímá spojovací čára 135"/>
                <p:cNvCxnSpPr/>
                <p:nvPr/>
              </p:nvCxnSpPr>
              <p:spPr>
                <a:xfrm rot="16200000" flipV="1">
                  <a:off x="4572000" y="2357430"/>
                  <a:ext cx="714382" cy="2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37" name="Skupina 47"/>
                <p:cNvGrpSpPr/>
                <p:nvPr/>
              </p:nvGrpSpPr>
              <p:grpSpPr>
                <a:xfrm>
                  <a:off x="3143240" y="1857364"/>
                  <a:ext cx="1785951" cy="285752"/>
                  <a:chOff x="3143239" y="1714488"/>
                  <a:chExt cx="1785951" cy="285752"/>
                </a:xfrm>
              </p:grpSpPr>
              <p:cxnSp>
                <p:nvCxnSpPr>
                  <p:cNvPr id="144" name="Přímá spojovací čára 143"/>
                  <p:cNvCxnSpPr/>
                  <p:nvPr/>
                </p:nvCxnSpPr>
                <p:spPr>
                  <a:xfrm>
                    <a:off x="4572000" y="1857364"/>
                    <a:ext cx="357190" cy="1588"/>
                  </a:xfrm>
                  <a:prstGeom prst="line">
                    <a:avLst/>
                  </a:prstGeom>
                  <a:ln w="38100">
                    <a:solidFill>
                      <a:srgbClr val="05050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5" name="Přímá spojovací čára 144"/>
                  <p:cNvCxnSpPr/>
                  <p:nvPr/>
                </p:nvCxnSpPr>
                <p:spPr>
                  <a:xfrm>
                    <a:off x="3143239" y="1857363"/>
                    <a:ext cx="357191" cy="1"/>
                  </a:xfrm>
                  <a:prstGeom prst="line">
                    <a:avLst/>
                  </a:prstGeom>
                  <a:ln w="38100">
                    <a:solidFill>
                      <a:srgbClr val="05050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6" name="Obdélník 34"/>
                  <p:cNvSpPr/>
                  <p:nvPr/>
                </p:nvSpPr>
                <p:spPr>
                  <a:xfrm>
                    <a:off x="3500430" y="1714488"/>
                    <a:ext cx="1071570" cy="285752"/>
                  </a:xfrm>
                  <a:prstGeom prst="rect">
                    <a:avLst/>
                  </a:prstGeom>
                  <a:solidFill>
                    <a:schemeClr val="bg1"/>
                  </a:solidFill>
                  <a:ln w="381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grpSp>
              <p:nvGrpSpPr>
                <p:cNvPr id="138" name="Skupina 46"/>
                <p:cNvGrpSpPr/>
                <p:nvPr/>
              </p:nvGrpSpPr>
              <p:grpSpPr>
                <a:xfrm>
                  <a:off x="3143240" y="3286124"/>
                  <a:ext cx="1785950" cy="285752"/>
                  <a:chOff x="3214678" y="2928934"/>
                  <a:chExt cx="1785950" cy="285752"/>
                </a:xfrm>
              </p:grpSpPr>
              <p:cxnSp>
                <p:nvCxnSpPr>
                  <p:cNvPr id="141" name="Přímá spojovací čára 140"/>
                  <p:cNvCxnSpPr/>
                  <p:nvPr/>
                </p:nvCxnSpPr>
                <p:spPr>
                  <a:xfrm>
                    <a:off x="3214678" y="3071810"/>
                    <a:ext cx="285752" cy="1588"/>
                  </a:xfrm>
                  <a:prstGeom prst="line">
                    <a:avLst/>
                  </a:prstGeom>
                  <a:ln w="38100">
                    <a:solidFill>
                      <a:srgbClr val="05050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2" name="Obdélník 141"/>
                  <p:cNvSpPr/>
                  <p:nvPr/>
                </p:nvSpPr>
                <p:spPr>
                  <a:xfrm>
                    <a:off x="3500430" y="2928934"/>
                    <a:ext cx="1071570" cy="285752"/>
                  </a:xfrm>
                  <a:prstGeom prst="rect">
                    <a:avLst/>
                  </a:prstGeom>
                  <a:solidFill>
                    <a:schemeClr val="bg1"/>
                  </a:solidFill>
                  <a:ln w="381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143" name="Přímá spojovací čára 142"/>
                  <p:cNvCxnSpPr/>
                  <p:nvPr/>
                </p:nvCxnSpPr>
                <p:spPr>
                  <a:xfrm>
                    <a:off x="4572000" y="3071810"/>
                    <a:ext cx="428628" cy="1588"/>
                  </a:xfrm>
                  <a:prstGeom prst="line">
                    <a:avLst/>
                  </a:prstGeom>
                  <a:ln w="38100">
                    <a:solidFill>
                      <a:srgbClr val="050503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9" name="Přímá spojovací čára 138"/>
                <p:cNvCxnSpPr>
                  <a:stCxn id="133" idx="3"/>
                </p:cNvCxnSpPr>
                <p:nvPr/>
              </p:nvCxnSpPr>
              <p:spPr>
                <a:xfrm rot="5400000">
                  <a:off x="2821769" y="3097067"/>
                  <a:ext cx="653404" cy="10462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Přímá spojovací čára 139"/>
                <p:cNvCxnSpPr/>
                <p:nvPr/>
              </p:nvCxnSpPr>
              <p:spPr>
                <a:xfrm rot="5400000">
                  <a:off x="4572794" y="3071016"/>
                  <a:ext cx="714380" cy="1588"/>
                </a:xfrm>
                <a:prstGeom prst="line">
                  <a:avLst/>
                </a:prstGeom>
                <a:ln w="38100">
                  <a:solidFill>
                    <a:srgbClr val="05050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8" name="Zahnutá šipka doleva 107"/>
              <p:cNvSpPr/>
              <p:nvPr/>
            </p:nvSpPr>
            <p:spPr>
              <a:xfrm rot="10414821" flipH="1">
                <a:off x="4667624" y="2222433"/>
                <a:ext cx="165720" cy="441915"/>
              </a:xfrm>
              <a:prstGeom prst="curvedLeftArrow">
                <a:avLst/>
              </a:prstGeom>
              <a:solidFill>
                <a:srgbClr val="2D1D19"/>
              </a:solidFill>
              <a:ln>
                <a:solidFill>
                  <a:srgbClr val="2D1D1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09" name="Zahnutá šipka doleva 108"/>
              <p:cNvSpPr/>
              <p:nvPr/>
            </p:nvSpPr>
            <p:spPr>
              <a:xfrm rot="10414821" flipH="1" flipV="1">
                <a:off x="4623149" y="2852910"/>
                <a:ext cx="141979" cy="354951"/>
              </a:xfrm>
              <a:prstGeom prst="curvedLeftArrow">
                <a:avLst/>
              </a:prstGeom>
              <a:solidFill>
                <a:srgbClr val="2D1D19"/>
              </a:solidFill>
              <a:ln>
                <a:solidFill>
                  <a:srgbClr val="2D1D1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10" name="TextovéPole 109"/>
              <p:cNvSpPr txBox="1"/>
              <p:nvPr/>
            </p:nvSpPr>
            <p:spPr>
              <a:xfrm>
                <a:off x="3500430" y="1428736"/>
                <a:ext cx="21431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dirty="0"/>
              </a:p>
            </p:txBody>
          </p:sp>
          <p:sp>
            <p:nvSpPr>
              <p:cNvPr id="111" name="Obdélník 110"/>
              <p:cNvSpPr/>
              <p:nvPr/>
            </p:nvSpPr>
            <p:spPr>
              <a:xfrm>
                <a:off x="4286248" y="2214554"/>
                <a:ext cx="31290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 smtClean="0"/>
                  <a:t>I</a:t>
                </a:r>
                <a:r>
                  <a:rPr lang="cs-CZ" dirty="0" smtClean="0">
                    <a:latin typeface="Corbel"/>
                  </a:rPr>
                  <a:t>₁</a:t>
                </a:r>
                <a:endParaRPr lang="cs-CZ" dirty="0"/>
              </a:p>
            </p:txBody>
          </p:sp>
          <p:sp>
            <p:nvSpPr>
              <p:cNvPr id="112" name="Obdélník 111"/>
              <p:cNvSpPr/>
              <p:nvPr/>
            </p:nvSpPr>
            <p:spPr>
              <a:xfrm>
                <a:off x="4286248" y="2786058"/>
                <a:ext cx="31451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cs-CZ" dirty="0" smtClean="0"/>
                  <a:t>I</a:t>
                </a:r>
                <a:r>
                  <a:rPr lang="cs-CZ" dirty="0" smtClean="0">
                    <a:latin typeface="Corbel"/>
                  </a:rPr>
                  <a:t>₂</a:t>
                </a:r>
                <a:endParaRPr lang="cs-CZ" dirty="0"/>
              </a:p>
            </p:txBody>
          </p:sp>
          <p:grpSp>
            <p:nvGrpSpPr>
              <p:cNvPr id="113" name="Skupina 44"/>
              <p:cNvGrpSpPr/>
              <p:nvPr/>
            </p:nvGrpSpPr>
            <p:grpSpPr>
              <a:xfrm>
                <a:off x="5572132" y="3225623"/>
                <a:ext cx="782952" cy="785818"/>
                <a:chOff x="5572132" y="3225623"/>
                <a:chExt cx="782952" cy="785818"/>
              </a:xfrm>
            </p:grpSpPr>
            <p:sp>
              <p:nvSpPr>
                <p:cNvPr id="114" name="Zahnutá šipka doleva 113"/>
                <p:cNvSpPr/>
                <p:nvPr/>
              </p:nvSpPr>
              <p:spPr>
                <a:xfrm rot="10414821" flipH="1">
                  <a:off x="6115377" y="3225623"/>
                  <a:ext cx="239707" cy="785818"/>
                </a:xfrm>
                <a:prstGeom prst="curvedLeftArrow">
                  <a:avLst/>
                </a:prstGeom>
                <a:solidFill>
                  <a:srgbClr val="2D1D19"/>
                </a:solidFill>
                <a:ln>
                  <a:solidFill>
                    <a:srgbClr val="2D1D1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5" name="TextovéPole 114"/>
                <p:cNvSpPr txBox="1"/>
                <p:nvPr/>
              </p:nvSpPr>
              <p:spPr>
                <a:xfrm>
                  <a:off x="5572132" y="3429000"/>
                  <a:ext cx="64294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I =?</a:t>
                  </a:r>
                  <a:endParaRPr lang="cs-CZ" dirty="0"/>
                </a:p>
              </p:txBody>
            </p:sp>
          </p:grpSp>
        </p:grpSp>
        <p:sp>
          <p:nvSpPr>
            <p:cNvPr id="105" name="Obdélník 104"/>
            <p:cNvSpPr/>
            <p:nvPr/>
          </p:nvSpPr>
          <p:spPr>
            <a:xfrm>
              <a:off x="4143372" y="4643446"/>
              <a:ext cx="10935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2 = 30</a:t>
              </a:r>
              <a:r>
                <a:rPr lang="el-GR" dirty="0" smtClean="0"/>
                <a:t> Ω</a:t>
              </a:r>
              <a:endParaRPr lang="cs-CZ" dirty="0"/>
            </a:p>
          </p:txBody>
        </p:sp>
        <p:sp>
          <p:nvSpPr>
            <p:cNvPr id="106" name="Obdélník 105"/>
            <p:cNvSpPr/>
            <p:nvPr/>
          </p:nvSpPr>
          <p:spPr>
            <a:xfrm>
              <a:off x="4357686" y="3143248"/>
              <a:ext cx="10089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₁= 20</a:t>
              </a:r>
              <a:r>
                <a:rPr lang="el-GR" dirty="0" smtClean="0"/>
                <a:t> Ω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extovéPole 111"/>
          <p:cNvSpPr txBox="1"/>
          <p:nvPr/>
        </p:nvSpPr>
        <p:spPr>
          <a:xfrm>
            <a:off x="4357686" y="3786190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3" name="Obdélník 52"/>
          <p:cNvSpPr/>
          <p:nvPr/>
        </p:nvSpPr>
        <p:spPr>
          <a:xfrm>
            <a:off x="500034" y="142852"/>
            <a:ext cx="8072494" cy="101566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Pokračování příkladu - na obrázku jsou zapojeny dva rezistory:  </a:t>
            </a:r>
          </a:p>
          <a:p>
            <a:r>
              <a:rPr lang="cs-CZ" sz="2000" dirty="0" smtClean="0"/>
              <a:t>První rezistor má odpor 20 </a:t>
            </a:r>
            <a:r>
              <a:rPr lang="el-GR" sz="2000" dirty="0" smtClean="0"/>
              <a:t>Ω</a:t>
            </a:r>
            <a:r>
              <a:rPr lang="cs-CZ" sz="2000" dirty="0" smtClean="0"/>
              <a:t>, druhý má odpor 30</a:t>
            </a:r>
            <a:r>
              <a:rPr lang="el-GR" sz="2000" dirty="0" smtClean="0"/>
              <a:t> Ω</a:t>
            </a:r>
            <a:r>
              <a:rPr lang="cs-CZ" sz="2000" dirty="0" smtClean="0"/>
              <a:t>. Napětí zdroje je 4,5 V.</a:t>
            </a:r>
          </a:p>
          <a:p>
            <a:r>
              <a:rPr lang="cs-CZ" sz="2000" b="1" dirty="0" smtClean="0"/>
              <a:t>3. úkol </a:t>
            </a:r>
            <a:r>
              <a:rPr lang="cs-CZ" sz="2000" dirty="0" smtClean="0"/>
              <a:t>- vypočítejte proudy ve větvích.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539552" y="2410629"/>
            <a:ext cx="8143932" cy="44473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ea typeface="Cambria Math" pitchFamily="18" charset="0"/>
              </a:rPr>
              <a:t>3.R₁ = 20</a:t>
            </a:r>
            <a:r>
              <a:rPr lang="el-GR" sz="2000" dirty="0" smtClean="0">
                <a:ea typeface="Cambria Math" pitchFamily="18" charset="0"/>
              </a:rPr>
              <a:t> Ω</a:t>
            </a:r>
            <a:endParaRPr lang="cs-CZ" sz="2000" dirty="0" smtClean="0">
              <a:ea typeface="Cambria Math" pitchFamily="18" charset="0"/>
            </a:endParaRPr>
          </a:p>
          <a:p>
            <a:r>
              <a:rPr lang="cs-CZ" sz="2000" dirty="0" smtClean="0">
                <a:ea typeface="Cambria Math" pitchFamily="18" charset="0"/>
              </a:rPr>
              <a:t>   R₂ = 30</a:t>
            </a:r>
            <a:r>
              <a:rPr lang="el-GR" sz="2000" dirty="0" smtClean="0">
                <a:ea typeface="Cambria Math" pitchFamily="18" charset="0"/>
              </a:rPr>
              <a:t> Ω</a:t>
            </a:r>
            <a:endParaRPr lang="cs-CZ" sz="2000" dirty="0" smtClean="0">
              <a:ea typeface="Cambria Math" pitchFamily="18" charset="0"/>
            </a:endParaRPr>
          </a:p>
          <a:p>
            <a:r>
              <a:rPr lang="cs-CZ" sz="2000" dirty="0" smtClean="0">
                <a:ea typeface="Cambria Math" pitchFamily="18" charset="0"/>
              </a:rPr>
              <a:t>   U =  4,5 V</a:t>
            </a:r>
          </a:p>
          <a:p>
            <a:pPr>
              <a:spcAft>
                <a:spcPts val="600"/>
              </a:spcAft>
            </a:pPr>
            <a:r>
              <a:rPr lang="cs-CZ" sz="2000" dirty="0" smtClean="0">
                <a:ea typeface="Cambria Math" pitchFamily="18" charset="0"/>
              </a:rPr>
              <a:t>   </a:t>
            </a:r>
            <a:r>
              <a:rPr lang="cs-CZ" sz="2000" u="sng" dirty="0" smtClean="0">
                <a:ea typeface="Cambria Math" pitchFamily="18" charset="0"/>
              </a:rPr>
              <a:t>I</a:t>
            </a:r>
            <a:r>
              <a:rPr lang="cs-CZ" sz="2000" u="sng" dirty="0" smtClean="0">
                <a:latin typeface="Corbel"/>
                <a:ea typeface="Cambria Math" pitchFamily="18" charset="0"/>
              </a:rPr>
              <a:t>₁ ,I₂ =?</a:t>
            </a:r>
            <a:r>
              <a:rPr lang="cs-CZ" sz="2000" u="sng" dirty="0" smtClean="0">
                <a:ea typeface="Cambria Math" pitchFamily="18" charset="0"/>
              </a:rPr>
              <a:t>          </a:t>
            </a:r>
            <a:endParaRPr lang="cs-CZ" sz="2000" u="sng" dirty="0" smtClean="0"/>
          </a:p>
          <a:p>
            <a:r>
              <a:rPr lang="cs-CZ" sz="2000" dirty="0" smtClean="0"/>
              <a:t>Napětí je pro oba rezistory stejné. </a:t>
            </a:r>
          </a:p>
          <a:p>
            <a:r>
              <a:rPr lang="cs-CZ" sz="2000" dirty="0" smtClean="0"/>
              <a:t>Proud procházející prvním odporem I₁ vypočítáme:</a:t>
            </a:r>
          </a:p>
          <a:p>
            <a:r>
              <a:rPr lang="cs-CZ" sz="2000" dirty="0" smtClean="0"/>
              <a:t>I₁ = U : R₁ </a:t>
            </a:r>
          </a:p>
          <a:p>
            <a:r>
              <a:rPr lang="cs-CZ" sz="2000" dirty="0" smtClean="0"/>
              <a:t>I₁ = 4,5 : 20 = 0,225 A</a:t>
            </a:r>
          </a:p>
          <a:p>
            <a:r>
              <a:rPr lang="cs-CZ" sz="2000" dirty="0" smtClean="0"/>
              <a:t>Proud procházející druhým rezistorem vypočítáme: </a:t>
            </a:r>
          </a:p>
          <a:p>
            <a:r>
              <a:rPr lang="cs-CZ" sz="2000" dirty="0" smtClean="0"/>
              <a:t>I₂ = U : R₂ </a:t>
            </a:r>
          </a:p>
          <a:p>
            <a:r>
              <a:rPr lang="cs-CZ" sz="2000" dirty="0" smtClean="0"/>
              <a:t>I₂ = 4,5 :30 = 0,15 A</a:t>
            </a:r>
          </a:p>
          <a:p>
            <a:r>
              <a:rPr lang="cs-CZ" sz="2000" u="sng" dirty="0" smtClean="0"/>
              <a:t>Proud prvním rezistorem je 0,225 A, proud druhým rezistorem je </a:t>
            </a:r>
            <a:r>
              <a:rPr lang="cs-CZ" sz="2000" u="sng" dirty="0" smtClean="0"/>
              <a:t>                 0,15 </a:t>
            </a:r>
            <a:r>
              <a:rPr lang="cs-CZ" sz="2000" u="sng" dirty="0" smtClean="0"/>
              <a:t>A.</a:t>
            </a:r>
            <a:r>
              <a:rPr lang="cs-CZ" sz="2000" dirty="0" smtClean="0"/>
              <a:t> </a:t>
            </a:r>
          </a:p>
          <a:p>
            <a:endParaRPr lang="cs-CZ" dirty="0"/>
          </a:p>
        </p:txBody>
      </p:sp>
      <p:sp>
        <p:nvSpPr>
          <p:cNvPr id="155" name="Desetiúhelník 154"/>
          <p:cNvSpPr/>
          <p:nvPr/>
        </p:nvSpPr>
        <p:spPr>
          <a:xfrm>
            <a:off x="7000892" y="1285860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grpSp>
        <p:nvGrpSpPr>
          <p:cNvPr id="58" name="Skupina 57"/>
          <p:cNvGrpSpPr/>
          <p:nvPr/>
        </p:nvGrpSpPr>
        <p:grpSpPr>
          <a:xfrm>
            <a:off x="6286512" y="2857496"/>
            <a:ext cx="2214577" cy="2071702"/>
            <a:chOff x="3786182" y="3857628"/>
            <a:chExt cx="2214577" cy="2071702"/>
          </a:xfrm>
        </p:grpSpPr>
        <p:cxnSp>
          <p:nvCxnSpPr>
            <p:cNvPr id="59" name="Přímá spojovací čára 58"/>
            <p:cNvCxnSpPr>
              <a:stCxn id="62" idx="7"/>
            </p:cNvCxnSpPr>
            <p:nvPr/>
          </p:nvCxnSpPr>
          <p:spPr>
            <a:xfrm rot="5400000" flipH="1" flipV="1">
              <a:off x="5883141" y="4964918"/>
              <a:ext cx="10462" cy="22477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Přímá spojovací čára 9"/>
            <p:cNvCxnSpPr/>
            <p:nvPr/>
          </p:nvCxnSpPr>
          <p:spPr>
            <a:xfrm>
              <a:off x="3786182" y="5072074"/>
              <a:ext cx="214315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Prstenec 60"/>
            <p:cNvSpPr/>
            <p:nvPr/>
          </p:nvSpPr>
          <p:spPr>
            <a:xfrm>
              <a:off x="4000497" y="5072074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62" name="Prstenec 61"/>
            <p:cNvSpPr/>
            <p:nvPr/>
          </p:nvSpPr>
          <p:spPr>
            <a:xfrm>
              <a:off x="5715009" y="5072074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65" name="Přímá spojovací čára 64"/>
            <p:cNvCxnSpPr/>
            <p:nvPr/>
          </p:nvCxnSpPr>
          <p:spPr>
            <a:xfrm rot="5400000" flipH="1" flipV="1">
              <a:off x="3642512" y="4714885"/>
              <a:ext cx="715176" cy="794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Přímá spojovací čára 65"/>
            <p:cNvCxnSpPr/>
            <p:nvPr/>
          </p:nvCxnSpPr>
          <p:spPr>
            <a:xfrm rot="16200000" flipV="1">
              <a:off x="5429257" y="4714884"/>
              <a:ext cx="714382" cy="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ovací čára 66"/>
            <p:cNvCxnSpPr/>
            <p:nvPr/>
          </p:nvCxnSpPr>
          <p:spPr>
            <a:xfrm>
              <a:off x="5429258" y="4357694"/>
              <a:ext cx="35719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Přímá spojovací čára 67"/>
            <p:cNvCxnSpPr/>
            <p:nvPr/>
          </p:nvCxnSpPr>
          <p:spPr>
            <a:xfrm>
              <a:off x="4000497" y="4357693"/>
              <a:ext cx="357191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bdélník 34"/>
            <p:cNvSpPr/>
            <p:nvPr/>
          </p:nvSpPr>
          <p:spPr>
            <a:xfrm>
              <a:off x="4357688" y="4214818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0" name="Přímá spojovací čára 69"/>
            <p:cNvCxnSpPr/>
            <p:nvPr/>
          </p:nvCxnSpPr>
          <p:spPr>
            <a:xfrm>
              <a:off x="4000497" y="5786454"/>
              <a:ext cx="285752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bdélník 70"/>
            <p:cNvSpPr/>
            <p:nvPr/>
          </p:nvSpPr>
          <p:spPr>
            <a:xfrm>
              <a:off x="4286249" y="5643578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2" name="Přímá spojovací čára 71"/>
            <p:cNvCxnSpPr/>
            <p:nvPr/>
          </p:nvCxnSpPr>
          <p:spPr>
            <a:xfrm>
              <a:off x="5357819" y="5786454"/>
              <a:ext cx="42862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Přímá spojovací čára 72"/>
            <p:cNvCxnSpPr>
              <a:stCxn id="61" idx="3"/>
            </p:cNvCxnSpPr>
            <p:nvPr/>
          </p:nvCxnSpPr>
          <p:spPr>
            <a:xfrm rot="5400000">
              <a:off x="3679026" y="5454521"/>
              <a:ext cx="653404" cy="10462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Přímá spojovací čára 73"/>
            <p:cNvCxnSpPr/>
            <p:nvPr/>
          </p:nvCxnSpPr>
          <p:spPr>
            <a:xfrm rot="5400000">
              <a:off x="5430051" y="5428470"/>
              <a:ext cx="71438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Zahnutá šipka doleva 74"/>
            <p:cNvSpPr/>
            <p:nvPr/>
          </p:nvSpPr>
          <p:spPr>
            <a:xfrm rot="10414821" flipH="1">
              <a:off x="5524880" y="4579887"/>
              <a:ext cx="165720" cy="441915"/>
            </a:xfrm>
            <a:prstGeom prst="curvedLeftArrow">
              <a:avLst/>
            </a:prstGeom>
            <a:solidFill>
              <a:srgbClr val="2D1D19"/>
            </a:solidFill>
            <a:ln>
              <a:solidFill>
                <a:srgbClr val="2D1D1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6" name="Zahnutá šipka doleva 75"/>
            <p:cNvSpPr/>
            <p:nvPr/>
          </p:nvSpPr>
          <p:spPr>
            <a:xfrm rot="10414821" flipH="1" flipV="1">
              <a:off x="5480405" y="5210364"/>
              <a:ext cx="141979" cy="354951"/>
            </a:xfrm>
            <a:prstGeom prst="curvedLeftArrow">
              <a:avLst/>
            </a:prstGeom>
            <a:solidFill>
              <a:srgbClr val="2D1D19"/>
            </a:solidFill>
            <a:ln>
              <a:solidFill>
                <a:srgbClr val="2D1D1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77" name="Obdélník 76"/>
            <p:cNvSpPr/>
            <p:nvPr/>
          </p:nvSpPr>
          <p:spPr>
            <a:xfrm>
              <a:off x="5143504" y="4572008"/>
              <a:ext cx="3129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I</a:t>
              </a:r>
              <a:r>
                <a:rPr lang="cs-CZ" dirty="0" smtClean="0">
                  <a:latin typeface="Corbel"/>
                </a:rPr>
                <a:t>₁</a:t>
              </a:r>
              <a:endParaRPr lang="cs-CZ" dirty="0"/>
            </a:p>
          </p:txBody>
        </p:sp>
        <p:sp>
          <p:nvSpPr>
            <p:cNvPr id="78" name="Obdélník 77"/>
            <p:cNvSpPr/>
            <p:nvPr/>
          </p:nvSpPr>
          <p:spPr>
            <a:xfrm>
              <a:off x="5143504" y="5143512"/>
              <a:ext cx="3145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I</a:t>
              </a:r>
              <a:r>
                <a:rPr lang="cs-CZ" dirty="0" smtClean="0">
                  <a:latin typeface="Corbel"/>
                </a:rPr>
                <a:t>₂</a:t>
              </a:r>
              <a:endParaRPr lang="cs-CZ" dirty="0"/>
            </a:p>
          </p:txBody>
        </p:sp>
        <p:sp>
          <p:nvSpPr>
            <p:cNvPr id="79" name="Obdélník 78"/>
            <p:cNvSpPr/>
            <p:nvPr/>
          </p:nvSpPr>
          <p:spPr>
            <a:xfrm>
              <a:off x="4143372" y="5286388"/>
              <a:ext cx="11112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2 = 60</a:t>
              </a:r>
              <a:r>
                <a:rPr lang="el-GR" dirty="0" smtClean="0"/>
                <a:t> Ω</a:t>
              </a:r>
              <a:endParaRPr lang="cs-CZ" dirty="0"/>
            </a:p>
          </p:txBody>
        </p:sp>
        <p:sp>
          <p:nvSpPr>
            <p:cNvPr id="80" name="Obdélník 79"/>
            <p:cNvSpPr/>
            <p:nvPr/>
          </p:nvSpPr>
          <p:spPr>
            <a:xfrm>
              <a:off x="4286248" y="3857628"/>
              <a:ext cx="101341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₁= 40</a:t>
              </a:r>
              <a:r>
                <a:rPr lang="el-GR" dirty="0" smtClean="0"/>
                <a:t> Ω</a:t>
              </a:r>
              <a:endParaRPr lang="cs-CZ" dirty="0"/>
            </a:p>
          </p:txBody>
        </p:sp>
      </p:grpSp>
      <p:sp>
        <p:nvSpPr>
          <p:cNvPr id="28" name="Obdélník 27"/>
          <p:cNvSpPr/>
          <p:nvPr/>
        </p:nvSpPr>
        <p:spPr>
          <a:xfrm>
            <a:off x="0" y="142852"/>
            <a:ext cx="2909066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cs-CZ" sz="2000" b="1" dirty="0" smtClean="0"/>
              <a:t>Pokračování příkladu  -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0034" y="714356"/>
            <a:ext cx="8286808" cy="32316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sz="2000" b="1" dirty="0" smtClean="0"/>
              <a:t>4.    </a:t>
            </a:r>
            <a:r>
              <a:rPr lang="cs-CZ" sz="2000" dirty="0" smtClean="0"/>
              <a:t>R</a:t>
            </a:r>
            <a:r>
              <a:rPr lang="cs-CZ" sz="2000" dirty="0" smtClean="0">
                <a:latin typeface="Corbel"/>
              </a:rPr>
              <a:t>₁ = 20</a:t>
            </a:r>
            <a:r>
              <a:rPr lang="el-GR" sz="2000" dirty="0" smtClean="0"/>
              <a:t> Ω</a:t>
            </a:r>
            <a:endParaRPr lang="cs-CZ" sz="2000" dirty="0" smtClean="0"/>
          </a:p>
          <a:p>
            <a:r>
              <a:rPr lang="cs-CZ" sz="2000" dirty="0" smtClean="0"/>
              <a:t>      R</a:t>
            </a:r>
            <a:r>
              <a:rPr lang="cs-CZ" sz="2000" dirty="0" smtClean="0">
                <a:latin typeface="Corbel"/>
              </a:rPr>
              <a:t>₂ = 30</a:t>
            </a:r>
            <a:r>
              <a:rPr lang="el-GR" sz="2000" dirty="0" smtClean="0"/>
              <a:t> Ω</a:t>
            </a:r>
            <a:endParaRPr lang="cs-CZ" sz="2000" dirty="0" smtClean="0"/>
          </a:p>
          <a:p>
            <a:r>
              <a:rPr lang="cs-CZ" sz="2000" dirty="0" smtClean="0"/>
              <a:t>      </a:t>
            </a:r>
            <a:r>
              <a:rPr lang="cs-CZ" sz="2000" u="sng" dirty="0" smtClean="0"/>
              <a:t>R = ?        </a:t>
            </a:r>
            <a:r>
              <a:rPr lang="cs-CZ" sz="2400" u="sng" dirty="0" smtClean="0"/>
              <a:t>.</a:t>
            </a:r>
          </a:p>
          <a:p>
            <a:r>
              <a:rPr lang="cs-CZ" sz="2400" dirty="0" smtClean="0"/>
              <a:t>        </a:t>
            </a:r>
          </a:p>
          <a:p>
            <a:endParaRPr lang="cs-CZ" sz="2400" dirty="0" smtClean="0">
              <a:latin typeface="Corbel"/>
            </a:endParaRPr>
          </a:p>
          <a:p>
            <a:endParaRPr lang="cs-CZ" sz="2400" dirty="0" smtClean="0">
              <a:latin typeface="Corbel"/>
            </a:endParaRPr>
          </a:p>
          <a:p>
            <a:r>
              <a:rPr lang="cs-CZ" sz="2400" dirty="0" smtClean="0">
                <a:latin typeface="Corbel"/>
              </a:rPr>
              <a:t>      </a:t>
            </a:r>
          </a:p>
          <a:p>
            <a:r>
              <a:rPr lang="cs-CZ" sz="2400" dirty="0" smtClean="0">
                <a:latin typeface="Corbel"/>
              </a:rPr>
              <a:t>      </a:t>
            </a:r>
            <a:r>
              <a:rPr lang="cs-CZ" sz="2000" dirty="0" smtClean="0">
                <a:latin typeface="Corbel"/>
              </a:rPr>
              <a:t>R = </a:t>
            </a:r>
            <a:r>
              <a:rPr lang="cs-CZ" sz="2000" dirty="0" smtClean="0">
                <a:latin typeface="Calibri" pitchFamily="34" charset="0"/>
              </a:rPr>
              <a:t>12</a:t>
            </a:r>
            <a:r>
              <a:rPr lang="cs-CZ" sz="2000" dirty="0" smtClean="0">
                <a:latin typeface="Corbel"/>
              </a:rPr>
              <a:t> (</a:t>
            </a:r>
            <a:r>
              <a:rPr lang="el-GR" sz="2000" dirty="0" smtClean="0"/>
              <a:t>Ω</a:t>
            </a:r>
            <a:r>
              <a:rPr lang="cs-CZ" sz="2000" dirty="0" smtClean="0"/>
              <a:t>)  </a:t>
            </a:r>
          </a:p>
          <a:p>
            <a:r>
              <a:rPr lang="cs-CZ" sz="2000" dirty="0" smtClean="0"/>
              <a:t>      </a:t>
            </a:r>
            <a:r>
              <a:rPr lang="cs-CZ" sz="2000" u="sng" dirty="0" smtClean="0"/>
              <a:t>Odpor obvodu je 12 </a:t>
            </a:r>
            <a:r>
              <a:rPr lang="el-GR" sz="2000" u="sng" dirty="0" smtClean="0"/>
              <a:t>Ω</a:t>
            </a:r>
            <a:r>
              <a:rPr lang="cs-CZ" sz="2000" u="sng" dirty="0" smtClean="0"/>
              <a:t>. </a:t>
            </a:r>
            <a:r>
              <a:rPr lang="cs-CZ" sz="2000" dirty="0" smtClean="0"/>
              <a:t>  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500034" y="4000504"/>
            <a:ext cx="8286808" cy="163121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342900" indent="-342900"/>
            <a:r>
              <a:rPr lang="cs-CZ" sz="2000" b="1" dirty="0" smtClean="0"/>
              <a:t>5.</a:t>
            </a:r>
            <a:r>
              <a:rPr lang="cs-CZ" sz="2000" dirty="0" smtClean="0"/>
              <a:t>	 R = 24 </a:t>
            </a:r>
            <a:r>
              <a:rPr lang="el-GR" sz="2000" dirty="0" smtClean="0"/>
              <a:t>Ω</a:t>
            </a:r>
            <a:endParaRPr lang="cs-CZ" sz="2000" dirty="0" smtClean="0"/>
          </a:p>
          <a:p>
            <a:pPr marL="342900" indent="-342900"/>
            <a:r>
              <a:rPr lang="cs-CZ" sz="2000" dirty="0" smtClean="0"/>
              <a:t>	 U = 4,5 V</a:t>
            </a:r>
          </a:p>
          <a:p>
            <a:r>
              <a:rPr lang="cs-CZ" sz="2000" dirty="0" smtClean="0"/>
              <a:t>      </a:t>
            </a:r>
            <a:r>
              <a:rPr lang="cs-CZ" sz="2000" u="sng" dirty="0" smtClean="0"/>
              <a:t>I = ? </a:t>
            </a:r>
          </a:p>
          <a:p>
            <a:r>
              <a:rPr lang="cs-CZ" sz="2000" dirty="0" smtClean="0"/>
              <a:t>      I = U : R;      I = 4,5: 12;       I = 0,375 (A) </a:t>
            </a:r>
          </a:p>
          <a:p>
            <a:r>
              <a:rPr lang="cs-CZ" sz="2000" dirty="0" smtClean="0"/>
              <a:t>      </a:t>
            </a:r>
            <a:r>
              <a:rPr lang="cs-CZ" sz="2000" u="sng" dirty="0" smtClean="0"/>
              <a:t>Proud v nerozvětvené části je 0,375 A.</a:t>
            </a:r>
            <a:r>
              <a:rPr lang="cs-CZ" sz="2000" dirty="0" smtClean="0"/>
              <a:t>  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1857364"/>
            <a:ext cx="1343025" cy="66675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26" y="1857364"/>
            <a:ext cx="1343025" cy="66675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6" name="Desetiúhelník 15"/>
          <p:cNvSpPr/>
          <p:nvPr/>
        </p:nvSpPr>
        <p:spPr>
          <a:xfrm>
            <a:off x="7072330" y="1285860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5715016"/>
            <a:ext cx="8286808" cy="101566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     Stejný proud dostaneme, když sečteme proudy ve větvích:  I = </a:t>
            </a:r>
            <a:r>
              <a:rPr lang="cs-CZ" sz="2000" dirty="0" err="1" smtClean="0"/>
              <a:t>I</a:t>
            </a:r>
            <a:r>
              <a:rPr lang="cs-CZ" sz="2000" dirty="0" smtClean="0"/>
              <a:t>₁+ </a:t>
            </a:r>
            <a:r>
              <a:rPr lang="cs-CZ" sz="2000" dirty="0" err="1" smtClean="0"/>
              <a:t>I</a:t>
            </a:r>
            <a:r>
              <a:rPr lang="cs-CZ" sz="2000" dirty="0" smtClean="0"/>
              <a:t>₂; </a:t>
            </a:r>
          </a:p>
          <a:p>
            <a:r>
              <a:rPr lang="cs-CZ" sz="2000" dirty="0" smtClean="0"/>
              <a:t>     I = 0,225 + 0,15;   I = </a:t>
            </a:r>
            <a:r>
              <a:rPr lang="cs-CZ" sz="2000" u="sng" dirty="0" smtClean="0"/>
              <a:t>0,375 A.  (Viz 3. úloha.)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2571744"/>
            <a:ext cx="1362075" cy="619125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00034" y="0"/>
            <a:ext cx="828680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Pokračování příkladu – na obrázku jsou zapojeny dva rezistory – </a:t>
            </a:r>
            <a:r>
              <a:rPr lang="cs-CZ" sz="2000" b="1" dirty="0" smtClean="0"/>
              <a:t>úkol 4. a 5. </a:t>
            </a:r>
            <a:r>
              <a:rPr lang="cs-CZ" sz="2000" dirty="0" smtClean="0"/>
              <a:t>Vypočítej odpor obvodu a proud v nerozvětvené části.</a:t>
            </a:r>
          </a:p>
          <a:p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42844" y="0"/>
            <a:ext cx="2753574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cs-CZ" sz="2000" b="1" dirty="0" smtClean="0"/>
              <a:t>Pokračování příkladu </a:t>
            </a:r>
            <a:endParaRPr lang="cs-CZ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43578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2214546" y="2571744"/>
            <a:ext cx="4502213" cy="3642543"/>
            <a:chOff x="2428859" y="1357298"/>
            <a:chExt cx="4502213" cy="3642543"/>
          </a:xfrm>
        </p:grpSpPr>
        <p:sp>
          <p:nvSpPr>
            <p:cNvPr id="3" name="Prstenec 2"/>
            <p:cNvSpPr/>
            <p:nvPr/>
          </p:nvSpPr>
          <p:spPr>
            <a:xfrm>
              <a:off x="3449823" y="4483753"/>
              <a:ext cx="72926" cy="73539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4" name="Přímá spojovací čára 3"/>
            <p:cNvCxnSpPr/>
            <p:nvPr/>
          </p:nvCxnSpPr>
          <p:spPr>
            <a:xfrm>
              <a:off x="2928925" y="4500569"/>
              <a:ext cx="583144" cy="45953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ovací čára 4"/>
            <p:cNvCxnSpPr/>
            <p:nvPr/>
          </p:nvCxnSpPr>
          <p:spPr>
            <a:xfrm>
              <a:off x="5000627" y="4572007"/>
              <a:ext cx="1928826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ovací čára 5"/>
            <p:cNvCxnSpPr/>
            <p:nvPr/>
          </p:nvCxnSpPr>
          <p:spPr>
            <a:xfrm rot="10800000">
              <a:off x="2428859" y="4557299"/>
              <a:ext cx="510449" cy="163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čára 6"/>
            <p:cNvCxnSpPr/>
            <p:nvPr/>
          </p:nvCxnSpPr>
          <p:spPr>
            <a:xfrm rot="10800000">
              <a:off x="3522749" y="4557303"/>
              <a:ext cx="1120688" cy="14705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čára 7"/>
            <p:cNvCxnSpPr/>
            <p:nvPr/>
          </p:nvCxnSpPr>
          <p:spPr>
            <a:xfrm>
              <a:off x="4571999" y="3071810"/>
              <a:ext cx="35719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ovací čára 8"/>
            <p:cNvCxnSpPr>
              <a:endCxn id="26" idx="1"/>
            </p:cNvCxnSpPr>
            <p:nvPr/>
          </p:nvCxnSpPr>
          <p:spPr>
            <a:xfrm>
              <a:off x="2428859" y="3071809"/>
              <a:ext cx="107157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ovací čára 9"/>
            <p:cNvCxnSpPr/>
            <p:nvPr/>
          </p:nvCxnSpPr>
          <p:spPr>
            <a:xfrm rot="5400000" flipH="1" flipV="1">
              <a:off x="1695096" y="3820280"/>
              <a:ext cx="1469148" cy="162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5400000" flipH="1" flipV="1">
              <a:off x="6180164" y="3821099"/>
              <a:ext cx="1500198" cy="1619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5400000">
              <a:off x="4572793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>
              <a:off x="4429917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4357685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 rot="5400000">
              <a:off x="4715669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5400000">
              <a:off x="4572793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20"/>
            <p:cNvCxnSpPr/>
            <p:nvPr/>
          </p:nvCxnSpPr>
          <p:spPr>
            <a:xfrm rot="5400000">
              <a:off x="4429917" y="4570419"/>
              <a:ext cx="428628" cy="1588"/>
            </a:xfrm>
            <a:prstGeom prst="line">
              <a:avLst/>
            </a:prstGeom>
            <a:ln w="47625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rot="5400000">
              <a:off x="4287041" y="4571213"/>
              <a:ext cx="856462" cy="794"/>
            </a:xfrm>
            <a:prstGeom prst="line">
              <a:avLst/>
            </a:prstGeom>
            <a:ln w="3175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5000627" y="4572007"/>
              <a:ext cx="285752" cy="1588"/>
            </a:xfrm>
            <a:prstGeom prst="line">
              <a:avLst/>
            </a:prstGeom>
            <a:ln w="254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>
              <a:stCxn id="27" idx="3"/>
            </p:cNvCxnSpPr>
            <p:nvPr/>
          </p:nvCxnSpPr>
          <p:spPr>
            <a:xfrm>
              <a:off x="4572000" y="1857364"/>
              <a:ext cx="357190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Prstenec 20"/>
            <p:cNvSpPr/>
            <p:nvPr/>
          </p:nvSpPr>
          <p:spPr>
            <a:xfrm>
              <a:off x="3143239" y="3000371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rgbClr val="0505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cxnSp>
          <p:nvCxnSpPr>
            <p:cNvPr id="23" name="Přímá spojovací čára 22"/>
            <p:cNvCxnSpPr>
              <a:endCxn id="27" idx="1"/>
            </p:cNvCxnSpPr>
            <p:nvPr/>
          </p:nvCxnSpPr>
          <p:spPr>
            <a:xfrm>
              <a:off x="3143239" y="1857363"/>
              <a:ext cx="357191" cy="1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rot="5400000" flipH="1" flipV="1">
              <a:off x="2536810" y="2463792"/>
              <a:ext cx="121285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bdélník 25"/>
            <p:cNvSpPr/>
            <p:nvPr/>
          </p:nvSpPr>
          <p:spPr>
            <a:xfrm>
              <a:off x="3500429" y="2928933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Obdélník 26"/>
            <p:cNvSpPr/>
            <p:nvPr/>
          </p:nvSpPr>
          <p:spPr>
            <a:xfrm>
              <a:off x="3500430" y="1714488"/>
              <a:ext cx="1071570" cy="28575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3500430" y="1357298"/>
              <a:ext cx="5000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 smtClean="0">
                  <a:latin typeface="Corbel"/>
                </a:rPr>
                <a:t>₁</a:t>
              </a:r>
              <a:endParaRPr lang="cs-CZ" dirty="0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3500430" y="2500306"/>
              <a:ext cx="5715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</a:t>
              </a:r>
              <a:r>
                <a:rPr lang="cs-CZ" dirty="0">
                  <a:latin typeface="Corbel"/>
                </a:rPr>
                <a:t>2</a:t>
              </a:r>
              <a:endParaRPr lang="cs-CZ" dirty="0"/>
            </a:p>
          </p:txBody>
        </p:sp>
      </p:grpSp>
      <p:sp>
        <p:nvSpPr>
          <p:cNvPr id="33" name="TextovéPole 32"/>
          <p:cNvSpPr txBox="1"/>
          <p:nvPr/>
        </p:nvSpPr>
        <p:spPr>
          <a:xfrm>
            <a:off x="1714480" y="571480"/>
            <a:ext cx="6500858" cy="83099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Dokresli schéma a doplň v něm přístroj tak, aby měřil  elektrický proud v nerozvětvené části.</a:t>
            </a:r>
            <a:endParaRPr lang="cs-CZ" sz="2400" dirty="0"/>
          </a:p>
        </p:txBody>
      </p:sp>
      <p:grpSp>
        <p:nvGrpSpPr>
          <p:cNvPr id="65" name="Skupina 64"/>
          <p:cNvGrpSpPr/>
          <p:nvPr/>
        </p:nvGrpSpPr>
        <p:grpSpPr>
          <a:xfrm>
            <a:off x="4643438" y="3071810"/>
            <a:ext cx="2070114" cy="1700218"/>
            <a:chOff x="4643438" y="3071810"/>
            <a:chExt cx="2070114" cy="1700218"/>
          </a:xfrm>
        </p:grpSpPr>
        <p:cxnSp>
          <p:nvCxnSpPr>
            <p:cNvPr id="66" name="Přímá spojovací čára 65"/>
            <p:cNvCxnSpPr/>
            <p:nvPr/>
          </p:nvCxnSpPr>
          <p:spPr>
            <a:xfrm rot="5400000" flipH="1" flipV="1">
              <a:off x="4109241" y="3677445"/>
              <a:ext cx="121285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ovací čára 66"/>
            <p:cNvCxnSpPr/>
            <p:nvPr/>
          </p:nvCxnSpPr>
          <p:spPr>
            <a:xfrm rot="10800000">
              <a:off x="4643438" y="4286256"/>
              <a:ext cx="641354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Přímá spojovací čára 67"/>
            <p:cNvCxnSpPr/>
            <p:nvPr/>
          </p:nvCxnSpPr>
          <p:spPr>
            <a:xfrm rot="10800000">
              <a:off x="6215074" y="4286256"/>
              <a:ext cx="498478" cy="1588"/>
            </a:xfrm>
            <a:prstGeom prst="line">
              <a:avLst/>
            </a:prstGeom>
            <a:ln w="38100">
              <a:solidFill>
                <a:srgbClr val="05050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Elipsa 68"/>
            <p:cNvSpPr/>
            <p:nvPr/>
          </p:nvSpPr>
          <p:spPr>
            <a:xfrm>
              <a:off x="5286380" y="385762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5429256" y="3786190"/>
              <a:ext cx="50006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5400" dirty="0" smtClean="0"/>
                <a:t>A</a:t>
              </a:r>
              <a:endParaRPr lang="cs-CZ" sz="5400" dirty="0"/>
            </a:p>
          </p:txBody>
        </p:sp>
        <p:sp>
          <p:nvSpPr>
            <p:cNvPr id="71" name="Prstenec 70"/>
            <p:cNvSpPr/>
            <p:nvPr/>
          </p:nvSpPr>
          <p:spPr>
            <a:xfrm>
              <a:off x="4714876" y="4214818"/>
              <a:ext cx="71438" cy="71438"/>
            </a:xfrm>
            <a:prstGeom prst="donut">
              <a:avLst>
                <a:gd name="adj" fmla="val 5541"/>
              </a:avLst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</p:grpSp>
      <p:sp>
        <p:nvSpPr>
          <p:cNvPr id="72" name="Desetiúhelník 71"/>
          <p:cNvSpPr/>
          <p:nvPr/>
        </p:nvSpPr>
        <p:spPr>
          <a:xfrm>
            <a:off x="6929454" y="2071678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71472" y="142852"/>
            <a:ext cx="3714744" cy="2786058"/>
            <a:chOff x="571472" y="142852"/>
            <a:chExt cx="3714744" cy="2786058"/>
          </a:xfrm>
        </p:grpSpPr>
        <p:pic>
          <p:nvPicPr>
            <p:cNvPr id="3" name="Obrázek 2" descr="oz 007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472" y="142852"/>
              <a:ext cx="3714744" cy="2786058"/>
            </a:xfrm>
            <a:prstGeom prst="rect">
              <a:avLst/>
            </a:prstGeom>
          </p:spPr>
        </p:pic>
        <p:sp>
          <p:nvSpPr>
            <p:cNvPr id="4" name="TextovéPole 3"/>
            <p:cNvSpPr txBox="1"/>
            <p:nvPr/>
          </p:nvSpPr>
          <p:spPr>
            <a:xfrm>
              <a:off x="3071802" y="1857364"/>
              <a:ext cx="2143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+</a:t>
              </a:r>
              <a:endParaRPr lang="cs-CZ" dirty="0"/>
            </a:p>
          </p:txBody>
        </p:sp>
      </p:grpSp>
      <p:sp>
        <p:nvSpPr>
          <p:cNvPr id="5" name="Obdélník 4"/>
          <p:cNvSpPr/>
          <p:nvPr/>
        </p:nvSpPr>
        <p:spPr>
          <a:xfrm>
            <a:off x="571472" y="3143248"/>
            <a:ext cx="8286808" cy="132343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Další úloha:  Na obrázku je obvod, ve kterém jsou zapojeny dva rezistory. První rezistor má odpor 100 </a:t>
            </a:r>
            <a:r>
              <a:rPr lang="el-GR" sz="2000" dirty="0" smtClean="0"/>
              <a:t>Ω</a:t>
            </a:r>
            <a:r>
              <a:rPr lang="cs-CZ" sz="2000" dirty="0" smtClean="0"/>
              <a:t>, druhý má odpor 50</a:t>
            </a:r>
            <a:r>
              <a:rPr lang="el-GR" sz="2000" dirty="0" smtClean="0"/>
              <a:t> Ω</a:t>
            </a:r>
            <a:r>
              <a:rPr lang="cs-CZ" sz="2000" dirty="0" smtClean="0"/>
              <a:t>. Napětí částečně vybitého </a:t>
            </a:r>
            <a:r>
              <a:rPr lang="cs-CZ" sz="2000" smtClean="0"/>
              <a:t>zdroje je </a:t>
            </a:r>
            <a:r>
              <a:rPr lang="cs-CZ" sz="2000" dirty="0" smtClean="0"/>
              <a:t>3,1 V.</a:t>
            </a:r>
          </a:p>
          <a:p>
            <a:r>
              <a:rPr lang="cs-CZ" sz="2000" dirty="0" smtClean="0"/>
              <a:t>Vypočítejte proudy ve větvích a proud v nerozvětvené části.</a:t>
            </a:r>
          </a:p>
        </p:txBody>
      </p:sp>
      <p:sp>
        <p:nvSpPr>
          <p:cNvPr id="6" name="Desetiúhelník 5"/>
          <p:cNvSpPr/>
          <p:nvPr/>
        </p:nvSpPr>
        <p:spPr>
          <a:xfrm>
            <a:off x="6858016" y="285728"/>
            <a:ext cx="914400" cy="914400"/>
          </a:xfrm>
          <a:prstGeom prst="decagon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25000"/>
                  </a:schemeClr>
                </a:solidFill>
              </a:rPr>
              <a:t>?</a:t>
            </a:r>
            <a:endParaRPr lang="cs-CZ" sz="6000" dirty="0">
              <a:solidFill>
                <a:schemeClr val="accent1">
                  <a:lumMod val="2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2910" y="4572008"/>
            <a:ext cx="8072494" cy="2123658"/>
          </a:xfrm>
          <a:prstGeom prst="rect">
            <a:avLst/>
          </a:prstGeom>
          <a:solidFill>
            <a:srgbClr val="1BD2E5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Výsledky: </a:t>
            </a:r>
          </a:p>
          <a:p>
            <a:r>
              <a:rPr lang="cs-CZ" sz="2400" dirty="0" smtClean="0"/>
              <a:t>I₁ = 0,031 A</a:t>
            </a:r>
          </a:p>
          <a:p>
            <a:r>
              <a:rPr lang="cs-CZ" sz="2400" dirty="0" smtClean="0"/>
              <a:t>I₂ = 0,062 A</a:t>
            </a:r>
          </a:p>
          <a:p>
            <a:r>
              <a:rPr lang="cs-CZ" sz="2400" dirty="0" smtClean="0"/>
              <a:t>I =   0,093 A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z 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928670"/>
            <a:ext cx="3428992" cy="2571744"/>
          </a:xfrm>
          <a:prstGeom prst="rect">
            <a:avLst/>
          </a:prstGeom>
        </p:spPr>
      </p:pic>
      <p:pic>
        <p:nvPicPr>
          <p:cNvPr id="4" name="Obrázek 3" descr="oz 0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928670"/>
            <a:ext cx="3357554" cy="2518166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00034" y="5643578"/>
            <a:ext cx="47149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Zdroj obrázků: Galerie MS Office: </a:t>
            </a:r>
            <a:r>
              <a:rPr lang="cs-CZ" b="1" u="sng" dirty="0" smtClean="0">
                <a:hlinkClick r:id="rId4"/>
              </a:rPr>
              <a:t>www.office.</a:t>
            </a:r>
            <a:r>
              <a:rPr lang="cs-CZ" b="1" u="sng" dirty="0" err="1" smtClean="0">
                <a:hlinkClick r:id="rId4"/>
              </a:rPr>
              <a:t>microsoft.com</a:t>
            </a:r>
            <a:endParaRPr lang="cs-CZ" b="1" u="sng" dirty="0" smtClean="0">
              <a:blipFill>
                <a:blip r:embed="rId5"/>
                <a:tile tx="0" ty="0" sx="100000" sy="100000" flip="none" algn="tl"/>
              </a:blipFill>
            </a:endParaRPr>
          </a:p>
          <a:p>
            <a:r>
              <a:rPr lang="cs-CZ" b="1" u="sng" dirty="0" smtClean="0"/>
              <a:t>a vlastní práce.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85852" y="4214818"/>
            <a:ext cx="35719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Paralelní spojení rezistorů  - měření proudu </a:t>
            </a:r>
          </a:p>
          <a:p>
            <a:r>
              <a:rPr lang="cs-CZ" sz="2400" dirty="0" smtClean="0"/>
              <a:t>v nerozvětvené části.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57818" y="4143380"/>
            <a:ext cx="3643338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Paralelní spojení rezistorů</a:t>
            </a:r>
          </a:p>
          <a:p>
            <a:r>
              <a:rPr lang="cs-CZ" sz="2400" dirty="0" smtClean="0"/>
              <a:t>- měření proudu </a:t>
            </a:r>
            <a:r>
              <a:rPr lang="cs-CZ" sz="2400" dirty="0" smtClean="0"/>
              <a:t>                          ve </a:t>
            </a:r>
            <a:r>
              <a:rPr lang="cs-CZ" sz="2400" dirty="0" smtClean="0"/>
              <a:t>větvích.</a:t>
            </a:r>
          </a:p>
          <a:p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4357686" y="3429000"/>
            <a:ext cx="1648416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3200" dirty="0" smtClean="0"/>
              <a:t>I = </a:t>
            </a:r>
            <a:r>
              <a:rPr lang="cs-CZ" sz="3200" dirty="0" err="1" smtClean="0"/>
              <a:t>I</a:t>
            </a:r>
            <a:r>
              <a:rPr lang="cs-CZ" sz="3200" dirty="0" smtClean="0">
                <a:latin typeface="Corbel"/>
              </a:rPr>
              <a:t>₁+ </a:t>
            </a:r>
            <a:r>
              <a:rPr lang="cs-CZ" sz="3200" dirty="0" err="1" smtClean="0">
                <a:latin typeface="Corbel"/>
              </a:rPr>
              <a:t>I</a:t>
            </a:r>
            <a:r>
              <a:rPr lang="cs-CZ" sz="3200" dirty="0" smtClean="0">
                <a:latin typeface="Corbel"/>
              </a:rPr>
              <a:t>₂</a:t>
            </a:r>
            <a:endParaRPr lang="cs-CZ" sz="3200" dirty="0"/>
          </a:p>
        </p:txBody>
      </p:sp>
      <p:cxnSp>
        <p:nvCxnSpPr>
          <p:cNvPr id="15" name="Přímá spojovací čára 14"/>
          <p:cNvCxnSpPr/>
          <p:nvPr/>
        </p:nvCxnSpPr>
        <p:spPr>
          <a:xfrm flipV="1">
            <a:off x="5572132" y="1857364"/>
            <a:ext cx="1857388" cy="1643074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5072066" y="1214422"/>
            <a:ext cx="2357454" cy="2286016"/>
          </a:xfrm>
          <a:prstGeom prst="line">
            <a:avLst/>
          </a:prstGeom>
          <a:ln w="412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16200000" flipV="1">
            <a:off x="3286116" y="2285992"/>
            <a:ext cx="2000264" cy="428628"/>
          </a:xfrm>
          <a:prstGeom prst="line">
            <a:avLst/>
          </a:prstGeom>
          <a:ln w="444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ový popisek 10"/>
          <p:cNvSpPr/>
          <p:nvPr/>
        </p:nvSpPr>
        <p:spPr>
          <a:xfrm>
            <a:off x="7786710" y="214290"/>
            <a:ext cx="1214446" cy="612648"/>
          </a:xfrm>
          <a:prstGeom prst="wedgeRectCallout">
            <a:avLst>
              <a:gd name="adj1" fmla="val -58907"/>
              <a:gd name="adj2" fmla="val 100497"/>
            </a:avLst>
          </a:prstGeom>
          <a:solidFill>
            <a:schemeClr val="accent4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I₁ = 0,03 A</a:t>
            </a:r>
            <a:endParaRPr lang="cs-CZ" dirty="0"/>
          </a:p>
        </p:txBody>
      </p:sp>
      <p:sp>
        <p:nvSpPr>
          <p:cNvPr id="13" name="Obdélníkový popisek 12"/>
          <p:cNvSpPr/>
          <p:nvPr/>
        </p:nvSpPr>
        <p:spPr>
          <a:xfrm>
            <a:off x="3929058" y="214290"/>
            <a:ext cx="1285884" cy="612648"/>
          </a:xfrm>
          <a:prstGeom prst="wedgeRectCallout">
            <a:avLst>
              <a:gd name="adj1" fmla="val -45523"/>
              <a:gd name="adj2" fmla="val 127905"/>
            </a:avLst>
          </a:prstGeom>
          <a:solidFill>
            <a:schemeClr val="accent4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I =   0,09 A</a:t>
            </a:r>
          </a:p>
        </p:txBody>
      </p:sp>
      <p:sp>
        <p:nvSpPr>
          <p:cNvPr id="14" name="Obdélníkový popisek 13"/>
          <p:cNvSpPr/>
          <p:nvPr/>
        </p:nvSpPr>
        <p:spPr>
          <a:xfrm>
            <a:off x="7786710" y="2357430"/>
            <a:ext cx="1214446" cy="612648"/>
          </a:xfrm>
          <a:prstGeom prst="wedgeRectCallout">
            <a:avLst>
              <a:gd name="adj1" fmla="val -53151"/>
              <a:gd name="adj2" fmla="val -147871"/>
            </a:avLst>
          </a:prstGeom>
          <a:solidFill>
            <a:schemeClr val="accent4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I₂ = 0,06 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142844" y="142852"/>
            <a:ext cx="2214546" cy="1323439"/>
          </a:xfrm>
          <a:prstGeom prst="rect">
            <a:avLst/>
          </a:prstGeom>
          <a:solidFill>
            <a:schemeClr val="accent4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Zobrazení výsledků </a:t>
            </a:r>
            <a:r>
              <a:rPr lang="cs-CZ" sz="2000" dirty="0" smtClean="0">
                <a:solidFill>
                  <a:schemeClr val="bg1"/>
                </a:solidFill>
              </a:rPr>
              <a:t>                      z </a:t>
            </a:r>
            <a:r>
              <a:rPr lang="cs-CZ" sz="2000" dirty="0" smtClean="0">
                <a:solidFill>
                  <a:schemeClr val="bg1"/>
                </a:solidFill>
              </a:rPr>
              <a:t>minulého příkladu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  <p:bldP spid="11" grpId="0" animBg="1"/>
      <p:bldP spid="13" grpId="0" animBg="1"/>
      <p:bldP spid="14" grpId="0" animBg="1"/>
      <p:bldP spid="16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lastní 33">
      <a:dk1>
        <a:srgbClr val="080A0C"/>
      </a:dk1>
      <a:lt1>
        <a:srgbClr val="FFFFFF"/>
      </a:lt1>
      <a:dk2>
        <a:srgbClr val="87A7AD"/>
      </a:dk2>
      <a:lt2>
        <a:srgbClr val="B5C1CE"/>
      </a:lt2>
      <a:accent1>
        <a:srgbClr val="A7D6FF"/>
      </a:accent1>
      <a:accent2>
        <a:srgbClr val="28D0FF"/>
      </a:accent2>
      <a:accent3>
        <a:srgbClr val="60B5FF"/>
      </a:accent3>
      <a:accent4>
        <a:srgbClr val="A7D6FF"/>
      </a:accent4>
      <a:accent5>
        <a:srgbClr val="476368"/>
      </a:accent5>
      <a:accent6>
        <a:srgbClr val="60B5FF"/>
      </a:accent6>
      <a:hlink>
        <a:srgbClr val="476368"/>
      </a:hlink>
      <a:folHlink>
        <a:srgbClr val="354A4E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1285</TotalTime>
  <Words>1092</Words>
  <Application>Microsoft Office PowerPoint</Application>
  <PresentationFormat>Předvádění na obrazovce (4:3)</PresentationFormat>
  <Paragraphs>187</Paragraphs>
  <Slides>20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Slunovrat</vt:lpstr>
      <vt:lpstr>Snímek 1</vt:lpstr>
      <vt:lpstr>Anotace: PowerPointová prezentace  určená  k prohlubování znalostí elektrických obvodů se spotřebiči zapojenými vedle sebe                                 a k upevňování dovedností jejich řešení.</vt:lpstr>
      <vt:lpstr>Zapojení vedle sebe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Zapojení vedle sebe</dc:title>
  <dc:creator>Oem</dc:creator>
  <cp:lastModifiedBy>Dum</cp:lastModifiedBy>
  <cp:revision>156</cp:revision>
  <dcterms:created xsi:type="dcterms:W3CDTF">2013-03-02T21:20:56Z</dcterms:created>
  <dcterms:modified xsi:type="dcterms:W3CDTF">2013-03-26T07:14:35Z</dcterms:modified>
</cp:coreProperties>
</file>