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5" r:id="rId2"/>
    <p:sldId id="267" r:id="rId3"/>
    <p:sldId id="256" r:id="rId4"/>
    <p:sldId id="270" r:id="rId5"/>
    <p:sldId id="273" r:id="rId6"/>
    <p:sldId id="271" r:id="rId7"/>
    <p:sldId id="257" r:id="rId8"/>
    <p:sldId id="258" r:id="rId9"/>
    <p:sldId id="259" r:id="rId10"/>
    <p:sldId id="264" r:id="rId11"/>
    <p:sldId id="261" r:id="rId12"/>
    <p:sldId id="260" r:id="rId13"/>
    <p:sldId id="263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4660"/>
  </p:normalViewPr>
  <p:slideViewPr>
    <p:cSldViewPr>
      <p:cViewPr>
        <p:scale>
          <a:sx n="75" d="100"/>
          <a:sy n="75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7924018-92D9-48D9-8DDC-3B4065792B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6D7A5E3-8019-441A-9F79-5370E79919B2}" type="slidenum">
              <a:rPr lang="cs-CZ" sz="1200"/>
              <a:pPr algn="r"/>
              <a:t>1</a:t>
            </a:fld>
            <a:endParaRPr lang="cs-CZ" sz="1200"/>
          </a:p>
        </p:txBody>
      </p:sp>
      <p:sp>
        <p:nvSpPr>
          <p:cNvPr id="327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CBF31950-2802-475A-B2F4-14AED7267785}" type="slidenum">
              <a:rPr lang="cs-CZ" sz="1200"/>
              <a:pPr algn="r"/>
              <a:t>2</a:t>
            </a:fld>
            <a:endParaRPr lang="cs-CZ" sz="1200"/>
          </a:p>
        </p:txBody>
      </p:sp>
      <p:sp>
        <p:nvSpPr>
          <p:cNvPr id="358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370639-65EF-46D1-839E-0B165D32A9CD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12600B2E-8C38-4A38-8786-E96B3172889A}" type="slidenum">
              <a:rPr lang="cs-CZ" sz="1200"/>
              <a:pPr algn="r"/>
              <a:t>14</a:t>
            </a:fld>
            <a:endParaRPr lang="cs-CZ" sz="1200"/>
          </a:p>
        </p:txBody>
      </p:sp>
      <p:sp>
        <p:nvSpPr>
          <p:cNvPr id="378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BC43-EFCD-44DE-AA61-EB52F1BD0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138FF-03C9-4258-A542-E704ED21AB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/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6C202-36FD-4584-A7AF-257499C6C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19AF7-B867-4019-A8BF-431F538455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7EFED-4379-42AF-9881-6CD2242CF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6A5AA8-53C1-44BE-8B6A-F33701487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A8635-5D6C-450E-B5D3-A5EC4185D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78E94-4036-4E38-A2CA-53A900386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727075" y="1062038"/>
            <a:ext cx="4600575" cy="3978275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anchor="ctr">
            <a:normAutofit/>
          </a:bodyPr>
          <a:lstStyle/>
          <a:p>
            <a:pPr indent="-274320"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US" sz="2000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3D38F-ABA7-423B-9127-9986F453B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826E1-0F38-4ABF-846E-01796D23DA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8A63A-6D36-4E39-A517-D72415897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FC5A5F4E-81BC-4A50-96A0-F14138A9B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5" r:id="rId9"/>
    <p:sldLayoutId id="2147483693" r:id="rId10"/>
    <p:sldLayoutId id="2147483694" r:id="rId11"/>
  </p:sldLayoutIdLst>
  <p:timing>
    <p:tnLst>
      <p:par>
        <p:cTn id="1" dur="indefinite" restart="never" nodeType="tmRoot"/>
      </p:par>
    </p:tnLst>
  </p:timing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eaLnBrk="0" fontAlgn="base" hangingPunct="0">
        <a:spcBef>
          <a:spcPct val="0"/>
        </a:spcBef>
        <a:spcAft>
          <a:spcPct val="0"/>
        </a:spcAft>
        <a:defRPr lang="en-US" sz="4800" b="1" kern="1200" dirty="0">
          <a:solidFill>
            <a:srgbClr val="7F4A25"/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213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28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8388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31603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zápatí 4"/>
          <p:cNvSpPr txBox="1">
            <a:spLocks noGrp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/>
              <a:t>CZ.1.07/1.5.00/34.0448</a:t>
            </a:r>
          </a:p>
        </p:txBody>
      </p:sp>
      <p:sp>
        <p:nvSpPr>
          <p:cNvPr id="31747" name="Zástupný symbol pro číslo snímku 5"/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/>
            <a:endParaRPr lang="cs-CZ" sz="1400"/>
          </a:p>
        </p:txBody>
      </p:sp>
      <p:sp>
        <p:nvSpPr>
          <p:cNvPr id="31748" name="Rectangle 2"/>
          <p:cNvSpPr>
            <a:spLocks noGrp="1" noChangeArrowheads="1"/>
          </p:cNvSpPr>
          <p:nvPr>
            <p:ph type="ctrTitle" idx="4294967295"/>
          </p:nvPr>
        </p:nvSpPr>
        <p:spPr bwMode="auto">
          <a:xfrm>
            <a:off x="684213" y="1989138"/>
            <a:ext cx="7772400" cy="2178050"/>
          </a:xfrm>
          <a:noFill/>
        </p:spPr>
        <p:txBody>
          <a:bodyPr anchor="ctr"/>
          <a:lstStyle/>
          <a:p>
            <a:pPr eaLnBrk="1" hangingPunct="1"/>
            <a:r>
              <a:rPr lang="cs-CZ" sz="3200" smtClean="0">
                <a:effectLst/>
                <a:latin typeface="Arial" charset="0"/>
              </a:rPr>
              <a:t>Využití ICT pro rozvoj klíčových kompetencí</a:t>
            </a:r>
            <a:br>
              <a:rPr lang="cs-CZ" sz="3200" smtClean="0">
                <a:effectLst/>
                <a:latin typeface="Arial" charset="0"/>
              </a:rPr>
            </a:br>
            <a:r>
              <a:rPr lang="cs-CZ" sz="3200" smtClean="0">
                <a:effectLst/>
                <a:latin typeface="Arial" charset="0"/>
              </a:rPr>
              <a:t/>
            </a:r>
            <a:br>
              <a:rPr lang="cs-CZ" sz="3200" smtClean="0">
                <a:effectLst/>
                <a:latin typeface="Arial" charset="0"/>
              </a:rPr>
            </a:br>
            <a:r>
              <a:rPr lang="cs-CZ" sz="3200" smtClean="0">
                <a:effectLst/>
                <a:latin typeface="Arial" charset="0"/>
              </a:rPr>
              <a:t>CZ.1.07/1.5.00/34.0448</a:t>
            </a:r>
          </a:p>
        </p:txBody>
      </p:sp>
      <p:pic>
        <p:nvPicPr>
          <p:cNvPr id="31749" name="Picture 5" descr="LOGO Investice do rozvoje vzděl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31752" name="Picture 11" descr="logo2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3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31754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zápatí 4"/>
          <p:cNvSpPr txBox="1">
            <a:spLocks noGrp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cs-CZ" sz="1400"/>
          </a:p>
        </p:txBody>
      </p:sp>
      <p:sp>
        <p:nvSpPr>
          <p:cNvPr id="34819" name="Zástupný symbol pro číslo snímku 5"/>
          <p:cNvSpPr txBox="1">
            <a:spLocks noGrp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/>
            <a:endParaRPr lang="cs-CZ" sz="1400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graphicFrame>
        <p:nvGraphicFramePr>
          <p:cNvPr id="34866" name="Group 50"/>
          <p:cNvGraphicFramePr>
            <a:graphicFrameLocks noGrp="1"/>
          </p:cNvGraphicFramePr>
          <p:nvPr/>
        </p:nvGraphicFramePr>
        <p:xfrm>
          <a:off x="900113" y="1341438"/>
          <a:ext cx="7272337" cy="4267200"/>
        </p:xfrm>
        <a:graphic>
          <a:graphicData uri="http://schemas.openxmlformats.org/drawingml/2006/table">
            <a:tbl>
              <a:tblPr/>
              <a:tblGrid>
                <a:gridCol w="2625725"/>
                <a:gridCol w="4646612"/>
              </a:tblGrid>
              <a:tr h="588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Číslo projektu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CZ.1.07/1.5.00/34.0448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Číslo materiálu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CZJ-NJ1_4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České Budějovice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3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Název školy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Střední odborná škola elektrotechnická, </a:t>
                      </a:r>
                      <a:b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</a:b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Centrum odborné přípravy, </a:t>
                      </a:r>
                      <a:b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</a:b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Zvolenovská 537, Hluboká nad Vltavou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Autor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Mgr. Markéta Melicharová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Tématický celek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České Budějovice – Geschichte und Sehenswürdigkeiten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Ročník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3. ročník SOŠ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Datum tvorby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Říjen 2012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Anotace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Prezentace s výkladem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</a:endParaRP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Prezentace je vhodná jako materiál pro konverzaci a souvislý ústní projev 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59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5"/>
          <p:cNvSpPr>
            <a:spLocks noGrp="1"/>
          </p:cNvSpPr>
          <p:nvPr>
            <p:ph type="ctrTitle" idx="4294967295"/>
          </p:nvPr>
        </p:nvSpPr>
        <p:spPr bwMode="auto">
          <a:xfrm>
            <a:off x="611188" y="1484313"/>
            <a:ext cx="7772400" cy="1470025"/>
          </a:xfrm>
          <a:noFill/>
        </p:spPr>
        <p:txBody>
          <a:bodyPr/>
          <a:lstStyle/>
          <a:p>
            <a:r>
              <a:rPr lang="cs-CZ" smtClean="0">
                <a:effectLst/>
              </a:rPr>
              <a:t>České Budějovice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429000"/>
            <a:ext cx="6400800" cy="2138363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BUDWEIS</a:t>
            </a:r>
          </a:p>
        </p:txBody>
      </p:sp>
    </p:spTree>
  </p:cSld>
  <p:clrMapOvr>
    <a:masterClrMapping/>
  </p:clrMapOvr>
  <p:transition advClick="0" advTm="2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/>
          <a:lstStyle/>
          <a:p>
            <a:r>
              <a:rPr lang="cs-CZ" sz="4000" smtClean="0">
                <a:effectLst/>
              </a:rPr>
              <a:t>České Budějovice</a:t>
            </a:r>
          </a:p>
        </p:txBody>
      </p:sp>
      <p:sp>
        <p:nvSpPr>
          <p:cNvPr id="50179" name="Rectangle 3"/>
          <p:cNvSpPr>
            <a:spLocks noGrp="1"/>
          </p:cNvSpPr>
          <p:nvPr>
            <p:ph type="body" idx="4294967295"/>
          </p:nvPr>
        </p:nvSpPr>
        <p:spPr>
          <a:xfrm>
            <a:off x="609600" y="1600200"/>
            <a:ext cx="799465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b="1" smtClean="0"/>
              <a:t>liegt am Zusammenfluss der Flüsse Vltava                                                                                                                                                           (dt. Moldau) und Malše (dt. Maltsch)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endParaRPr lang="cs-CZ" b="1" smtClean="0"/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b="1" smtClean="0"/>
              <a:t>fast 100 000 Einwohner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endParaRPr lang="cs-CZ" b="1" smtClean="0"/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b="1" smtClean="0"/>
              <a:t>die Metropole Südböhmens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endParaRPr lang="cs-CZ" b="1" smtClean="0"/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b="1" smtClean="0"/>
              <a:t>der Sitz der Verwaltung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endParaRPr lang="cs-CZ" b="1" smtClean="0"/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b="1" smtClean="0"/>
              <a:t>der Sitz der Südböhmischen Univesität, Fachschulen und Institute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endParaRPr lang="cs-CZ" b="1" smtClean="0"/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r>
              <a:rPr lang="cs-CZ" b="1" smtClean="0"/>
              <a:t>viele Kultur-  und Sporteinrichtungen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endParaRPr lang="cs-CZ" b="1" smtClean="0"/>
          </a:p>
          <a:p>
            <a:pPr eaLnBrk="1" hangingPunct="1">
              <a:lnSpc>
                <a:spcPct val="80000"/>
              </a:lnSpc>
              <a:spcBef>
                <a:spcPct val="0"/>
              </a:spcBef>
            </a:pPr>
            <a:endParaRPr lang="cs-CZ" sz="2400" b="1" smtClean="0"/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 2" pitchFamily="18" charset="2"/>
              <a:buNone/>
            </a:pPr>
            <a:endParaRPr lang="cs-CZ" b="1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/>
          <a:lstStyle/>
          <a:p>
            <a:pPr eaLnBrk="1" hangingPunct="1"/>
            <a:r>
              <a:rPr lang="cs-CZ" sz="40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Städtische Symbole</a:t>
            </a:r>
          </a:p>
        </p:txBody>
      </p:sp>
      <p:sp>
        <p:nvSpPr>
          <p:cNvPr id="56323" name="Zástupný symbol pro obsah 8"/>
          <p:cNvSpPr>
            <a:spLocks noGrp="1"/>
          </p:cNvSpPr>
          <p:nvPr>
            <p:ph sz="half" idx="4294967295"/>
          </p:nvPr>
        </p:nvSpPr>
        <p:spPr>
          <a:xfrm>
            <a:off x="5292725" y="3933825"/>
            <a:ext cx="2735263" cy="647700"/>
          </a:xfrm>
        </p:spPr>
        <p:txBody>
          <a:bodyPr/>
          <a:lstStyle/>
          <a:p>
            <a:pPr algn="ctr" eaLnBrk="1" hangingPunct="1">
              <a:spcBef>
                <a:spcPct val="0"/>
              </a:spcBef>
            </a:pPr>
            <a:r>
              <a:rPr lang="cs-CZ" b="1" smtClean="0"/>
              <a:t>Stadtflagge</a:t>
            </a:r>
          </a:p>
        </p:txBody>
      </p:sp>
      <p:pic>
        <p:nvPicPr>
          <p:cNvPr id="56325" name="Picture 5" descr="&amp;Ccaron;eské Bud&amp;ecaron;jovice – vlajk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2276475"/>
            <a:ext cx="2093912" cy="1389063"/>
          </a:xfrm>
          <a:prstGeom prst="rect">
            <a:avLst/>
          </a:prstGeom>
          <a:noFill/>
        </p:spPr>
      </p:pic>
      <p:sp>
        <p:nvSpPr>
          <p:cNvPr id="56328" name="Rectangle 8"/>
          <p:cNvSpPr>
            <a:spLocks noChangeArrowheads="1"/>
          </p:cNvSpPr>
          <p:nvPr/>
        </p:nvSpPr>
        <p:spPr bwMode="auto">
          <a:xfrm>
            <a:off x="539750" y="5661025"/>
            <a:ext cx="31686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</a:pPr>
            <a:r>
              <a:rPr lang="cs-CZ" sz="2800" b="1">
                <a:latin typeface="Candara" pitchFamily="34" charset="0"/>
              </a:rPr>
              <a:t> Stadtwappen</a:t>
            </a:r>
          </a:p>
        </p:txBody>
      </p:sp>
      <p:sp>
        <p:nvSpPr>
          <p:cNvPr id="56329" name="Rectangle 9"/>
          <p:cNvSpPr>
            <a:spLocks noChangeArrowheads="1"/>
          </p:cNvSpPr>
          <p:nvPr/>
        </p:nvSpPr>
        <p:spPr bwMode="auto">
          <a:xfrm>
            <a:off x="5940425" y="5084763"/>
            <a:ext cx="273526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buClr>
                <a:schemeClr val="accent1"/>
              </a:buClr>
              <a:buSzPct val="80000"/>
              <a:buFont typeface="Wingdings 2" pitchFamily="18" charset="2"/>
              <a:buChar char=""/>
            </a:pPr>
            <a:endParaRPr lang="cs-CZ" sz="2800" b="1"/>
          </a:p>
        </p:txBody>
      </p:sp>
      <p:pic>
        <p:nvPicPr>
          <p:cNvPr id="56331" name="Picture 11" descr="http://znaky.unas.cz/CeskeBudejovic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628775"/>
            <a:ext cx="3209925" cy="38195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/>
          <a:lstStyle/>
          <a:p>
            <a:r>
              <a:rPr lang="cs-CZ" sz="4000" smtClean="0">
                <a:effectLst/>
              </a:rPr>
              <a:t>Geschichte</a:t>
            </a:r>
          </a:p>
        </p:txBody>
      </p:sp>
      <p:sp>
        <p:nvSpPr>
          <p:cNvPr id="522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075613" cy="4525963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smtClean="0"/>
              <a:t>die Stadt gründete im Jahr 1265 der böhmische </a:t>
            </a:r>
            <a:r>
              <a:rPr lang="cs-CZ" b="1" smtClean="0">
                <a:solidFill>
                  <a:schemeClr val="accent1"/>
                </a:solidFill>
              </a:rPr>
              <a:t>König Přemysl Otakar II. 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solidFill>
                <a:schemeClr val="accent1"/>
              </a:solidFill>
            </a:endParaRPr>
          </a:p>
          <a:p>
            <a:pPr eaLnBrk="1" hangingPunct="1">
              <a:spcBef>
                <a:spcPct val="0"/>
              </a:spcBef>
            </a:pPr>
            <a:r>
              <a:rPr lang="cs-CZ" b="1" smtClean="0"/>
              <a:t>sie hat bis heute das </a:t>
            </a:r>
            <a:r>
              <a:rPr lang="cs-CZ" b="1" smtClean="0">
                <a:solidFill>
                  <a:schemeClr val="accent1"/>
                </a:solidFill>
              </a:rPr>
              <a:t>regelmäßige Straßennetz</a:t>
            </a:r>
            <a:r>
              <a:rPr lang="cs-CZ" b="1" smtClean="0"/>
              <a:t> und den Grundriss des historidchen Stadtkerns </a:t>
            </a:r>
          </a:p>
          <a:p>
            <a:pPr eaLnBrk="1" hangingPunct="1">
              <a:spcBef>
                <a:spcPct val="0"/>
              </a:spcBef>
            </a:pPr>
            <a:endParaRPr lang="cs-CZ" b="1" smtClean="0"/>
          </a:p>
          <a:p>
            <a:pPr eaLnBrk="1" hangingPunct="1">
              <a:spcBef>
                <a:spcPct val="0"/>
              </a:spcBef>
            </a:pPr>
            <a:r>
              <a:rPr lang="cs-CZ" b="1" smtClean="0"/>
              <a:t>sie hat den </a:t>
            </a:r>
            <a:r>
              <a:rPr lang="cs-CZ" b="1" smtClean="0">
                <a:solidFill>
                  <a:schemeClr val="accent1"/>
                </a:solidFill>
              </a:rPr>
              <a:t>quadratischen Stadtplatz</a:t>
            </a:r>
            <a:r>
              <a:rPr lang="cs-CZ" b="1" smtClean="0"/>
              <a:t> mit den Abmessungen von 133 x 137 m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" name="Rectangle 10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/>
          <a:lstStyle/>
          <a:p>
            <a:r>
              <a:rPr lang="cs-CZ" sz="4000" smtClean="0">
                <a:effectLst/>
              </a:rPr>
              <a:t>Der Přemysl Otakar II. Stadtplatz</a:t>
            </a:r>
            <a:r>
              <a:rPr lang="cs-CZ" sz="4400" smtClean="0">
                <a:effectLst/>
                <a:latin typeface="Arial" charset="0"/>
              </a:rPr>
              <a:t> </a:t>
            </a:r>
          </a:p>
        </p:txBody>
      </p:sp>
      <p:sp>
        <p:nvSpPr>
          <p:cNvPr id="4099" name="Rectangle 12"/>
          <p:cNvSpPr>
            <a:spLocks noGrp="1" noChangeArrowheads="1"/>
          </p:cNvSpPr>
          <p:nvPr>
            <p:ph sz="half" idx="1"/>
          </p:nvPr>
        </p:nvSpPr>
        <p:spPr>
          <a:xfrm>
            <a:off x="611188" y="1557338"/>
            <a:ext cx="7416800" cy="295275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smtClean="0"/>
              <a:t>einer der größten Marktplätze in           Tschechien</a:t>
            </a:r>
          </a:p>
          <a:p>
            <a:pPr eaLnBrk="1" hangingPunct="1">
              <a:spcBef>
                <a:spcPct val="0"/>
              </a:spcBef>
            </a:pPr>
            <a:endParaRPr lang="cs-CZ" b="1" smtClean="0"/>
          </a:p>
          <a:p>
            <a:pPr eaLnBrk="1" hangingPunct="1">
              <a:spcBef>
                <a:spcPct val="0"/>
              </a:spcBef>
            </a:pPr>
            <a:r>
              <a:rPr lang="cs-CZ" b="1" smtClean="0"/>
              <a:t>um den quadratischen Stadtplatz                   herum stehen Barock - und Renaissance-Häuser mit Laubengängen</a:t>
            </a:r>
          </a:p>
          <a:p>
            <a:pPr eaLnBrk="1" hangingPunct="1">
              <a:spcBef>
                <a:spcPct val="0"/>
              </a:spcBef>
            </a:pPr>
            <a:endParaRPr lang="cs-CZ" b="1" smtClean="0"/>
          </a:p>
        </p:txBody>
      </p:sp>
      <p:pic>
        <p:nvPicPr>
          <p:cNvPr id="4105" name="Picture 9" descr="České Budějovice 020u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63938" y="3933825"/>
            <a:ext cx="5400675" cy="2598738"/>
          </a:xfrm>
          <a:prstGeom prst="rect">
            <a:avLst/>
          </a:prstGeom>
          <a:noFill/>
        </p:spPr>
      </p:pic>
      <p:pic>
        <p:nvPicPr>
          <p:cNvPr id="4107" name="Picture 11" descr="České Budějovice 00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56325" y="1484313"/>
            <a:ext cx="2357438" cy="1768475"/>
          </a:xfrm>
          <a:prstGeom prst="rect">
            <a:avLst/>
          </a:prstGeom>
          <a:noFill/>
        </p:spPr>
      </p:pic>
      <p:pic>
        <p:nvPicPr>
          <p:cNvPr id="4109" name="Picture 13" descr="České Budějovice 02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4437063"/>
            <a:ext cx="2778125" cy="208280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2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850" y="260350"/>
            <a:ext cx="4716463" cy="1944688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cs-CZ" sz="3200" b="1" smtClean="0">
                <a:solidFill>
                  <a:schemeClr val="accent1"/>
                </a:solidFill>
              </a:rPr>
              <a:t>   Das Rathaus</a:t>
            </a:r>
            <a:r>
              <a:rPr lang="cs-CZ" sz="2400" smtClean="0"/>
              <a:t>                                                </a:t>
            </a:r>
            <a:r>
              <a:rPr lang="cs-CZ" b="1" smtClean="0"/>
              <a:t>im Barockstil                                   aus den Jahren 1727 – 1730         mit vier allegorischen Statuen</a:t>
            </a:r>
            <a:endParaRPr lang="cs-CZ" sz="2400" smtClean="0"/>
          </a:p>
          <a:p>
            <a:pPr eaLnBrk="1" hangingPunct="1">
              <a:spcBef>
                <a:spcPct val="0"/>
              </a:spcBef>
            </a:pPr>
            <a:endParaRPr lang="cs-CZ" sz="2400" smtClean="0"/>
          </a:p>
        </p:txBody>
      </p:sp>
      <p:pic>
        <p:nvPicPr>
          <p:cNvPr id="6148" name="Obrázek 7" descr="České Budějovice 01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60350"/>
            <a:ext cx="2735262" cy="205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10" descr="České Budějovice 018"/>
          <p:cNvPicPr>
            <a:picLocks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250825" y="2492375"/>
            <a:ext cx="2760663" cy="2071688"/>
          </a:xfrm>
          <a:noFill/>
        </p:spPr>
      </p:pic>
      <p:pic>
        <p:nvPicPr>
          <p:cNvPr id="6156" name="Zástupný symbol pro obsah 6" descr="České Budějovice 022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00788" y="4724400"/>
            <a:ext cx="2425700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9" name="Rectangle 15"/>
          <p:cNvSpPr>
            <a:spLocks noChangeArrowheads="1"/>
          </p:cNvSpPr>
          <p:nvPr/>
        </p:nvSpPr>
        <p:spPr bwMode="auto">
          <a:xfrm>
            <a:off x="3276600" y="2565400"/>
            <a:ext cx="55816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800" b="1">
                <a:solidFill>
                  <a:schemeClr val="accent1"/>
                </a:solidFill>
              </a:rPr>
              <a:t>Der Samson-Brunnen  </a:t>
            </a:r>
            <a:r>
              <a:rPr lang="cs-CZ" sz="2800" b="1"/>
              <a:t> </a:t>
            </a: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800" b="1"/>
              <a:t>erbaut Anfangs 18.Jahrhuderts</a:t>
            </a:r>
          </a:p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800" b="1"/>
              <a:t>mit der Statue Samsons und der Löve</a:t>
            </a:r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323850" y="4868863"/>
            <a:ext cx="5184775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800" b="1"/>
              <a:t>der sog.</a:t>
            </a:r>
            <a:r>
              <a:rPr lang="cs-CZ" sz="2800"/>
              <a:t> </a:t>
            </a:r>
            <a:r>
              <a:rPr lang="cs-CZ" sz="2800" b="1">
                <a:solidFill>
                  <a:schemeClr val="accent1"/>
                </a:solidFill>
              </a:rPr>
              <a:t>Irrstein </a:t>
            </a:r>
            <a:r>
              <a:rPr lang="cs-CZ" sz="2800" b="1"/>
              <a:t>gekenntzeichnet mit einem Kreuz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6"/>
          <p:cNvSpPr>
            <a:spLocks noGrp="1"/>
          </p:cNvSpPr>
          <p:nvPr>
            <p:ph type="title" idx="4294967295"/>
          </p:nvPr>
        </p:nvSpPr>
        <p:spPr bwMode="auto">
          <a:xfrm>
            <a:off x="457200" y="304800"/>
            <a:ext cx="8229600" cy="1468438"/>
          </a:xfrm>
          <a:noFill/>
        </p:spPr>
        <p:txBody>
          <a:bodyPr/>
          <a:lstStyle/>
          <a:p>
            <a:r>
              <a:rPr lang="cs-CZ" sz="4000" smtClean="0">
                <a:effectLst/>
                <a:latin typeface="Arial" charset="0"/>
              </a:rPr>
              <a:t>Die St. Nikolaus-Kathedrale</a:t>
            </a:r>
            <a:r>
              <a:rPr lang="cs-CZ" sz="4400" b="0" smtClean="0">
                <a:effectLst/>
                <a:latin typeface="Arial" charset="0"/>
              </a:rPr>
              <a:t/>
            </a:r>
            <a:br>
              <a:rPr lang="cs-CZ" sz="4400" b="0" smtClean="0">
                <a:effectLst/>
                <a:latin typeface="Arial" charset="0"/>
              </a:rPr>
            </a:br>
            <a:endParaRPr lang="cs-CZ" sz="4400" b="0" smtClean="0">
              <a:effectLst/>
              <a:latin typeface="Arial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288" y="1052513"/>
            <a:ext cx="4897437" cy="5545137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endParaRPr lang="cs-CZ" sz="2400" smtClean="0"/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latin typeface="Arial" charset="0"/>
              </a:rPr>
              <a:t>wurde zusammen mit der Stadt </a:t>
            </a:r>
            <a:r>
              <a:rPr lang="cs-CZ" b="1" smtClean="0">
                <a:solidFill>
                  <a:schemeClr val="accent1"/>
                </a:solidFill>
                <a:latin typeface="Arial" charset="0"/>
              </a:rPr>
              <a:t>im Jahre 1265</a:t>
            </a:r>
            <a:r>
              <a:rPr lang="cs-CZ" b="1" smtClean="0">
                <a:latin typeface="Arial" charset="0"/>
              </a:rPr>
              <a:t> gegründet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latin typeface="Arial" charset="0"/>
              </a:rPr>
              <a:t>brannte im 17. Jahrhundert aus</a:t>
            </a:r>
            <a:r>
              <a:rPr lang="cs-CZ" b="1" smtClean="0"/>
              <a:t> </a:t>
            </a:r>
            <a:r>
              <a:rPr lang="cs-CZ" b="1" smtClean="0">
                <a:latin typeface="Arial" charset="0"/>
              </a:rPr>
              <a:t>und wurde umgebaut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latin typeface="Arial" charset="0"/>
              </a:rPr>
              <a:t>das </a:t>
            </a:r>
            <a:r>
              <a:rPr lang="cs-CZ" b="1" smtClean="0">
                <a:solidFill>
                  <a:schemeClr val="accent1"/>
                </a:solidFill>
                <a:latin typeface="Arial" charset="0"/>
              </a:rPr>
              <a:t>barocke Bauwerk</a:t>
            </a:r>
            <a:r>
              <a:rPr lang="cs-CZ" b="1" smtClean="0">
                <a:latin typeface="Arial" charset="0"/>
              </a:rPr>
              <a:t> entstand in den Jahren  1641 – 1649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</p:txBody>
      </p:sp>
      <p:pic>
        <p:nvPicPr>
          <p:cNvPr id="7172" name="Obrázek 6" descr="České Budějovice 01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1628775"/>
            <a:ext cx="3489325" cy="465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 bwMode="auto">
          <a:xfrm>
            <a:off x="457200" y="333375"/>
            <a:ext cx="8229600" cy="1114425"/>
          </a:xfrm>
          <a:noFill/>
        </p:spPr>
        <p:txBody>
          <a:bodyPr/>
          <a:lstStyle/>
          <a:p>
            <a:r>
              <a:rPr lang="cs-CZ" sz="4000" smtClean="0">
                <a:effectLst/>
                <a:latin typeface="Arial" charset="0"/>
              </a:rPr>
              <a:t>Der Schwarze Turm</a:t>
            </a:r>
          </a:p>
        </p:txBody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>
          <a:xfrm>
            <a:off x="323850" y="1484313"/>
            <a:ext cx="7777163" cy="452596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smtClean="0">
                <a:latin typeface="Arial" charset="0"/>
              </a:rPr>
              <a:t>neben der Kathedrale steht                               der Gotik - Renaissance Schwarze Turm         aus dem Jahre 1577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latin typeface="Arial" charset="0"/>
              </a:rPr>
              <a:t>er diente als Glocken -                                 und Wachturm 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latin typeface="Arial" charset="0"/>
              </a:rPr>
              <a:t>heute gibt es einzigartige                  Ausblicke von der Balustrade                      auf die Stadt und die Umgebung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  <a:p>
            <a:pPr eaLnBrk="1" hangingPunct="1">
              <a:spcBef>
                <a:spcPct val="0"/>
              </a:spcBef>
            </a:pPr>
            <a:endParaRPr lang="cs-CZ" b="1" smtClean="0">
              <a:latin typeface="Arial" charset="0"/>
            </a:endParaRPr>
          </a:p>
          <a:p>
            <a:endParaRPr lang="cs-CZ" b="1" smtClean="0"/>
          </a:p>
        </p:txBody>
      </p:sp>
      <p:pic>
        <p:nvPicPr>
          <p:cNvPr id="30724" name="Picture 4" descr="České Budějovice 0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2636838"/>
            <a:ext cx="2795588" cy="37290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 bwMode="auto">
          <a:xfrm>
            <a:off x="468313" y="333375"/>
            <a:ext cx="8229600" cy="1196975"/>
          </a:xfrm>
        </p:spPr>
        <p:txBody>
          <a:bodyPr/>
          <a:lstStyle/>
          <a:p>
            <a:pPr eaLnBrk="1" hangingPunct="1"/>
            <a:r>
              <a:rPr lang="cs-CZ" sz="400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Kultureinrichtungen</a:t>
            </a:r>
            <a:br>
              <a:rPr lang="cs-CZ" sz="400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endParaRPr lang="cs-CZ" sz="4000" smtClean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5123" name="Zástupný symbol pro obsah 5"/>
          <p:cNvSpPr>
            <a:spLocks noGrp="1"/>
          </p:cNvSpPr>
          <p:nvPr>
            <p:ph sz="half" idx="2"/>
          </p:nvPr>
        </p:nvSpPr>
        <p:spPr>
          <a:xfrm>
            <a:off x="395288" y="1125538"/>
            <a:ext cx="8497887" cy="5256212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smtClean="0">
                <a:solidFill>
                  <a:schemeClr val="accent1"/>
                </a:solidFill>
              </a:rPr>
              <a:t>der Otakar Jeremiáš - Konzertsaal </a:t>
            </a:r>
          </a:p>
          <a:p>
            <a:pPr eaLnBrk="1" hangingPunct="1">
              <a:spcBef>
                <a:spcPct val="0"/>
              </a:spcBef>
            </a:pPr>
            <a:endParaRPr lang="cs-CZ" b="1" smtClean="0">
              <a:solidFill>
                <a:schemeClr val="accent1"/>
              </a:solidFill>
            </a:endParaRPr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solidFill>
                  <a:schemeClr val="accent1"/>
                </a:solidFill>
              </a:rPr>
              <a:t>das Südböhmische Museum</a:t>
            </a:r>
            <a:r>
              <a:rPr lang="cs-CZ" b="1" smtClean="0"/>
              <a:t> </a:t>
            </a:r>
          </a:p>
          <a:p>
            <a:pPr eaLnBrk="1" hangingPunct="1">
              <a:spcBef>
                <a:spcPct val="0"/>
              </a:spcBef>
            </a:pPr>
            <a:endParaRPr lang="cs-CZ" b="1" smtClean="0"/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solidFill>
                  <a:schemeClr val="accent1"/>
                </a:solidFill>
              </a:rPr>
              <a:t>das Südböhmische Theater</a:t>
            </a:r>
          </a:p>
          <a:p>
            <a:pPr eaLnBrk="1" hangingPunct="1">
              <a:spcBef>
                <a:spcPct val="0"/>
              </a:spcBef>
            </a:pPr>
            <a:endParaRPr lang="cs-CZ" b="1" smtClean="0"/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solidFill>
                  <a:schemeClr val="accent1"/>
                </a:solidFill>
              </a:rPr>
              <a:t>die Kulturhäuser , Galerien, Klubs</a:t>
            </a:r>
          </a:p>
        </p:txBody>
      </p:sp>
      <p:pic>
        <p:nvPicPr>
          <p:cNvPr id="5127" name="Picture 7" descr="České Budějovice 02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1196975"/>
            <a:ext cx="2362200" cy="3149600"/>
          </a:xfrm>
          <a:prstGeom prst="rect">
            <a:avLst/>
          </a:prstGeom>
          <a:noFill/>
        </p:spPr>
      </p:pic>
      <p:pic>
        <p:nvPicPr>
          <p:cNvPr id="5128" name="Picture 8" descr="České Budějovice 03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437063"/>
            <a:ext cx="2968625" cy="2225675"/>
          </a:xfrm>
          <a:prstGeom prst="rect">
            <a:avLst/>
          </a:prstGeom>
          <a:noFill/>
        </p:spPr>
      </p:pic>
      <p:pic>
        <p:nvPicPr>
          <p:cNvPr id="5129" name="Picture 9" descr="sochy 004 upraven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4508500"/>
            <a:ext cx="3771900" cy="214471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50825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effectLst/>
              </a:rPr>
              <a:t>Bedeutende Persönlichkeiten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5435600" y="1557338"/>
            <a:ext cx="3467100" cy="1943100"/>
          </a:xfrm>
        </p:spPr>
        <p:txBody>
          <a:bodyPr/>
          <a:lstStyle/>
          <a:p>
            <a:r>
              <a:rPr lang="cs-CZ" b="1" smtClean="0">
                <a:solidFill>
                  <a:schemeClr val="accent1"/>
                </a:solidFill>
              </a:rPr>
              <a:t>Jan Valerián Jirsík</a:t>
            </a:r>
            <a:r>
              <a:rPr lang="cs-CZ" smtClean="0"/>
              <a:t> </a:t>
            </a:r>
            <a:r>
              <a:rPr lang="cs-CZ" b="1" smtClean="0"/>
              <a:t>(1798 - 1883)           Bischof der Diözese von České Budějovice</a:t>
            </a:r>
          </a:p>
        </p:txBody>
      </p:sp>
      <p:pic>
        <p:nvPicPr>
          <p:cNvPr id="8198" name="Picture 6" descr="sochy 005 upravená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916113"/>
            <a:ext cx="1965325" cy="2809875"/>
          </a:xfrm>
          <a:prstGeom prst="rect">
            <a:avLst/>
          </a:prstGeom>
          <a:noFill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3933825"/>
            <a:ext cx="1903413" cy="253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4284663" y="5013325"/>
            <a:ext cx="2447925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1"/>
                </a:solidFill>
              </a:rPr>
              <a:t>August Zátka</a:t>
            </a:r>
            <a:r>
              <a:rPr lang="cs-CZ" sz="2800"/>
              <a:t>         </a:t>
            </a:r>
            <a:r>
              <a:rPr lang="cs-CZ" sz="2800" b="1"/>
              <a:t>(1847 - 1935) Politiker</a:t>
            </a: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179388" y="4868863"/>
            <a:ext cx="3168650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 b="1">
                <a:solidFill>
                  <a:schemeClr val="accent1"/>
                </a:solidFill>
              </a:rPr>
              <a:t>Adalbert Lanna</a:t>
            </a:r>
            <a:r>
              <a:rPr lang="cs-CZ" sz="2800"/>
              <a:t>     </a:t>
            </a:r>
            <a:r>
              <a:rPr lang="cs-CZ" sz="2800" b="1"/>
              <a:t>(1805 - 1866) Großindustrieller</a:t>
            </a:r>
          </a:p>
        </p:txBody>
      </p:sp>
      <p:pic>
        <p:nvPicPr>
          <p:cNvPr id="8203" name="Picture 11" descr="sochy 0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76600" y="1557338"/>
            <a:ext cx="2047875" cy="30765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eaLnBrk="1" hangingPunct="1"/>
            <a:r>
              <a:rPr lang="cs-CZ" sz="40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Unternehmen</a:t>
            </a:r>
            <a:br>
              <a:rPr lang="cs-CZ" sz="400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cs-CZ" sz="40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244" name="Zástupný symbol pro obsah 5"/>
          <p:cNvSpPr>
            <a:spLocks noGrp="1"/>
          </p:cNvSpPr>
          <p:nvPr>
            <p:ph sz="half" idx="2"/>
          </p:nvPr>
        </p:nvSpPr>
        <p:spPr>
          <a:xfrm>
            <a:off x="323850" y="765175"/>
            <a:ext cx="4398963" cy="5543550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z="2400" b="1" smtClean="0"/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solidFill>
                  <a:schemeClr val="accent1"/>
                </a:solidFill>
              </a:rPr>
              <a:t>Budweiser Budvar Brauerei</a:t>
            </a:r>
            <a:r>
              <a:rPr lang="cs-CZ" b="1" smtClean="0"/>
              <a:t> wurde im Jahr 1898 gegründet</a:t>
            </a:r>
          </a:p>
          <a:p>
            <a:pPr eaLnBrk="1" hangingPunct="1">
              <a:spcBef>
                <a:spcPct val="0"/>
              </a:spcBef>
            </a:pPr>
            <a:endParaRPr lang="cs-CZ" b="1" smtClean="0"/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solidFill>
                  <a:schemeClr val="accent1"/>
                </a:solidFill>
              </a:rPr>
              <a:t>Koh-i-Noor Hardtmuth a.s.</a:t>
            </a:r>
            <a:r>
              <a:rPr lang="cs-CZ" b="1" smtClean="0"/>
              <a:t>                   </a:t>
            </a:r>
            <a:r>
              <a:rPr lang="cs-CZ" smtClean="0"/>
              <a:t>                              </a:t>
            </a:r>
            <a:r>
              <a:rPr lang="cs-CZ" b="1" smtClean="0"/>
              <a:t>weltweitbekannter Hersteller von Bleistiften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r>
              <a:rPr lang="cs-CZ" b="1" smtClean="0">
                <a:solidFill>
                  <a:schemeClr val="accent1"/>
                </a:solidFill>
              </a:rPr>
              <a:t>Budweiser Bürgerbräu</a:t>
            </a:r>
            <a:r>
              <a:rPr lang="cs-CZ" b="1" smtClean="0"/>
              <a:t>              Erste Budweiser                Brauerei Samson</a:t>
            </a:r>
          </a:p>
          <a:p>
            <a:pPr eaLnBrk="1" hangingPunct="1">
              <a:spcBef>
                <a:spcPct val="0"/>
              </a:spcBef>
            </a:pPr>
            <a:endParaRPr lang="cs-CZ" b="1" smtClean="0"/>
          </a:p>
          <a:p>
            <a:pPr eaLnBrk="1" hangingPunct="1">
              <a:spcBef>
                <a:spcPct val="0"/>
              </a:spcBef>
            </a:pPr>
            <a:endParaRPr lang="cs-CZ" b="1" smtClean="0"/>
          </a:p>
        </p:txBody>
      </p:sp>
      <p:pic>
        <p:nvPicPr>
          <p:cNvPr id="10255" name="Picture 15" descr="České Budějovice 02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1052513"/>
            <a:ext cx="2220913" cy="1665287"/>
          </a:xfrm>
          <a:prstGeom prst="rect">
            <a:avLst/>
          </a:prstGeom>
          <a:noFill/>
        </p:spPr>
      </p:pic>
      <p:pic>
        <p:nvPicPr>
          <p:cNvPr id="10256" name="Picture 16" descr="České Budějovice 03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4797425"/>
            <a:ext cx="2224088" cy="1668463"/>
          </a:xfrm>
          <a:prstGeom prst="rect">
            <a:avLst/>
          </a:prstGeom>
          <a:noFill/>
        </p:spPr>
      </p:pic>
      <p:pic>
        <p:nvPicPr>
          <p:cNvPr id="10259" name="Picture 19" descr="České Budějovice 02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27763" y="3068638"/>
            <a:ext cx="2590800" cy="19431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sp>
        <p:nvSpPr>
          <p:cNvPr id="36873" name="Rectangle 10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11188" y="981075"/>
            <a:ext cx="8137525" cy="3943350"/>
          </a:xfrm>
        </p:spPr>
        <p:txBody>
          <a:bodyPr lIns="91440" rIns="91440"/>
          <a:lstStyle/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chemeClr val="accent2"/>
                </a:solidFill>
              </a:rPr>
              <a:t>Seznam literatury a pramenů</a:t>
            </a:r>
            <a:endParaRPr lang="cs-CZ" b="1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accent2"/>
                </a:solidFill>
              </a:rPr>
              <a:t>České Budějovice und die Umgebung, Jihočeské muzeum 1991</a:t>
            </a:r>
            <a:endParaRPr lang="cs-CZ" b="1" smtClean="0">
              <a:solidFill>
                <a:schemeClr val="accent2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accent2"/>
                </a:solidFill>
              </a:rPr>
              <a:t>http://cs.wikipedia.org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accent2"/>
                </a:solidFill>
              </a:rPr>
              <a:t>http://znaky.unas.cz/CeskeBudejovice.gif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accent2"/>
                </a:solidFill>
              </a:rPr>
              <a:t>Vlastní fotografie</a:t>
            </a:r>
          </a:p>
          <a:p>
            <a:pPr eaLnBrk="1" hangingPunct="1">
              <a:lnSpc>
                <a:spcPct val="90000"/>
              </a:lnSpc>
            </a:pPr>
            <a:endParaRPr lang="cs-CZ" sz="2400" b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chemeClr val="accent2"/>
                </a:solidFill>
              </a:rPr>
              <a:t>Materiály jsou určeny pro bezplatné používání pro potřeby výuky a vzdělávání na všech typech škol a školských zařízení. Jákékoliv další využití podléhá autorskému zákonu.</a:t>
            </a: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b="1" smtClean="0">
              <a:solidFill>
                <a:srgbClr val="00206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cs-CZ" b="1" smtClean="0"/>
          </a:p>
          <a:p>
            <a:pPr eaLnBrk="1" hangingPunct="1">
              <a:lnSpc>
                <a:spcPct val="90000"/>
              </a:lnSpc>
            </a:pPr>
            <a:endParaRPr lang="cs-CZ" b="1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pic>
        <p:nvPicPr>
          <p:cNvPr id="36874" name="Picture 5" descr="LOGO Investice do rozvoje vzdělá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Human</Template>
  <TotalTime>1413</TotalTime>
  <Words>397</Words>
  <Application>Microsoft Office PowerPoint</Application>
  <PresentationFormat>Předvádění na obrazovce (4:3)</PresentationFormat>
  <Paragraphs>103</Paragraphs>
  <Slides>14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Candara</vt:lpstr>
      <vt:lpstr>Wingdings 2</vt:lpstr>
      <vt:lpstr>Human</vt:lpstr>
      <vt:lpstr>1_Human</vt:lpstr>
      <vt:lpstr>Využití ICT pro rozvoj klíčových kompetencí  CZ.1.07/1.5.00/34.0448</vt:lpstr>
      <vt:lpstr>Snímek 2</vt:lpstr>
      <vt:lpstr>České Budějovice</vt:lpstr>
      <vt:lpstr>České Budějovice</vt:lpstr>
      <vt:lpstr>Städtische Symbole</vt:lpstr>
      <vt:lpstr>Geschichte</vt:lpstr>
      <vt:lpstr>Der Přemysl Otakar II. Stadtplatz </vt:lpstr>
      <vt:lpstr>Snímek 8</vt:lpstr>
      <vt:lpstr>Die St. Nikolaus-Kathedrale </vt:lpstr>
      <vt:lpstr>Der Schwarze Turm</vt:lpstr>
      <vt:lpstr>Kultureinrichtungen </vt:lpstr>
      <vt:lpstr>Bedeutende Persönlichkeiten</vt:lpstr>
      <vt:lpstr>Unternehmen 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BUDĚJOVICE</dc:title>
  <dc:creator>OEM</dc:creator>
  <cp:lastModifiedBy>OEM</cp:lastModifiedBy>
  <cp:revision>35</cp:revision>
  <dcterms:created xsi:type="dcterms:W3CDTF">2012-10-21T17:38:19Z</dcterms:created>
  <dcterms:modified xsi:type="dcterms:W3CDTF">2013-01-29T19:41:34Z</dcterms:modified>
</cp:coreProperties>
</file>