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392" y="-3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3_3" csCatId="accent3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dirty="0" smtClean="0"/>
            <a:t>VY_32_INOVACE_6/14_Sloveso </a:t>
          </a:r>
          <a:r>
            <a:rPr lang="cs-CZ" sz="2000" dirty="0" smtClean="0"/>
            <a:t>BE (být)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ZŠ, Veselí nad Moravou, Kollárova 1045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AUTOR:Mgr</a:t>
          </a:r>
          <a:r>
            <a:rPr lang="cs-CZ" sz="2000" dirty="0" smtClean="0"/>
            <a:t>. Dagmar Suchomelová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Kladné tvary u </a:t>
          </a:r>
          <a:r>
            <a:rPr lang="cs-CZ" sz="2000" dirty="0" smtClean="0"/>
            <a:t>slovesa </a:t>
          </a:r>
          <a:r>
            <a:rPr lang="cs-CZ" sz="2000" dirty="0" smtClean="0"/>
            <a:t>BE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shade val="8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shade val="8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ZŠ, Veselí nad Moravou, Kollárova 1045 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54727"/>
                <a:satOff val="-358"/>
                <a:lumOff val="6139"/>
                <a:alphaOff val="0"/>
                <a:shade val="51000"/>
                <a:satMod val="130000"/>
              </a:schemeClr>
            </a:gs>
            <a:gs pos="80000">
              <a:schemeClr val="accent3">
                <a:shade val="80000"/>
                <a:hueOff val="54727"/>
                <a:satOff val="-358"/>
                <a:lumOff val="6139"/>
                <a:alphaOff val="0"/>
                <a:shade val="93000"/>
                <a:satMod val="130000"/>
              </a:schemeClr>
            </a:gs>
            <a:gs pos="100000">
              <a:schemeClr val="accent3">
                <a:shade val="80000"/>
                <a:hueOff val="54727"/>
                <a:satOff val="-358"/>
                <a:lumOff val="613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54727"/>
              <a:satOff val="-358"/>
              <a:lumOff val="613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AUTOR:Mgr</a:t>
          </a:r>
          <a:r>
            <a:rPr lang="cs-CZ" sz="2000" kern="1200" dirty="0" smtClean="0"/>
            <a:t>. Dagmar Suchomelová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109454"/>
                <a:satOff val="-716"/>
                <a:lumOff val="12277"/>
                <a:alphaOff val="0"/>
                <a:shade val="51000"/>
                <a:satMod val="130000"/>
              </a:schemeClr>
            </a:gs>
            <a:gs pos="80000">
              <a:schemeClr val="accent3">
                <a:shade val="80000"/>
                <a:hueOff val="109454"/>
                <a:satOff val="-716"/>
                <a:lumOff val="12277"/>
                <a:alphaOff val="0"/>
                <a:shade val="93000"/>
                <a:satMod val="130000"/>
              </a:schemeClr>
            </a:gs>
            <a:gs pos="100000">
              <a:schemeClr val="accent3">
                <a:shade val="80000"/>
                <a:hueOff val="109454"/>
                <a:satOff val="-716"/>
                <a:lumOff val="1227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109454"/>
              <a:satOff val="-716"/>
              <a:lumOff val="1227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dirty="0" smtClean="0"/>
            <a:t>VY_32_INOVACE_6/14_Sloveso </a:t>
          </a:r>
          <a:r>
            <a:rPr lang="cs-CZ" sz="2000" kern="1200" dirty="0" smtClean="0"/>
            <a:t>BE (být)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164182"/>
                <a:satOff val="-1073"/>
                <a:lumOff val="18416"/>
                <a:alphaOff val="0"/>
                <a:shade val="51000"/>
                <a:satMod val="130000"/>
              </a:schemeClr>
            </a:gs>
            <a:gs pos="80000">
              <a:schemeClr val="accent3">
                <a:shade val="80000"/>
                <a:hueOff val="164182"/>
                <a:satOff val="-1073"/>
                <a:lumOff val="18416"/>
                <a:alphaOff val="0"/>
                <a:shade val="93000"/>
                <a:satMod val="130000"/>
              </a:schemeClr>
            </a:gs>
            <a:gs pos="100000">
              <a:schemeClr val="accent3">
                <a:shade val="80000"/>
                <a:hueOff val="164182"/>
                <a:satOff val="-1073"/>
                <a:lumOff val="1841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164182"/>
              <a:satOff val="-1073"/>
              <a:lumOff val="1841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Kladné tvary u </a:t>
          </a:r>
          <a:r>
            <a:rPr lang="cs-CZ" sz="2000" kern="1200" dirty="0" smtClean="0"/>
            <a:t>slovesa </a:t>
          </a:r>
          <a:r>
            <a:rPr lang="cs-CZ" sz="2000" kern="1200" dirty="0" smtClean="0"/>
            <a:t>BE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218909"/>
                <a:satOff val="-1431"/>
                <a:lumOff val="24554"/>
                <a:alphaOff val="0"/>
                <a:shade val="51000"/>
                <a:satMod val="130000"/>
              </a:schemeClr>
            </a:gs>
            <a:gs pos="80000">
              <a:schemeClr val="accent3">
                <a:shade val="80000"/>
                <a:hueOff val="218909"/>
                <a:satOff val="-1431"/>
                <a:lumOff val="24554"/>
                <a:alphaOff val="0"/>
                <a:shade val="93000"/>
                <a:satMod val="130000"/>
              </a:schemeClr>
            </a:gs>
            <a:gs pos="100000">
              <a:schemeClr val="accent3">
                <a:shade val="80000"/>
                <a:hueOff val="218909"/>
                <a:satOff val="-1431"/>
                <a:lumOff val="2455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218909"/>
              <a:satOff val="-1431"/>
              <a:lumOff val="2455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92431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0172734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ANOTACE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dirty="0"/>
              <a:t>Doplňující materiál k učebnici </a:t>
            </a:r>
            <a:r>
              <a:rPr lang="cs-CZ" dirty="0" err="1"/>
              <a:t>English</a:t>
            </a:r>
            <a:r>
              <a:rPr lang="cs-CZ" dirty="0"/>
              <a:t> </a:t>
            </a:r>
            <a:r>
              <a:rPr lang="cs-CZ" dirty="0" err="1"/>
              <a:t>for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, pro 7. roč. žáků s LMP.</a:t>
            </a:r>
          </a:p>
          <a:p>
            <a:r>
              <a:rPr lang="cs-CZ" dirty="0"/>
              <a:t>Určeno pro rozšíření slovní zásoby, upevnění, procvičování  a opakování učiva.</a:t>
            </a:r>
          </a:p>
          <a:p>
            <a:r>
              <a:rPr lang="cs-CZ" dirty="0"/>
              <a:t>Pro práci s interaktivní tabulí.</a:t>
            </a:r>
          </a:p>
          <a:p>
            <a:r>
              <a:rPr lang="cs-CZ" dirty="0"/>
              <a:t>Doba vzniku - říjen </a:t>
            </a:r>
            <a:r>
              <a:rPr lang="cs-CZ" dirty="0" smtClean="0"/>
              <a:t>2012.</a:t>
            </a:r>
            <a:endParaRPr lang="cs-CZ" dirty="0"/>
          </a:p>
          <a:p>
            <a:r>
              <a:rPr lang="cs-CZ" dirty="0"/>
              <a:t>Doba ověření </a:t>
            </a:r>
            <a:r>
              <a:rPr lang="cs-CZ" dirty="0" smtClean="0"/>
              <a:t>– 12. 11. </a:t>
            </a:r>
            <a:r>
              <a:rPr lang="cs-CZ" dirty="0"/>
              <a:t>2012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  <a:latin typeface="Amerigo AT" pitchFamily="2" charset="0"/>
              </a:rPr>
              <a:t>Číslo jednotné</a:t>
            </a:r>
            <a:endParaRPr lang="cs-CZ" b="1" u="sng" dirty="0">
              <a:solidFill>
                <a:srgbClr val="C00000"/>
              </a:solidFill>
              <a:latin typeface="Amerigo A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rgbClr val="C00000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latin typeface="Amerigo AT" pitchFamily="2" charset="0"/>
              </a:rPr>
              <a:t>I </a:t>
            </a:r>
            <a:r>
              <a:rPr lang="cs-CZ" dirty="0" err="1" smtClean="0">
                <a:solidFill>
                  <a:srgbClr val="C00000"/>
                </a:solidFill>
                <a:latin typeface="Amerigo AT" pitchFamily="2" charset="0"/>
              </a:rPr>
              <a:t>am</a:t>
            </a:r>
            <a:r>
              <a:rPr lang="cs-CZ" dirty="0" smtClean="0">
                <a:solidFill>
                  <a:srgbClr val="C00000"/>
                </a:solidFill>
                <a:latin typeface="Amerigo AT" pitchFamily="2" charset="0"/>
              </a:rPr>
              <a:t>                          Já jsem</a:t>
            </a:r>
          </a:p>
          <a:p>
            <a:r>
              <a:rPr lang="cs-CZ" dirty="0" err="1" smtClean="0">
                <a:solidFill>
                  <a:srgbClr val="C00000"/>
                </a:solidFill>
                <a:latin typeface="Amerigo AT" pitchFamily="2" charset="0"/>
              </a:rPr>
              <a:t>You</a:t>
            </a:r>
            <a:r>
              <a:rPr lang="cs-CZ" dirty="0" smtClean="0">
                <a:solidFill>
                  <a:srgbClr val="C00000"/>
                </a:solidFill>
                <a:latin typeface="Amerigo AT" pitchFamily="2" charset="0"/>
              </a:rPr>
              <a:t> are                     </a:t>
            </a:r>
            <a:r>
              <a:rPr lang="cs-CZ" dirty="0">
                <a:solidFill>
                  <a:srgbClr val="C00000"/>
                </a:solidFill>
                <a:latin typeface="Amerigo AT" pitchFamily="2" charset="0"/>
              </a:rPr>
              <a:t>T</a:t>
            </a:r>
            <a:r>
              <a:rPr lang="cs-CZ" dirty="0" smtClean="0">
                <a:solidFill>
                  <a:srgbClr val="C00000"/>
                </a:solidFill>
                <a:latin typeface="Amerigo AT" pitchFamily="2" charset="0"/>
              </a:rPr>
              <a:t>y jsi</a:t>
            </a:r>
          </a:p>
          <a:p>
            <a:r>
              <a:rPr lang="cs-CZ" dirty="0" smtClean="0">
                <a:solidFill>
                  <a:srgbClr val="C00000"/>
                </a:solidFill>
                <a:latin typeface="Amerigo AT" pitchFamily="2" charset="0"/>
              </a:rPr>
              <a:t>He </a:t>
            </a:r>
            <a:r>
              <a:rPr lang="cs-CZ" dirty="0" err="1" smtClean="0">
                <a:solidFill>
                  <a:srgbClr val="C00000"/>
                </a:solidFill>
                <a:latin typeface="Amerigo AT" pitchFamily="2" charset="0"/>
              </a:rPr>
              <a:t>is</a:t>
            </a:r>
            <a:r>
              <a:rPr lang="cs-CZ" dirty="0" smtClean="0">
                <a:solidFill>
                  <a:srgbClr val="C00000"/>
                </a:solidFill>
                <a:latin typeface="Amerigo AT" pitchFamily="2" charset="0"/>
              </a:rPr>
              <a:t>                         On je</a:t>
            </a:r>
          </a:p>
          <a:p>
            <a:r>
              <a:rPr lang="cs-CZ" dirty="0" err="1" smtClean="0">
                <a:solidFill>
                  <a:srgbClr val="C00000"/>
                </a:solidFill>
                <a:latin typeface="Amerigo AT" pitchFamily="2" charset="0"/>
              </a:rPr>
              <a:t>She</a:t>
            </a:r>
            <a:r>
              <a:rPr lang="cs-CZ" dirty="0" smtClean="0">
                <a:solidFill>
                  <a:srgbClr val="C00000"/>
                </a:solidFill>
                <a:latin typeface="Amerigo AT" pitchFamily="2" charset="0"/>
              </a:rPr>
              <a:t> </a:t>
            </a:r>
            <a:r>
              <a:rPr lang="cs-CZ" dirty="0" err="1" smtClean="0">
                <a:solidFill>
                  <a:srgbClr val="C00000"/>
                </a:solidFill>
                <a:latin typeface="Amerigo AT" pitchFamily="2" charset="0"/>
              </a:rPr>
              <a:t>is</a:t>
            </a:r>
            <a:r>
              <a:rPr lang="cs-CZ" dirty="0" smtClean="0">
                <a:solidFill>
                  <a:srgbClr val="C00000"/>
                </a:solidFill>
                <a:latin typeface="Amerigo AT" pitchFamily="2" charset="0"/>
              </a:rPr>
              <a:t>                       Ona je</a:t>
            </a:r>
          </a:p>
          <a:p>
            <a:r>
              <a:rPr lang="cs-CZ" dirty="0" err="1" smtClean="0">
                <a:solidFill>
                  <a:srgbClr val="C00000"/>
                </a:solidFill>
                <a:latin typeface="Amerigo AT" pitchFamily="2" charset="0"/>
              </a:rPr>
              <a:t>It</a:t>
            </a:r>
            <a:r>
              <a:rPr lang="cs-CZ" dirty="0" smtClean="0">
                <a:solidFill>
                  <a:srgbClr val="C00000"/>
                </a:solidFill>
                <a:latin typeface="Amerigo AT" pitchFamily="2" charset="0"/>
              </a:rPr>
              <a:t> </a:t>
            </a:r>
            <a:r>
              <a:rPr lang="cs-CZ" dirty="0" err="1" smtClean="0">
                <a:solidFill>
                  <a:srgbClr val="C00000"/>
                </a:solidFill>
                <a:latin typeface="Amerigo AT" pitchFamily="2" charset="0"/>
              </a:rPr>
              <a:t>is</a:t>
            </a:r>
            <a:r>
              <a:rPr lang="cs-CZ" dirty="0" smtClean="0">
                <a:solidFill>
                  <a:srgbClr val="C00000"/>
                </a:solidFill>
                <a:latin typeface="Amerigo AT" pitchFamily="2" charset="0"/>
              </a:rPr>
              <a:t>                           Ono je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4379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  <a:latin typeface="Amerigo AT" pitchFamily="2" charset="0"/>
              </a:rPr>
              <a:t>Číslo množné</a:t>
            </a:r>
            <a:endParaRPr lang="cs-CZ" b="1" u="sng" dirty="0">
              <a:solidFill>
                <a:srgbClr val="C00000"/>
              </a:solidFill>
              <a:latin typeface="Amerigo A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rgbClr val="C00000"/>
            </a:solidFill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  <a:latin typeface="Amerigo AT" pitchFamily="2" charset="0"/>
              </a:rPr>
              <a:t>We</a:t>
            </a:r>
            <a:r>
              <a:rPr lang="cs-CZ" dirty="0" smtClean="0">
                <a:solidFill>
                  <a:srgbClr val="C00000"/>
                </a:solidFill>
                <a:latin typeface="Amerigo AT" pitchFamily="2" charset="0"/>
              </a:rPr>
              <a:t> are                    My jsme</a:t>
            </a:r>
          </a:p>
          <a:p>
            <a:r>
              <a:rPr lang="cs-CZ" dirty="0" err="1" smtClean="0">
                <a:solidFill>
                  <a:srgbClr val="C00000"/>
                </a:solidFill>
                <a:latin typeface="Amerigo AT" pitchFamily="2" charset="0"/>
              </a:rPr>
              <a:t>You</a:t>
            </a:r>
            <a:r>
              <a:rPr lang="cs-CZ" dirty="0" smtClean="0">
                <a:solidFill>
                  <a:srgbClr val="C00000"/>
                </a:solidFill>
                <a:latin typeface="Amerigo AT" pitchFamily="2" charset="0"/>
              </a:rPr>
              <a:t> are                    Vy jste</a:t>
            </a:r>
          </a:p>
          <a:p>
            <a:r>
              <a:rPr lang="cs-CZ" dirty="0" err="1" smtClean="0">
                <a:solidFill>
                  <a:srgbClr val="C00000"/>
                </a:solidFill>
                <a:latin typeface="Amerigo AT" pitchFamily="2" charset="0"/>
              </a:rPr>
              <a:t>They</a:t>
            </a:r>
            <a:r>
              <a:rPr lang="cs-CZ" dirty="0" smtClean="0">
                <a:solidFill>
                  <a:srgbClr val="C00000"/>
                </a:solidFill>
                <a:latin typeface="Amerigo AT" pitchFamily="2" charset="0"/>
              </a:rPr>
              <a:t> are                  Oni jsou</a:t>
            </a:r>
            <a:endParaRPr lang="cs-CZ" dirty="0">
              <a:solidFill>
                <a:srgbClr val="C00000"/>
              </a:solidFill>
              <a:latin typeface="Amerigo AT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3101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b="1" dirty="0" err="1" smtClean="0">
                <a:solidFill>
                  <a:srgbClr val="C00000"/>
                </a:solidFill>
                <a:latin typeface="Amerigo AT" pitchFamily="2" charset="0"/>
              </a:rPr>
              <a:t>Vocabulery</a:t>
            </a:r>
            <a:r>
              <a:rPr lang="cs-CZ" b="1" dirty="0" smtClean="0">
                <a:solidFill>
                  <a:srgbClr val="C00000"/>
                </a:solidFill>
                <a:latin typeface="Amerigo AT" pitchFamily="2" charset="0"/>
              </a:rPr>
              <a:t> – slovní zásoba k úkolu</a:t>
            </a:r>
            <a:endParaRPr lang="cs-CZ" b="1" dirty="0">
              <a:solidFill>
                <a:srgbClr val="C00000"/>
              </a:solidFill>
              <a:latin typeface="Amerigo A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  <a:solidFill>
            <a:schemeClr val="accent3">
              <a:lumMod val="60000"/>
              <a:lumOff val="40000"/>
            </a:schemeClr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latin typeface="Amerigo AT" pitchFamily="2" charset="0"/>
              </a:rPr>
              <a:t>Chytrý                         </a:t>
            </a:r>
            <a:r>
              <a:rPr lang="cs-CZ" dirty="0" err="1" smtClean="0">
                <a:solidFill>
                  <a:srgbClr val="C00000"/>
                </a:solidFill>
                <a:latin typeface="Amerigo AT" pitchFamily="2" charset="0"/>
              </a:rPr>
              <a:t>Clever</a:t>
            </a:r>
            <a:r>
              <a:rPr lang="cs-CZ" dirty="0" smtClean="0">
                <a:solidFill>
                  <a:srgbClr val="C00000"/>
                </a:solidFill>
                <a:latin typeface="Amerigo AT" pitchFamily="2" charset="0"/>
              </a:rPr>
              <a:t>, Smart</a:t>
            </a:r>
          </a:p>
          <a:p>
            <a:r>
              <a:rPr lang="cs-CZ" dirty="0" smtClean="0">
                <a:solidFill>
                  <a:srgbClr val="C00000"/>
                </a:solidFill>
                <a:latin typeface="Amerigo AT" pitchFamily="2" charset="0"/>
              </a:rPr>
              <a:t>Hloupý                        </a:t>
            </a:r>
            <a:r>
              <a:rPr lang="cs-CZ" dirty="0" err="1" smtClean="0">
                <a:solidFill>
                  <a:srgbClr val="C00000"/>
                </a:solidFill>
                <a:latin typeface="Amerigo AT" pitchFamily="2" charset="0"/>
              </a:rPr>
              <a:t>Stupid</a:t>
            </a:r>
            <a:r>
              <a:rPr lang="cs-CZ" dirty="0" smtClean="0">
                <a:solidFill>
                  <a:srgbClr val="C00000"/>
                </a:solidFill>
                <a:latin typeface="Amerigo AT" pitchFamily="2" charset="0"/>
              </a:rPr>
              <a:t>, </a:t>
            </a:r>
            <a:r>
              <a:rPr lang="cs-CZ" dirty="0" err="1" smtClean="0">
                <a:solidFill>
                  <a:srgbClr val="C00000"/>
                </a:solidFill>
                <a:latin typeface="Amerigo AT" pitchFamily="2" charset="0"/>
              </a:rPr>
              <a:t>Foolish</a:t>
            </a:r>
            <a:endParaRPr lang="cs-CZ" dirty="0" smtClean="0">
              <a:solidFill>
                <a:srgbClr val="C00000"/>
              </a:solidFill>
              <a:latin typeface="Amerigo AT" pitchFamily="2" charset="0"/>
            </a:endParaRPr>
          </a:p>
          <a:p>
            <a:r>
              <a:rPr lang="cs-CZ" dirty="0" smtClean="0">
                <a:solidFill>
                  <a:srgbClr val="C00000"/>
                </a:solidFill>
                <a:latin typeface="Amerigo AT" pitchFamily="2" charset="0"/>
              </a:rPr>
              <a:t>Veselý                          </a:t>
            </a:r>
            <a:r>
              <a:rPr lang="cs-CZ" dirty="0" err="1" smtClean="0">
                <a:solidFill>
                  <a:srgbClr val="C00000"/>
                </a:solidFill>
                <a:latin typeface="Amerigo AT" pitchFamily="2" charset="0"/>
              </a:rPr>
              <a:t>Cheerful</a:t>
            </a:r>
            <a:r>
              <a:rPr lang="cs-CZ" dirty="0" smtClean="0">
                <a:solidFill>
                  <a:srgbClr val="C00000"/>
                </a:solidFill>
                <a:latin typeface="Amerigo AT" pitchFamily="2" charset="0"/>
              </a:rPr>
              <a:t>, </a:t>
            </a:r>
            <a:r>
              <a:rPr lang="cs-CZ" dirty="0" err="1" smtClean="0">
                <a:solidFill>
                  <a:srgbClr val="C00000"/>
                </a:solidFill>
                <a:latin typeface="Amerigo AT" pitchFamily="2" charset="0"/>
              </a:rPr>
              <a:t>Funny</a:t>
            </a:r>
            <a:r>
              <a:rPr lang="cs-CZ" dirty="0" smtClean="0">
                <a:solidFill>
                  <a:srgbClr val="C00000"/>
                </a:solidFill>
                <a:latin typeface="Amerigo AT" pitchFamily="2" charset="0"/>
              </a:rPr>
              <a:t>, </a:t>
            </a:r>
            <a:r>
              <a:rPr lang="cs-CZ" dirty="0" err="1" smtClean="0">
                <a:solidFill>
                  <a:srgbClr val="C00000"/>
                </a:solidFill>
                <a:latin typeface="Amerigo AT" pitchFamily="2" charset="0"/>
              </a:rPr>
              <a:t>Merry</a:t>
            </a:r>
            <a:endParaRPr lang="cs-CZ" dirty="0" smtClean="0">
              <a:solidFill>
                <a:srgbClr val="C00000"/>
              </a:solidFill>
              <a:latin typeface="Amerigo AT" pitchFamily="2" charset="0"/>
            </a:endParaRPr>
          </a:p>
          <a:p>
            <a:r>
              <a:rPr lang="cs-CZ" dirty="0" smtClean="0">
                <a:solidFill>
                  <a:srgbClr val="C00000"/>
                </a:solidFill>
                <a:latin typeface="Amerigo AT" pitchFamily="2" charset="0"/>
              </a:rPr>
              <a:t>Smutný                        Sad, </a:t>
            </a:r>
            <a:r>
              <a:rPr lang="cs-CZ" dirty="0" err="1" smtClean="0">
                <a:solidFill>
                  <a:srgbClr val="C00000"/>
                </a:solidFill>
                <a:latin typeface="Amerigo AT" pitchFamily="2" charset="0"/>
              </a:rPr>
              <a:t>Miserable</a:t>
            </a:r>
            <a:r>
              <a:rPr lang="cs-CZ" dirty="0" smtClean="0">
                <a:solidFill>
                  <a:srgbClr val="C00000"/>
                </a:solidFill>
                <a:latin typeface="Amerigo AT" pitchFamily="2" charset="0"/>
              </a:rPr>
              <a:t>, Down</a:t>
            </a:r>
          </a:p>
          <a:p>
            <a:r>
              <a:rPr lang="cs-CZ" dirty="0" smtClean="0">
                <a:solidFill>
                  <a:srgbClr val="C00000"/>
                </a:solidFill>
                <a:latin typeface="Amerigo AT" pitchFamily="2" charset="0"/>
              </a:rPr>
              <a:t>Šťastný                         Happy, Lucky</a:t>
            </a:r>
          </a:p>
          <a:p>
            <a:r>
              <a:rPr lang="cs-CZ" dirty="0" smtClean="0">
                <a:solidFill>
                  <a:srgbClr val="C00000"/>
                </a:solidFill>
                <a:latin typeface="Amerigo AT" pitchFamily="2" charset="0"/>
              </a:rPr>
              <a:t>Nešťastný                     </a:t>
            </a:r>
            <a:r>
              <a:rPr lang="cs-CZ" dirty="0" err="1" smtClean="0">
                <a:solidFill>
                  <a:srgbClr val="C00000"/>
                </a:solidFill>
                <a:latin typeface="Amerigo AT" pitchFamily="2" charset="0"/>
              </a:rPr>
              <a:t>Unhappy</a:t>
            </a:r>
            <a:r>
              <a:rPr lang="cs-CZ" dirty="0" smtClean="0">
                <a:solidFill>
                  <a:srgbClr val="C00000"/>
                </a:solidFill>
                <a:latin typeface="Amerigo AT" pitchFamily="2" charset="0"/>
              </a:rPr>
              <a:t>, </a:t>
            </a:r>
            <a:r>
              <a:rPr lang="cs-CZ" dirty="0" err="1" smtClean="0">
                <a:solidFill>
                  <a:srgbClr val="C00000"/>
                </a:solidFill>
                <a:latin typeface="Amerigo AT" pitchFamily="2" charset="0"/>
              </a:rPr>
              <a:t>Unlucky</a:t>
            </a:r>
            <a:endParaRPr lang="cs-CZ" dirty="0" smtClean="0">
              <a:solidFill>
                <a:srgbClr val="C00000"/>
              </a:solidFill>
              <a:latin typeface="Amerigo AT" pitchFamily="2" charset="0"/>
            </a:endParaRPr>
          </a:p>
          <a:p>
            <a:r>
              <a:rPr lang="cs-CZ" dirty="0" err="1" smtClean="0">
                <a:solidFill>
                  <a:srgbClr val="C00000"/>
                </a:solidFill>
                <a:latin typeface="Amerigo AT" pitchFamily="2" charset="0"/>
              </a:rPr>
              <a:t>Inteligetní</a:t>
            </a:r>
            <a:r>
              <a:rPr lang="cs-CZ" dirty="0" smtClean="0">
                <a:solidFill>
                  <a:srgbClr val="C00000"/>
                </a:solidFill>
                <a:latin typeface="Amerigo AT" pitchFamily="2" charset="0"/>
              </a:rPr>
              <a:t>                     </a:t>
            </a:r>
            <a:r>
              <a:rPr lang="cs-CZ" dirty="0" err="1" smtClean="0">
                <a:solidFill>
                  <a:srgbClr val="C00000"/>
                </a:solidFill>
                <a:latin typeface="Amerigo AT" pitchFamily="2" charset="0"/>
              </a:rPr>
              <a:t>Intelligent</a:t>
            </a:r>
            <a:r>
              <a:rPr lang="cs-CZ" dirty="0" smtClean="0">
                <a:solidFill>
                  <a:srgbClr val="C00000"/>
                </a:solidFill>
                <a:latin typeface="Amerigo AT" pitchFamily="2" charset="0"/>
              </a:rPr>
              <a:t>, </a:t>
            </a:r>
            <a:r>
              <a:rPr lang="cs-CZ" dirty="0" err="1" smtClean="0">
                <a:solidFill>
                  <a:srgbClr val="C00000"/>
                </a:solidFill>
                <a:latin typeface="Amerigo AT" pitchFamily="2" charset="0"/>
              </a:rPr>
              <a:t>Brainy</a:t>
            </a:r>
            <a:endParaRPr lang="cs-CZ" dirty="0" smtClean="0">
              <a:solidFill>
                <a:srgbClr val="C00000"/>
              </a:solidFill>
              <a:latin typeface="Amerigo AT" pitchFamily="2" charset="0"/>
            </a:endParaRPr>
          </a:p>
          <a:p>
            <a:r>
              <a:rPr lang="cs-CZ" dirty="0" smtClean="0">
                <a:solidFill>
                  <a:srgbClr val="C00000"/>
                </a:solidFill>
                <a:latin typeface="Amerigo AT" pitchFamily="2" charset="0"/>
              </a:rPr>
              <a:t>Šílený                             </a:t>
            </a:r>
            <a:r>
              <a:rPr lang="cs-CZ" dirty="0" err="1" smtClean="0">
                <a:solidFill>
                  <a:srgbClr val="C00000"/>
                </a:solidFill>
                <a:latin typeface="Amerigo AT" pitchFamily="2" charset="0"/>
              </a:rPr>
              <a:t>Crazy</a:t>
            </a:r>
            <a:r>
              <a:rPr lang="cs-CZ" dirty="0" smtClean="0">
                <a:solidFill>
                  <a:srgbClr val="C00000"/>
                </a:solidFill>
                <a:latin typeface="Amerigo AT" pitchFamily="2" charset="0"/>
              </a:rPr>
              <a:t>, </a:t>
            </a:r>
            <a:r>
              <a:rPr lang="cs-CZ" dirty="0" err="1" smtClean="0">
                <a:solidFill>
                  <a:srgbClr val="C00000"/>
                </a:solidFill>
                <a:latin typeface="Amerigo AT" pitchFamily="2" charset="0"/>
              </a:rPr>
              <a:t>Lunetic</a:t>
            </a:r>
            <a:endParaRPr lang="cs-CZ" dirty="0">
              <a:solidFill>
                <a:srgbClr val="C00000"/>
              </a:solidFill>
              <a:latin typeface="Amerigo AT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93239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ln>
            <a:solidFill>
              <a:srgbClr val="C00000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chemeClr val="accent3">
                    <a:lumMod val="50000"/>
                  </a:schemeClr>
                </a:solidFill>
                <a:latin typeface="Amerigo AT" pitchFamily="2" charset="0"/>
              </a:rPr>
              <a:t>Ú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merigo AT" pitchFamily="2" charset="0"/>
              </a:rPr>
              <a:t>koly</a:t>
            </a:r>
            <a:endParaRPr lang="cs-CZ" b="1" dirty="0">
              <a:solidFill>
                <a:schemeClr val="accent3">
                  <a:lumMod val="50000"/>
                </a:schemeClr>
              </a:solidFill>
              <a:latin typeface="Amerigo A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  <a:solidFill>
            <a:schemeClr val="accent6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u="sng" dirty="0" smtClean="0">
                <a:solidFill>
                  <a:schemeClr val="accent3">
                    <a:lumMod val="50000"/>
                  </a:schemeClr>
                </a:solidFill>
                <a:latin typeface="Amerigo AT" pitchFamily="2" charset="0"/>
              </a:rPr>
              <a:t>1.Přelož následující věty.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merigo AT" pitchFamily="2" charset="0"/>
              </a:rPr>
              <a:t>Já jsem chytrý žák.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merigo AT" pitchFamily="2" charset="0"/>
              </a:rPr>
              <a:t>On je můj velký bratr.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merigo AT" pitchFamily="2" charset="0"/>
              </a:rPr>
              <a:t>My jsme veselí přátelé.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merigo AT" pitchFamily="2" charset="0"/>
              </a:rPr>
              <a:t>Oni jsou velice smutní.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merigo AT" pitchFamily="2" charset="0"/>
              </a:rPr>
              <a:t>Vy jste inteligentní.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merigo AT" pitchFamily="2" charset="0"/>
              </a:rPr>
              <a:t>Ona je bláznivá holka.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merigo AT" pitchFamily="2" charset="0"/>
              </a:rPr>
              <a:t>To je smutný příběh.</a:t>
            </a:r>
          </a:p>
          <a:p>
            <a:pPr marL="0" indent="0">
              <a:buNone/>
            </a:pPr>
            <a:r>
              <a:rPr lang="cs-CZ" u="sng" dirty="0" smtClean="0">
                <a:solidFill>
                  <a:schemeClr val="accent3">
                    <a:lumMod val="50000"/>
                  </a:schemeClr>
                </a:solidFill>
                <a:latin typeface="Amerigo AT" pitchFamily="2" charset="0"/>
              </a:rPr>
              <a:t>2.Tvoř věty v AJ a překládej.</a:t>
            </a:r>
          </a:p>
          <a:p>
            <a:pPr marL="0" indent="0">
              <a:buNone/>
            </a:pPr>
            <a:endParaRPr lang="cs-CZ" dirty="0">
              <a:solidFill>
                <a:schemeClr val="accent3">
                  <a:lumMod val="50000"/>
                </a:schemeClr>
              </a:solidFill>
              <a:latin typeface="Amerigo AT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91738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C00000"/>
                </a:solidFill>
              </a:rPr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dirty="0">
                <a:solidFill>
                  <a:srgbClr val="C00000"/>
                </a:solidFill>
              </a:rPr>
              <a:t>Ilustrace: www.office.microsoft.com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284</TotalTime>
  <Words>239</Words>
  <Application>Microsoft Office PowerPoint</Application>
  <PresentationFormat>Předvádění na obrazovce (4:3)</PresentationFormat>
  <Paragraphs>45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Číslo jednotné</vt:lpstr>
      <vt:lpstr>Číslo množné</vt:lpstr>
      <vt:lpstr>Vocabulery – slovní zásoba k úkolu</vt:lpstr>
      <vt:lpstr>Úkoly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suchomelova</cp:lastModifiedBy>
  <cp:revision>24</cp:revision>
  <dcterms:created xsi:type="dcterms:W3CDTF">2011-06-20T10:40:08Z</dcterms:created>
  <dcterms:modified xsi:type="dcterms:W3CDTF">2013-03-20T09:29:06Z</dcterms:modified>
</cp:coreProperties>
</file>