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834" y="-5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3_4" csCatId="accent3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dirty="0" smtClean="0"/>
            <a:t>VY_32_INOVACE_6/20_Zápor slovesa BE (být)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nad Moravou, </a:t>
          </a:r>
          <a:r>
            <a:rPr lang="cs-CZ" sz="2000" dirty="0" err="1" smtClean="0"/>
            <a:t>Kollárova</a:t>
          </a:r>
          <a:r>
            <a:rPr lang="cs-CZ" sz="2000" dirty="0" smtClean="0"/>
            <a:t> 1045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Dagmar Suchomelová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DFA9F6-667D-4103-88A0-2BF96AC1D3D8}">
      <dgm:prSet custT="1"/>
      <dgm:spPr/>
      <dgm:t>
        <a:bodyPr/>
        <a:lstStyle/>
        <a:p>
          <a:pPr algn="l" rtl="0"/>
          <a:r>
            <a:rPr lang="cs-CZ" sz="2000" baseline="0" dirty="0" smtClean="0"/>
            <a:t>TEMA : Jednotné a množné číslo záporu slovesa </a:t>
          </a:r>
          <a:r>
            <a:rPr lang="cs-CZ" sz="2000" baseline="0" dirty="0" err="1" smtClean="0"/>
            <a:t>Be</a:t>
          </a:r>
          <a:endParaRPr lang="cs-CZ" sz="2000" dirty="0"/>
        </a:p>
      </dgm:t>
    </dgm:pt>
    <dgm:pt modelId="{60EAF437-49F8-4DB8-9BAF-94ABB212344B}" type="parTrans" cxnId="{388E87C8-7DA4-4342-BBB1-5BA86EE5AD17}">
      <dgm:prSet/>
      <dgm:spPr/>
    </dgm:pt>
    <dgm:pt modelId="{8191A8BC-3E8C-44B0-BCD9-80944E2F666A}" type="sibTrans" cxnId="{388E87C8-7DA4-4342-BBB1-5BA86EE5AD17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A1AD6A58-5C7B-46C4-9181-A3BB781716FA}" type="pres">
      <dgm:prSet presAssocID="{B6DFA9F6-667D-4103-88A0-2BF96AC1D3D8}" presName="vertSpace4" presStyleLbl="node1" presStyleIdx="2" presStyleCnt="5"/>
      <dgm:spPr/>
    </dgm:pt>
    <dgm:pt modelId="{A742DE05-F27D-48BB-8979-47528787F2D5}" type="pres">
      <dgm:prSet presAssocID="{B6DFA9F6-667D-4103-88A0-2BF96AC1D3D8}" presName="circle4" presStyleLbl="node1" presStyleIdx="3" presStyleCnt="5"/>
      <dgm:spPr/>
    </dgm:pt>
    <dgm:pt modelId="{D0BEA945-7357-470E-BB2A-10968C358AAE}" type="pres">
      <dgm:prSet presAssocID="{B6DFA9F6-667D-4103-88A0-2BF96AC1D3D8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685953-C31D-4279-BB17-AACAC59D5224}" type="pres">
      <dgm:prSet presAssocID="{B6DFA9F6-667D-4103-88A0-2BF96AC1D3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5C524B-11F6-48B1-ABE4-14FFC5D1193F}" type="presOf" srcId="{4C35D32F-0EAB-4CD7-82EE-45574DC2A586}" destId="{890E4F0B-2866-4A3F-A3C7-2A14B1797930}" srcOrd="1" destOrd="0" presId="urn:microsoft.com/office/officeart/2005/8/layout/target3"/>
    <dgm:cxn modelId="{388E87C8-7DA4-4342-BBB1-5BA86EE5AD17}" srcId="{757F3AB3-0718-4624-B441-E567A8F0AB56}" destId="{B6DFA9F6-667D-4103-88A0-2BF96AC1D3D8}" srcOrd="3" destOrd="0" parTransId="{60EAF437-49F8-4DB8-9BAF-94ABB212344B}" sibTransId="{8191A8BC-3E8C-44B0-BCD9-80944E2F666A}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828AB178-D33B-4C2F-B337-F2ED55A2CCA7}" type="presOf" srcId="{B6DFA9F6-667D-4103-88A0-2BF96AC1D3D8}" destId="{D0BEA945-7357-470E-BB2A-10968C358AA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9422B1A-5527-4BCC-8F9D-8DFAA1242330}" type="presOf" srcId="{4C35D32F-0EAB-4CD7-82EE-45574DC2A586}" destId="{8BEBB6EC-1DAA-4CAC-8A25-BC0FCBD5DBD5}" srcOrd="0" destOrd="0" presId="urn:microsoft.com/office/officeart/2005/8/layout/target3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858D9662-801D-42FB-A49D-0E45501D12F8}" type="presOf" srcId="{B6DFA9F6-667D-4103-88A0-2BF96AC1D3D8}" destId="{48685953-C31D-4279-BB17-AACAC59D5224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635CB284-D6CC-4AFC-A378-14A3304B4EFA}" type="presParOf" srcId="{333A1088-737F-45CB-B68E-254E46348037}" destId="{A1AD6A58-5C7B-46C4-9181-A3BB781716FA}" srcOrd="9" destOrd="0" presId="urn:microsoft.com/office/officeart/2005/8/layout/target3"/>
    <dgm:cxn modelId="{75964589-A632-4A13-937F-567463C0FB52}" type="presParOf" srcId="{333A1088-737F-45CB-B68E-254E46348037}" destId="{A742DE05-F27D-48BB-8979-47528787F2D5}" srcOrd="10" destOrd="0" presId="urn:microsoft.com/office/officeart/2005/8/layout/target3"/>
    <dgm:cxn modelId="{799CEC3B-3896-4340-88F5-240BE4DBCD33}" type="presParOf" srcId="{333A1088-737F-45CB-B68E-254E46348037}" destId="{D0BEA945-7357-470E-BB2A-10968C358AAE}" srcOrd="11" destOrd="0" presId="urn:microsoft.com/office/officeart/2005/8/layout/target3"/>
    <dgm:cxn modelId="{6F050FD3-AD7D-4EB5-9177-F5E5AF234154}" type="presParOf" srcId="{333A1088-737F-45CB-B68E-254E46348037}" destId="{76644BE8-9D7C-4C09-B250-3D10AF48CBB7}" srcOrd="12" destOrd="0" presId="urn:microsoft.com/office/officeart/2005/8/layout/target3"/>
    <dgm:cxn modelId="{7F62B395-AE88-4333-BE49-A0FFEA97BE3A}" type="presParOf" srcId="{333A1088-737F-45CB-B68E-254E46348037}" destId="{EE85B701-7295-41C0-BA7A-34D3756A2AE6}" srcOrd="13" destOrd="0" presId="urn:microsoft.com/office/officeart/2005/8/layout/target3"/>
    <dgm:cxn modelId="{4DEBAD39-2107-4A2E-A61E-A3B99448F574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7A0801E8-BBC0-46DF-A8ED-36BB65172E3B}" type="presParOf" srcId="{333A1088-737F-45CB-B68E-254E46348037}" destId="{48685953-C31D-4279-BB17-AACAC59D5224}" srcOrd="18" destOrd="0" presId="urn:microsoft.com/office/officeart/2005/8/layout/target3"/>
    <dgm:cxn modelId="{840E436B-54AD-4C68-BE31-046FAB63413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nad Moravou, </a:t>
          </a:r>
          <a:r>
            <a:rPr lang="cs-CZ" sz="2000" kern="1200" dirty="0" err="1" smtClean="0"/>
            <a:t>Kollárova</a:t>
          </a:r>
          <a:r>
            <a:rPr lang="cs-CZ" sz="2000" kern="1200" dirty="0" smtClean="0"/>
            <a:t> 1045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107022"/>
                <a:satOff val="-1708"/>
                <a:lumOff val="16443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107022"/>
                <a:satOff val="-1708"/>
                <a:lumOff val="16443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107022"/>
                <a:satOff val="-1708"/>
                <a:lumOff val="1644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107022"/>
              <a:satOff val="-1708"/>
              <a:lumOff val="1644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Dagmar Suchomelová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214044"/>
                <a:satOff val="-3415"/>
                <a:lumOff val="32886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214044"/>
                <a:satOff val="-3415"/>
                <a:lumOff val="32886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214044"/>
                <a:satOff val="-3415"/>
                <a:lumOff val="3288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214044"/>
              <a:satOff val="-3415"/>
              <a:lumOff val="3288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dirty="0" smtClean="0"/>
            <a:t>VY_32_INOVACE_6/20_Zápor slovesa BE (být)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A742DE05-F27D-48BB-8979-47528787F2D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214044"/>
                <a:satOff val="-3415"/>
                <a:lumOff val="32886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214044"/>
                <a:satOff val="-3415"/>
                <a:lumOff val="32886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214044"/>
                <a:satOff val="-3415"/>
                <a:lumOff val="3288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BEA945-7357-470E-BB2A-10968C358AAE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214044"/>
              <a:satOff val="-3415"/>
              <a:lumOff val="3288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TEMA : Jednotné a množné číslo záporu slovesa </a:t>
          </a:r>
          <a:r>
            <a:rPr lang="cs-CZ" sz="2000" kern="1200" baseline="0" dirty="0" err="1" smtClean="0"/>
            <a:t>Be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107022"/>
                <a:satOff val="-1708"/>
                <a:lumOff val="16443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107022"/>
                <a:satOff val="-1708"/>
                <a:lumOff val="16443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107022"/>
                <a:satOff val="-1708"/>
                <a:lumOff val="1644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107022"/>
              <a:satOff val="-1708"/>
              <a:lumOff val="1644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microsof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8337546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ANOTACE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  <a:latin typeface="Baskerville Old Face" pitchFamily="18" charset="0"/>
              </a:rPr>
              <a:t>Doplňující materiál k učebnici </a:t>
            </a:r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  <a:latin typeface="Baskerville Old Face" pitchFamily="18" charset="0"/>
              </a:rPr>
              <a:t>English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  <a:latin typeface="Baskerville Old Face" pitchFamily="18" charset="0"/>
              </a:rPr>
              <a:t>for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  <a:latin typeface="Baskerville Old Face" pitchFamily="18" charset="0"/>
              </a:rPr>
              <a:t>you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  <a:latin typeface="Baskerville Old Face" pitchFamily="18" charset="0"/>
              </a:rPr>
              <a:t>, pro 7. </a:t>
            </a:r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  <a:latin typeface="Baskerville Old Face" pitchFamily="18" charset="0"/>
              </a:rPr>
              <a:t>roč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  <a:latin typeface="Baskerville Old Face" pitchFamily="18" charset="0"/>
              </a:rPr>
              <a:t>.</a:t>
            </a:r>
          </a:p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  <a:latin typeface="Baskerville Old Face" pitchFamily="18" charset="0"/>
              </a:rPr>
              <a:t>Určeno pro rozšíření slovní zásoby, upevnění, procvičování jednoduché konverzace.</a:t>
            </a:r>
          </a:p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  <a:latin typeface="Baskerville Old Face" pitchFamily="18" charset="0"/>
              </a:rPr>
              <a:t>Pro práci s interaktivní tabulí.</a:t>
            </a:r>
          </a:p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  <a:latin typeface="Baskerville Old Face" pitchFamily="18" charset="0"/>
              </a:rPr>
              <a:t>Doba vzniku - březen 2012</a:t>
            </a:r>
          </a:p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  <a:latin typeface="Baskerville Old Face" pitchFamily="18" charset="0"/>
              </a:rPr>
              <a:t>Doba ověření – 6. 12. 2012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Číslo jednotné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I </a:t>
            </a:r>
            <a:r>
              <a:rPr lang="cs-CZ" sz="4400" b="1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am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not                Já  nejsem</a:t>
            </a:r>
          </a:p>
          <a:p>
            <a:r>
              <a:rPr lang="cs-CZ" sz="4400" b="1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You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are not           Ty  nejsi</a:t>
            </a:r>
          </a:p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He </a:t>
            </a:r>
            <a:r>
              <a:rPr lang="cs-CZ" sz="4400" b="1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is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not                On  není</a:t>
            </a:r>
          </a:p>
          <a:p>
            <a:r>
              <a:rPr lang="cs-CZ" sz="4400" b="1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She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4400" b="1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is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 not              Ona  není</a:t>
            </a:r>
          </a:p>
          <a:p>
            <a:r>
              <a:rPr lang="cs-CZ" sz="4400" b="1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It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4400" b="1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is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not                   Ono  není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Číslo množné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85992"/>
            <a:ext cx="8229600" cy="3840171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sz="4800" b="1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We</a:t>
            </a:r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are not          My nejsme</a:t>
            </a:r>
          </a:p>
          <a:p>
            <a:r>
              <a:rPr lang="cs-CZ" sz="4800" b="1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You</a:t>
            </a:r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are not         Vy nejste</a:t>
            </a:r>
          </a:p>
          <a:p>
            <a:r>
              <a:rPr lang="cs-CZ" sz="4800" b="1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They</a:t>
            </a:r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are not        Oni nejsou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Vocabulary</a:t>
            </a:r>
            <a:r>
              <a:rPr lang="cs-CZ" sz="32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- slovíčka</a:t>
            </a:r>
            <a:endParaRPr lang="cs-CZ" sz="32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Velký                               Big, </a:t>
            </a:r>
            <a:r>
              <a:rPr lang="cs-CZ" dirty="0" err="1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t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all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(vysoký)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Malý                               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Small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, </a:t>
            </a:r>
            <a:r>
              <a:rPr lang="cs-CZ" dirty="0" err="1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l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ittle</a:t>
            </a:r>
            <a:endParaRPr lang="cs-CZ" dirty="0" smtClean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Tlustý                               Fat, </a:t>
            </a:r>
            <a:r>
              <a:rPr lang="cs-CZ" dirty="0" err="1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o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werveight</a:t>
            </a:r>
            <a:endParaRPr lang="cs-CZ" dirty="0" smtClean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Štíhlý                               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Slim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, </a:t>
            </a:r>
            <a:r>
              <a:rPr lang="cs-CZ" dirty="0" err="1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s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lender</a:t>
            </a:r>
            <a:endParaRPr lang="cs-CZ" dirty="0" smtClean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Nemocný                        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Sick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, </a:t>
            </a:r>
            <a:r>
              <a:rPr lang="cs-CZ" dirty="0" err="1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i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ll</a:t>
            </a:r>
            <a:endParaRPr lang="cs-CZ" dirty="0" smtClean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Zdravý                            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Healthy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, fit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Klidný                             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Peaceful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, </a:t>
            </a:r>
            <a:r>
              <a:rPr lang="cs-CZ" dirty="0" err="1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c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alm</a:t>
            </a:r>
            <a:endParaRPr lang="cs-CZ" dirty="0" smtClean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Hyperaktivní                   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Hyperactive</a:t>
            </a:r>
            <a:endParaRPr lang="cs-CZ" dirty="0" smtClean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Divoký                            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Wild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Andalus" pitchFamily="18" charset="-78"/>
                <a:cs typeface="Andalus" pitchFamily="18" charset="-78"/>
              </a:rPr>
              <a:t>Přeložte  následující věty</a:t>
            </a:r>
            <a:endParaRPr lang="cs-CZ" sz="3600" dirty="0">
              <a:solidFill>
                <a:schemeClr val="accent3">
                  <a:lumMod val="40000"/>
                  <a:lumOff val="6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Nejsem divoké zvíře.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Vy nejste klidní žáci.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On není hyperaktivní.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Oni nejsou klidní.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My nejsme příliš tlustí.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Nejsi štíhlá.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On není nemocný.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Ona není zdravá.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Ty nejsi velký a on není malý.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ANOTACE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  <a:hlinkClick r:id="rId2"/>
              </a:rPr>
              <a:t>Citace: 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  <a:hlinkClick r:id="rId3"/>
              </a:rPr>
              <a:t>www.office.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  <a:hlinkClick r:id="rId3"/>
              </a:rPr>
              <a:t>microsoft.com</a:t>
            </a:r>
            <a:endParaRPr lang="cs-CZ" dirty="0" smtClean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216</Words>
  <Application>Microsoft Office PowerPoint</Application>
  <PresentationFormat>Předvádění na obrazovce (4:3)</PresentationFormat>
  <Paragraphs>44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Číslo jednotné</vt:lpstr>
      <vt:lpstr>Číslo množné</vt:lpstr>
      <vt:lpstr>Vocabulary - slovíčka</vt:lpstr>
      <vt:lpstr>Přeložte  následující věty</vt:lpstr>
      <vt:lpstr>ANOTACE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22</cp:revision>
  <dcterms:created xsi:type="dcterms:W3CDTF">2011-06-20T10:40:08Z</dcterms:created>
  <dcterms:modified xsi:type="dcterms:W3CDTF">2013-03-26T10:48:44Z</dcterms:modified>
</cp:coreProperties>
</file>