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9" r:id="rId5"/>
    <p:sldId id="262" r:id="rId6"/>
    <p:sldId id="260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1" d="100"/>
          <a:sy n="101" d="100"/>
        </p:scale>
        <p:origin x="-672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  MŠ a ZŠ, Veselí nad Moravou, Kollárova 1045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Dagmar Suchomelová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VY_32_INOVACE_6/13_Part </a:t>
          </a:r>
          <a:r>
            <a:rPr lang="cs-CZ" dirty="0" err="1" smtClean="0"/>
            <a:t>of</a:t>
          </a:r>
          <a:r>
            <a:rPr lang="cs-CZ" dirty="0" smtClean="0"/>
            <a:t>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day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Části dne – Part </a:t>
          </a:r>
          <a:r>
            <a:rPr lang="cs-CZ" dirty="0" err="1" smtClean="0"/>
            <a:t>of</a:t>
          </a:r>
          <a:r>
            <a:rPr lang="cs-CZ" dirty="0" smtClean="0"/>
            <a:t>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day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5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5" custLinFactNeighborX="-2340" custLinFactNeighborY="24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  <dgm:t>
        <a:bodyPr/>
        <a:lstStyle/>
        <a:p>
          <a:endParaRPr lang="cs-CZ"/>
        </a:p>
      </dgm:t>
    </dgm:pt>
    <dgm:pt modelId="{648967D3-ED80-4214-8D87-4E7012561E4A}" type="pres">
      <dgm:prSet presAssocID="{C73C7642-F245-4585-8F88-243F9FAEF6CA}" presName="circle4" presStyleLbl="node1" presStyleIdx="3" presStyleCnt="5"/>
      <dgm:spPr/>
      <dgm:t>
        <a:bodyPr/>
        <a:lstStyle/>
        <a:p>
          <a:endParaRPr lang="cs-CZ"/>
        </a:p>
      </dgm:t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  <dgm:t>
        <a:bodyPr/>
        <a:lstStyle/>
        <a:p>
          <a:endParaRPr lang="cs-CZ"/>
        </a:p>
      </dgm:t>
    </dgm:pt>
    <dgm:pt modelId="{6821E7C9-5E4B-45FA-8F82-01E6F26FAA25}" type="pres">
      <dgm:prSet presAssocID="{EBC41103-E2E5-4D48-9B4B-425520D3D098}" presName="circle5" presStyleLbl="node1" presStyleIdx="4" presStyleCnt="5"/>
      <dgm:spPr/>
      <dgm:t>
        <a:bodyPr/>
        <a:lstStyle/>
        <a:p>
          <a:endParaRPr lang="cs-CZ"/>
        </a:p>
      </dgm:t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>
    <a:solidFill>
      <a:srgbClr val="FFC000"/>
    </a:solidFill>
  </dgm:bg>
  <dgm:whole>
    <a:ln>
      <a:solidFill>
        <a:schemeClr val="accent2">
          <a:lumMod val="40000"/>
          <a:lumOff val="60000"/>
        </a:schemeClr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  MŠ a ZŠ, Veselí nad Moravou, Kollárova 1045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Dagmar Suchomelová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792085" y="1296136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VY_32_INOVACE_6/13_Part </a:t>
          </a:r>
          <a:r>
            <a:rPr lang="cs-CZ" sz="1800" kern="1200" dirty="0" err="1" smtClean="0"/>
            <a:t>of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the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day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Části dne – Part </a:t>
          </a:r>
          <a:r>
            <a:rPr lang="cs-CZ" sz="1800" kern="1200" dirty="0" err="1" smtClean="0"/>
            <a:t>of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the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day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553720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Anotace</a:t>
            </a:r>
            <a:endParaRPr lang="cs-CZ" b="1" dirty="0">
              <a:solidFill>
                <a:schemeClr val="accent2">
                  <a:lumMod val="50000"/>
                </a:schemeClr>
              </a:solidFill>
              <a:latin typeface="American Garamond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Doplňující materiál k učebnici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English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for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you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, pro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8. roč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. žáků s LMP.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Určeno pro rozšíření slovní zásoby, upevnění, procvičování  a opakování učiva.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Pro práci s interaktivní tabulí.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Doba vzniku -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prosinec 2012.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merican Garamond AT" pitchFamily="2" charset="0"/>
            </a:endParaRP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Doba ověření –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30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.1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. 2013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merican Garamond AT" pitchFamily="2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American Garamond AT" pitchFamily="2" charset="0"/>
              </a:rPr>
              <a:t>DAY  - DEN</a:t>
            </a:r>
            <a:endParaRPr lang="cs-CZ" b="1" dirty="0">
              <a:solidFill>
                <a:srgbClr val="002060"/>
              </a:solidFill>
              <a:latin typeface="American Garamond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3925"/>
            <a:ext cx="8229600" cy="4641379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/>
          <a:lstStyle/>
          <a:p>
            <a:endParaRPr lang="cs-CZ" dirty="0" smtClean="0">
              <a:solidFill>
                <a:srgbClr val="002060"/>
              </a:solidFill>
              <a:latin typeface="American Garamond AT" pitchFamily="2" charset="0"/>
            </a:endParaRPr>
          </a:p>
          <a:p>
            <a:r>
              <a:rPr lang="cs-CZ" dirty="0" err="1" smtClean="0">
                <a:solidFill>
                  <a:srgbClr val="002060"/>
                </a:solidFill>
                <a:latin typeface="American Garamond AT" pitchFamily="2" charset="0"/>
              </a:rPr>
              <a:t>Morning</a:t>
            </a:r>
            <a:r>
              <a:rPr lang="cs-CZ" dirty="0" smtClean="0">
                <a:solidFill>
                  <a:srgbClr val="002060"/>
                </a:solidFill>
                <a:latin typeface="American Garamond AT" pitchFamily="2" charset="0"/>
              </a:rPr>
              <a:t>                        Ráno</a:t>
            </a:r>
          </a:p>
          <a:p>
            <a:r>
              <a:rPr lang="cs-CZ" dirty="0" err="1" smtClean="0">
                <a:solidFill>
                  <a:srgbClr val="002060"/>
                </a:solidFill>
                <a:latin typeface="American Garamond AT" pitchFamily="2" charset="0"/>
              </a:rPr>
              <a:t>Midday</a:t>
            </a:r>
            <a:r>
              <a:rPr lang="cs-CZ" dirty="0" smtClean="0">
                <a:solidFill>
                  <a:srgbClr val="002060"/>
                </a:solidFill>
                <a:latin typeface="American Garamond AT" pitchFamily="2" charset="0"/>
              </a:rPr>
              <a:t>, </a:t>
            </a:r>
            <a:r>
              <a:rPr lang="cs-CZ" dirty="0" err="1" smtClean="0">
                <a:solidFill>
                  <a:srgbClr val="002060"/>
                </a:solidFill>
                <a:latin typeface="American Garamond AT" pitchFamily="2" charset="0"/>
              </a:rPr>
              <a:t>Noon</a:t>
            </a:r>
            <a:r>
              <a:rPr lang="cs-CZ" dirty="0" smtClean="0">
                <a:solidFill>
                  <a:srgbClr val="002060"/>
                </a:solidFill>
                <a:latin typeface="American Garamond AT" pitchFamily="2" charset="0"/>
              </a:rPr>
              <a:t>               Poledne</a:t>
            </a:r>
          </a:p>
          <a:p>
            <a:r>
              <a:rPr lang="cs-CZ" dirty="0" err="1" smtClean="0">
                <a:solidFill>
                  <a:srgbClr val="002060"/>
                </a:solidFill>
                <a:latin typeface="American Garamond AT" pitchFamily="2" charset="0"/>
              </a:rPr>
              <a:t>Afternoon</a:t>
            </a:r>
            <a:r>
              <a:rPr lang="cs-CZ" dirty="0" smtClean="0">
                <a:solidFill>
                  <a:srgbClr val="002060"/>
                </a:solidFill>
                <a:latin typeface="American Garamond AT" pitchFamily="2" charset="0"/>
              </a:rPr>
              <a:t>                     Odpoledne</a:t>
            </a:r>
          </a:p>
          <a:p>
            <a:r>
              <a:rPr lang="cs-CZ" dirty="0" err="1" smtClean="0">
                <a:solidFill>
                  <a:srgbClr val="002060"/>
                </a:solidFill>
                <a:latin typeface="American Garamond AT" pitchFamily="2" charset="0"/>
              </a:rPr>
              <a:t>Evening</a:t>
            </a:r>
            <a:r>
              <a:rPr lang="cs-CZ" dirty="0" smtClean="0">
                <a:solidFill>
                  <a:srgbClr val="002060"/>
                </a:solidFill>
                <a:latin typeface="American Garamond AT" pitchFamily="2" charset="0"/>
              </a:rPr>
              <a:t>                          </a:t>
            </a:r>
            <a:r>
              <a:rPr lang="cs-CZ" dirty="0" smtClean="0">
                <a:solidFill>
                  <a:srgbClr val="002060"/>
                </a:solidFill>
                <a:latin typeface="Baker Signet AT" pitchFamily="2" charset="0"/>
                <a:cs typeface="Arabic Typesetting" pitchFamily="66" charset="-78"/>
              </a:rPr>
              <a:t>Večer</a:t>
            </a:r>
          </a:p>
          <a:p>
            <a:r>
              <a:rPr lang="cs-CZ" dirty="0" smtClean="0">
                <a:solidFill>
                  <a:srgbClr val="002060"/>
                </a:solidFill>
                <a:latin typeface="American Garamond AT" pitchFamily="2" charset="0"/>
              </a:rPr>
              <a:t>Night                               Noc</a:t>
            </a:r>
          </a:p>
          <a:p>
            <a:r>
              <a:rPr lang="cs-CZ" dirty="0" err="1" smtClean="0">
                <a:solidFill>
                  <a:srgbClr val="002060"/>
                </a:solidFill>
                <a:latin typeface="American Garamond AT" pitchFamily="2" charset="0"/>
              </a:rPr>
              <a:t>Midnight</a:t>
            </a:r>
            <a:r>
              <a:rPr lang="cs-CZ" dirty="0" smtClean="0">
                <a:solidFill>
                  <a:srgbClr val="002060"/>
                </a:solidFill>
                <a:latin typeface="American Garamond AT" pitchFamily="2" charset="0"/>
              </a:rPr>
              <a:t>                         </a:t>
            </a:r>
            <a:r>
              <a:rPr lang="cs-CZ" dirty="0" smtClean="0">
                <a:solidFill>
                  <a:srgbClr val="002060"/>
                </a:solidFill>
                <a:latin typeface="American Garamond AT" pitchFamily="2" charset="0"/>
                <a:cs typeface="Arabic Typesetting" pitchFamily="66" charset="-78"/>
              </a:rPr>
              <a:t>Půlnoc</a:t>
            </a:r>
            <a:endParaRPr lang="cs-CZ" dirty="0">
              <a:solidFill>
                <a:srgbClr val="002060"/>
              </a:solidFill>
              <a:latin typeface="American Garamond AT" pitchFamily="2" charset="0"/>
              <a:cs typeface="Arabic Typesetting" pitchFamily="66" charset="-78"/>
            </a:endParaRPr>
          </a:p>
          <a:p>
            <a:endParaRPr lang="cs-CZ" dirty="0">
              <a:solidFill>
                <a:srgbClr val="002060"/>
              </a:solidFill>
              <a:latin typeface="Amerigo AT" pitchFamily="2" charset="0"/>
              <a:cs typeface="Arabic Typesetting" pitchFamily="66" charset="-78"/>
            </a:endParaRPr>
          </a:p>
        </p:txBody>
      </p:sp>
      <p:pic>
        <p:nvPicPr>
          <p:cNvPr id="1026" name="Picture 2" descr="C:\Documents and Settings\suchomelova\Local Settings\Temporary Internet Files\Content.IE5\QX80FES1\MP9004385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585" y="3317352"/>
            <a:ext cx="1080120" cy="765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uchomelova\Local Settings\Temporary Internet Files\Content.IE5\P6Z5YD9P\MP9004393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44824"/>
            <a:ext cx="909173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uchomelova\Local Settings\Temporary Internet Files\Content.IE5\YKVI9V08\MP90030902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2334580"/>
            <a:ext cx="1656843" cy="8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uchomelova\Local Settings\Temporary Internet Files\Content.IE5\P6Z5YD9P\MP9002623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7122" y="3789040"/>
            <a:ext cx="1036712" cy="67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uchomelova\Local Settings\Temporary Internet Files\Content.IE5\QX80FES1\MP9002892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828" y="4317190"/>
            <a:ext cx="1180728" cy="75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suchomelova\Local Settings\Temporary Internet Files\Content.IE5\C7Z3K3KI\MP90034143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851534"/>
            <a:ext cx="1740788" cy="124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76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Morning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 - ráno</a:t>
            </a:r>
            <a:endParaRPr lang="cs-CZ" b="1" dirty="0">
              <a:solidFill>
                <a:schemeClr val="tx2"/>
              </a:solidFill>
              <a:latin typeface="American Garamond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Dawn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                              Svítání</a:t>
            </a:r>
          </a:p>
          <a:p>
            <a:endParaRPr lang="cs-CZ" b="1" dirty="0" smtClean="0">
              <a:solidFill>
                <a:schemeClr val="tx2"/>
              </a:solidFill>
              <a:latin typeface="American Garamond AT" pitchFamily="2" charset="0"/>
            </a:endParaRPr>
          </a:p>
          <a:p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Sunrise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                           Východ slunce</a:t>
            </a:r>
          </a:p>
          <a:p>
            <a:endParaRPr lang="cs-CZ" b="1" dirty="0" smtClean="0">
              <a:solidFill>
                <a:schemeClr val="tx2"/>
              </a:solidFill>
              <a:latin typeface="American Garamond AT" pitchFamily="2" charset="0"/>
            </a:endParaRPr>
          </a:p>
          <a:p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It´s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getting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light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.            Rozednívá se.</a:t>
            </a:r>
          </a:p>
          <a:p>
            <a:endParaRPr lang="cs-CZ" b="1" dirty="0" smtClean="0">
              <a:solidFill>
                <a:schemeClr val="tx2"/>
              </a:solidFill>
              <a:latin typeface="American Garamond AT" pitchFamily="2" charset="0"/>
            </a:endParaRPr>
          </a:p>
          <a:p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Morning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                          Ráno</a:t>
            </a:r>
          </a:p>
          <a:p>
            <a:endParaRPr lang="cs-CZ" b="1" dirty="0" smtClean="0">
              <a:solidFill>
                <a:schemeClr val="tx2"/>
              </a:solidFill>
              <a:latin typeface="American Garamond AT" pitchFamily="2" charset="0"/>
            </a:endParaRPr>
          </a:p>
          <a:p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It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is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 </a:t>
            </a:r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light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.                         </a:t>
            </a:r>
            <a:r>
              <a:rPr lang="cs-CZ" sz="3000" dirty="0" smtClean="0">
                <a:solidFill>
                  <a:schemeClr val="tx2"/>
                </a:solidFill>
                <a:latin typeface="Amerigo AT" pitchFamily="2" charset="0"/>
                <a:cs typeface="Arabic Typesetting" pitchFamily="66" charset="-78"/>
              </a:rPr>
              <a:t>Je světlo.</a:t>
            </a:r>
            <a:endParaRPr lang="cs-CZ" sz="3000" dirty="0">
              <a:solidFill>
                <a:schemeClr val="tx2"/>
              </a:solidFill>
              <a:latin typeface="Amerigo AT" pitchFamily="2" charset="0"/>
              <a:cs typeface="Arabic Typesetting" pitchFamily="66" charset="-78"/>
            </a:endParaRPr>
          </a:p>
        </p:txBody>
      </p:sp>
      <p:pic>
        <p:nvPicPr>
          <p:cNvPr id="2050" name="Picture 2" descr="C:\Documents and Settings\suchomelova\Local Settings\Temporary Internet Files\Content.IE5\YKVI9V08\MP9004304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4"/>
            <a:ext cx="1187882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suchomelova\Local Settings\Temporary Internet Files\Content.IE5\YKVI9V08\MP9004330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12776"/>
            <a:ext cx="130948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suchomelova\Local Settings\Temporary Internet Files\Content.IE5\QX80FES1\MC9004262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67393"/>
            <a:ext cx="1827886" cy="111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suchomelova\Local Settings\Temporary Internet Files\Content.IE5\QX80FES1\MC900433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24944"/>
            <a:ext cx="1483336" cy="1260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suchomelova\Local Settings\Temporary Internet Files\Content.IE5\C7Z3K3KI\MP9004228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76773"/>
            <a:ext cx="1287706" cy="1287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suchomelova\Local Settings\Temporary Internet Files\Content.IE5\YKVI9V08\MP9004424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418" y="4720925"/>
            <a:ext cx="1968110" cy="1355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938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3596" y="282820"/>
            <a:ext cx="8229600" cy="1143000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tx2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  <a:latin typeface="American Garamond AT" pitchFamily="2" charset="0"/>
              </a:rPr>
              <a:t>Evening</a:t>
            </a:r>
            <a:r>
              <a:rPr lang="cs-CZ" b="1" dirty="0" smtClean="0">
                <a:solidFill>
                  <a:schemeClr val="tx2"/>
                </a:solidFill>
                <a:latin typeface="American Garamond AT" pitchFamily="2" charset="0"/>
              </a:rPr>
              <a:t> - </a:t>
            </a:r>
            <a:r>
              <a:rPr lang="cs-CZ" sz="3600" b="1" dirty="0" smtClean="0">
                <a:solidFill>
                  <a:schemeClr val="tx2"/>
                </a:solidFill>
                <a:latin typeface="Amerigo AT" pitchFamily="2" charset="0"/>
                <a:cs typeface="Arabic Typesetting" pitchFamily="66" charset="-78"/>
              </a:rPr>
              <a:t>večer</a:t>
            </a:r>
            <a:endParaRPr lang="cs-CZ" sz="3600" b="1" dirty="0">
              <a:solidFill>
                <a:schemeClr val="tx2"/>
              </a:solidFill>
              <a:latin typeface="Amerigo AT" pitchFamily="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err="1" smtClean="0">
                <a:solidFill>
                  <a:schemeClr val="tx2"/>
                </a:solidFill>
                <a:latin typeface="American Garamond AT" pitchFamily="2" charset="0"/>
              </a:rPr>
              <a:t>Sunset</a:t>
            </a:r>
            <a:r>
              <a:rPr lang="cs-CZ" dirty="0" smtClean="0">
                <a:solidFill>
                  <a:schemeClr val="tx2"/>
                </a:solidFill>
                <a:latin typeface="American Garamond AT" pitchFamily="2" charset="0"/>
              </a:rPr>
              <a:t>                            Západ slunce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American Garamond AT" pitchFamily="2" charset="0"/>
            </a:endParaRPr>
          </a:p>
          <a:p>
            <a:r>
              <a:rPr lang="cs-CZ" dirty="0" err="1" smtClean="0">
                <a:solidFill>
                  <a:schemeClr val="tx2"/>
                </a:solidFill>
                <a:latin typeface="American Garamond AT" pitchFamily="2" charset="0"/>
              </a:rPr>
              <a:t>It</a:t>
            </a:r>
            <a:r>
              <a:rPr lang="cs-CZ" dirty="0" smtClean="0">
                <a:solidFill>
                  <a:schemeClr val="tx2"/>
                </a:solidFill>
                <a:latin typeface="American Garamond AT" pitchFamily="2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American Garamond AT" pitchFamily="2" charset="0"/>
              </a:rPr>
              <a:t>is</a:t>
            </a:r>
            <a:r>
              <a:rPr lang="cs-CZ" dirty="0" smtClean="0">
                <a:solidFill>
                  <a:schemeClr val="tx2"/>
                </a:solidFill>
                <a:latin typeface="American Garamond AT" pitchFamily="2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American Garamond AT" pitchFamily="2" charset="0"/>
              </a:rPr>
              <a:t>getting</a:t>
            </a:r>
            <a:r>
              <a:rPr lang="cs-CZ" dirty="0" smtClean="0">
                <a:solidFill>
                  <a:schemeClr val="tx2"/>
                </a:solidFill>
                <a:latin typeface="American Garamond AT" pitchFamily="2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American Garamond AT" pitchFamily="2" charset="0"/>
              </a:rPr>
              <a:t>dark</a:t>
            </a:r>
            <a:r>
              <a:rPr lang="cs-CZ" dirty="0" smtClean="0">
                <a:solidFill>
                  <a:schemeClr val="tx2"/>
                </a:solidFill>
                <a:latin typeface="American Garamond AT" pitchFamily="2" charset="0"/>
              </a:rPr>
              <a:t>.          Stmívá se.</a:t>
            </a:r>
          </a:p>
          <a:p>
            <a:endParaRPr lang="cs-CZ" dirty="0" smtClean="0">
              <a:solidFill>
                <a:schemeClr val="tx2"/>
              </a:solidFill>
              <a:latin typeface="American Garamond AT" pitchFamily="2" charset="0"/>
            </a:endParaRPr>
          </a:p>
          <a:p>
            <a:r>
              <a:rPr lang="cs-CZ" dirty="0" err="1" smtClean="0">
                <a:solidFill>
                  <a:schemeClr val="tx2"/>
                </a:solidFill>
                <a:latin typeface="American Garamond AT" pitchFamily="2" charset="0"/>
              </a:rPr>
              <a:t>Evening</a:t>
            </a:r>
            <a:r>
              <a:rPr lang="cs-CZ" dirty="0" smtClean="0">
                <a:solidFill>
                  <a:schemeClr val="tx2"/>
                </a:solidFill>
                <a:latin typeface="American Garamond AT" pitchFamily="2" charset="0"/>
              </a:rPr>
              <a:t>                           </a:t>
            </a:r>
            <a:r>
              <a:rPr lang="cs-CZ" sz="2800" dirty="0" smtClean="0">
                <a:solidFill>
                  <a:schemeClr val="tx2"/>
                </a:solidFill>
                <a:latin typeface="Amerigo AT" pitchFamily="2" charset="0"/>
                <a:cs typeface="Arabic Typesetting" pitchFamily="66" charset="-78"/>
              </a:rPr>
              <a:t>Večer</a:t>
            </a:r>
          </a:p>
          <a:p>
            <a:endParaRPr lang="cs-CZ" dirty="0" smtClean="0">
              <a:solidFill>
                <a:schemeClr val="tx2"/>
              </a:solidFill>
              <a:latin typeface="American Garamond AT" pitchFamily="2" charset="0"/>
            </a:endParaRPr>
          </a:p>
          <a:p>
            <a:r>
              <a:rPr lang="cs-CZ" dirty="0" err="1" smtClean="0">
                <a:solidFill>
                  <a:schemeClr val="tx2"/>
                </a:solidFill>
                <a:latin typeface="American Garamond AT" pitchFamily="2" charset="0"/>
              </a:rPr>
              <a:t>It</a:t>
            </a:r>
            <a:r>
              <a:rPr lang="cs-CZ" dirty="0" smtClean="0">
                <a:solidFill>
                  <a:schemeClr val="tx2"/>
                </a:solidFill>
                <a:latin typeface="American Garamond AT" pitchFamily="2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American Garamond AT" pitchFamily="2" charset="0"/>
              </a:rPr>
              <a:t>is</a:t>
            </a:r>
            <a:r>
              <a:rPr lang="cs-CZ" dirty="0" smtClean="0">
                <a:solidFill>
                  <a:schemeClr val="tx2"/>
                </a:solidFill>
                <a:latin typeface="American Garamond AT" pitchFamily="2" charset="0"/>
              </a:rPr>
              <a:t> </a:t>
            </a:r>
            <a:r>
              <a:rPr lang="cs-CZ" dirty="0" err="1" smtClean="0">
                <a:solidFill>
                  <a:schemeClr val="tx2"/>
                </a:solidFill>
                <a:latin typeface="American Garamond AT" pitchFamily="2" charset="0"/>
              </a:rPr>
              <a:t>dark</a:t>
            </a:r>
            <a:r>
              <a:rPr lang="cs-CZ" dirty="0" smtClean="0">
                <a:solidFill>
                  <a:schemeClr val="tx2"/>
                </a:solidFill>
                <a:latin typeface="American Garamond AT" pitchFamily="2" charset="0"/>
              </a:rPr>
              <a:t>.                         Je tma.</a:t>
            </a:r>
            <a:endParaRPr lang="cs-CZ" dirty="0">
              <a:solidFill>
                <a:schemeClr val="tx2"/>
              </a:solidFill>
              <a:latin typeface="American Garamond AT" pitchFamily="2" charset="0"/>
            </a:endParaRPr>
          </a:p>
          <a:p>
            <a:endParaRPr lang="cs-CZ" dirty="0"/>
          </a:p>
        </p:txBody>
      </p:sp>
      <p:pic>
        <p:nvPicPr>
          <p:cNvPr id="3074" name="Picture 2" descr="C:\Documents and Settings\suchomelova\Local Settings\Temporary Internet Files\Content.IE5\C7Z3K3KI\MP9001852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764" y="321043"/>
            <a:ext cx="967045" cy="106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suchomelova\Local Settings\Temporary Internet Files\Content.IE5\YKVI9V08\MP9001825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875" y="2780928"/>
            <a:ext cx="1396752" cy="92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suchomelova\Local Settings\Temporary Internet Files\Content.IE5\C7Z3K3KI\MP9002892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375" y="5010524"/>
            <a:ext cx="1669821" cy="107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suchomelova\Local Settings\Temporary Internet Files\Content.IE5\YKVI9V08\MC9001571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797" y="3789040"/>
            <a:ext cx="1227419" cy="1054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suchomelova\Local Settings\Temporary Internet Files\Content.IE5\C7Z3K3KI\MP9004483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464" y="1629468"/>
            <a:ext cx="1082084" cy="112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587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Rozšiřující slovní zásoba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0605" y="1689113"/>
            <a:ext cx="8229600" cy="4525963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merican Garamond AT" pitchFamily="2" charset="0"/>
                <a:cs typeface="Arabic Typesetting" pitchFamily="66" charset="-78"/>
              </a:rPr>
              <a:t>Stars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merican Garamond AT" pitchFamily="2" charset="0"/>
                <a:cs typeface="Arabic Typesetting" pitchFamily="66" charset="-78"/>
              </a:rPr>
              <a:t> – hvězdy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  <a:latin typeface="American Garamond AT" pitchFamily="2" charset="0"/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merican Garamond AT" pitchFamily="2" charset="0"/>
              </a:rPr>
              <a:t>Sun – slunce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  <a:latin typeface="American Garamond AT" pitchFamily="2" charset="0"/>
            </a:endParaRPr>
          </a:p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merican Garamond AT" pitchFamily="2" charset="0"/>
              </a:rPr>
              <a:t>Sky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merican Garamond AT" pitchFamily="2" charset="0"/>
              </a:rPr>
              <a:t> – obloha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  <a:latin typeface="American Garamond AT" pitchFamily="2" charset="0"/>
            </a:endParaRPr>
          </a:p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merican Garamond AT" pitchFamily="2" charset="0"/>
              </a:rPr>
              <a:t>Moon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merican Garamond AT" pitchFamily="2" charset="0"/>
              </a:rPr>
              <a:t> –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merican Garamond AT" pitchFamily="2" charset="0"/>
                <a:cs typeface="Arabic Typesetting" pitchFamily="66" charset="-78"/>
              </a:rPr>
              <a:t>měsíc</a:t>
            </a:r>
          </a:p>
          <a:p>
            <a:endParaRPr lang="cs-CZ" dirty="0"/>
          </a:p>
        </p:txBody>
      </p:sp>
      <p:pic>
        <p:nvPicPr>
          <p:cNvPr id="4098" name="Picture 2" descr="C:\Documents and Settings\suchomelova\Local Settings\Temporary Internet Files\Content.IE5\YKVI9V08\MC9004331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00808"/>
            <a:ext cx="2160240" cy="1375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suchomelova\Local Settings\Temporary Internet Files\Content.IE5\P6Z5YD9P\MP9002897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32986"/>
            <a:ext cx="1435224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suchomelova\Local Settings\Temporary Internet Files\Content.IE5\C7Z3K3KI\MP9004011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29000"/>
            <a:ext cx="1968297" cy="157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suchomelova\Local Settings\Temporary Internet Files\Content.IE5\C7Z3K3KI\MP9004387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404" y="4619567"/>
            <a:ext cx="1792271" cy="156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17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99176" cy="1143000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Do které části dne zařadíte tato slova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.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merican Garamond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>
            <a:normAutofit fontScale="85000" lnSpcReduction="20000"/>
          </a:bodyPr>
          <a:lstStyle/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Sunset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ight</a:t>
            </a: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Light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Dark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Down</a:t>
            </a: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Sunrise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Noon</a:t>
            </a:r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Sun</a:t>
            </a:r>
          </a:p>
          <a:p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Sky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Stars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584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Utvoř pozdravy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Dobré ráno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  <a:cs typeface="Arabic Typesetting" pitchFamily="66" charset="-78"/>
              </a:rPr>
              <a:t>Ahoj (při setkání)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Dobré odpoledne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  <a:cs typeface="Arabic Typesetting" pitchFamily="66" charset="-78"/>
              </a:rPr>
              <a:t>Dobrý večer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Dobrou noc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  <a:cs typeface="Arabic Typesetting" pitchFamily="66" charset="-78"/>
              </a:rPr>
              <a:t>Ahoj (při loučení)</a:t>
            </a: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  <a:cs typeface="Arabic Typesetting" pitchFamily="66" charset="-78"/>
              </a:rPr>
              <a:t>Nashledanou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merican Garamond AT" pitchFamily="2" charset="0"/>
              <a:cs typeface="Arabic Typesetting" pitchFamily="66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067971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merican Garamond AT" pitchFamily="2" charset="0"/>
              </a:rPr>
              <a:t>Zdroje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American Garamond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209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DAY  - DEN</vt:lpstr>
      <vt:lpstr>Morning - ráno</vt:lpstr>
      <vt:lpstr>Evening - večer</vt:lpstr>
      <vt:lpstr>Rozšiřující slovní zásoba</vt:lpstr>
      <vt:lpstr>Do které části dne zařadíte tato slova.</vt:lpstr>
      <vt:lpstr>Utvoř pozdravy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suchomelova</cp:lastModifiedBy>
  <cp:revision>22</cp:revision>
  <dcterms:created xsi:type="dcterms:W3CDTF">2011-08-21T15:31:45Z</dcterms:created>
  <dcterms:modified xsi:type="dcterms:W3CDTF">2013-03-20T09:56:45Z</dcterms:modified>
</cp:coreProperties>
</file>