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57" r:id="rId3"/>
    <p:sldId id="268" r:id="rId4"/>
    <p:sldId id="262" r:id="rId5"/>
    <p:sldId id="261" r:id="rId6"/>
    <p:sldId id="267" r:id="rId7"/>
    <p:sldId id="263" r:id="rId8"/>
    <p:sldId id="264" r:id="rId9"/>
    <p:sldId id="265" r:id="rId10"/>
    <p:sldId id="269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864" y="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 MŠ a ZŠ, Veselí nad Moravou, Kollárova 1045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Dagmar Suchomelová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VY_32_INOVACE_6/01_Roční období a počasí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Jaro - </a:t>
          </a:r>
          <a:r>
            <a:rPr lang="cs-CZ" dirty="0" err="1" smtClean="0"/>
            <a:t>Spring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 custLinFactNeighborX="3818" custLinFactNeighborY="-2832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 MŠ a ZŠ, Veselí nad Moravou, Kollárova 1045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Mgr. Dagmar Suchomelová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936110" y="1224147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VY_32_INOVACE_6/01_Roční období a počasí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Jaro - </a:t>
          </a:r>
          <a:r>
            <a:rPr lang="cs-CZ" sz="1800" kern="1200" dirty="0" err="1" smtClean="0"/>
            <a:t>Spring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CZ.1.07/1.4.00/21.0822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AD0EEE-41CC-4FA2-9588-40BBFE354B33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C6657EB-4B18-481A-88BB-933AE6E5A03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7012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402CD3B8-8B97-4C13-ABBD-C0BF8712391E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pull/>
      </p:transition>
    </mc:Choice>
    <mc:Fallback xmlns="">
      <p:transition spd="slow">
        <p:pull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pull/>
      </p:transition>
    </mc:Choice>
    <mc:Fallback xmlns="">
      <p:transition spd="slow">
        <p:pull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pull/>
      </p:transition>
    </mc:Choice>
    <mc:Fallback xmlns="">
      <p:transition spd="slow">
        <p:pull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pull/>
      </p:transition>
    </mc:Choice>
    <mc:Fallback xmlns="">
      <p:transition spd="slow">
        <p:pull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pull/>
      </p:transition>
    </mc:Choice>
    <mc:Fallback xmlns="">
      <p:transition spd="slow">
        <p:pull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pull/>
      </p:transition>
    </mc:Choice>
    <mc:Fallback xmlns="">
      <p:transition spd="slow">
        <p:pull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pull/>
      </p:transition>
    </mc:Choice>
    <mc:Fallback xmlns="">
      <p:transition spd="slow">
        <p:pull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pull/>
      </p:transition>
    </mc:Choice>
    <mc:Fallback xmlns="">
      <p:transition spd="slow">
        <p:pull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pull/>
      </p:transition>
    </mc:Choice>
    <mc:Fallback xmlns="">
      <p:transition spd="slow">
        <p:pull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pull/>
      </p:transition>
    </mc:Choice>
    <mc:Fallback xmlns="">
      <p:transition spd="slow">
        <p:pull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pull/>
      </p:transition>
    </mc:Choice>
    <mc:Fallback xmlns="">
      <p:transition spd="slow">
        <p:pull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3000">
        <p:pull/>
      </p:transition>
    </mc:Choice>
    <mc:Fallback xmlns="">
      <p:transition spd="slow">
        <p:pull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gif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wmf"/><Relationship Id="rId5" Type="http://schemas.openxmlformats.org/officeDocument/2006/relationships/image" Target="../media/image20.png"/><Relationship Id="rId4" Type="http://schemas.openxmlformats.org/officeDocument/2006/relationships/image" Target="../media/image19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jpeg"/><Relationship Id="rId3" Type="http://schemas.openxmlformats.org/officeDocument/2006/relationships/image" Target="../media/image23.jpeg"/><Relationship Id="rId7" Type="http://schemas.openxmlformats.org/officeDocument/2006/relationships/image" Target="../media/image27.wmf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gif"/><Relationship Id="rId5" Type="http://schemas.openxmlformats.org/officeDocument/2006/relationships/image" Target="../media/image25.png"/><Relationship Id="rId10" Type="http://schemas.openxmlformats.org/officeDocument/2006/relationships/image" Target="../media/image30.wmf"/><Relationship Id="rId4" Type="http://schemas.openxmlformats.org/officeDocument/2006/relationships/image" Target="../media/image24.jpeg"/><Relationship Id="rId9" Type="http://schemas.openxmlformats.org/officeDocument/2006/relationships/image" Target="../media/image29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2176682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pull/>
      </p:transition>
    </mc:Choice>
    <mc:Fallback xmlns="">
      <p:transition spd="slow">
        <p:pull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Doplňující materiál k učebnici </a:t>
            </a:r>
            <a:r>
              <a:rPr lang="cs-CZ" dirty="0" err="1" smtClean="0"/>
              <a:t>English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, pro 7. roč. žáků s LMP.</a:t>
            </a:r>
          </a:p>
          <a:p>
            <a:r>
              <a:rPr lang="cs-CZ" dirty="0" smtClean="0"/>
              <a:t>Určeno pro rozšíření slovní zásoby, upevnění, procvičování  a opakování učiva.</a:t>
            </a:r>
          </a:p>
          <a:p>
            <a:r>
              <a:rPr lang="cs-CZ" dirty="0" smtClean="0"/>
              <a:t>Pro práci </a:t>
            </a:r>
            <a:r>
              <a:rPr lang="cs-CZ" dirty="0"/>
              <a:t>s interaktivní tabulí</a:t>
            </a:r>
            <a:r>
              <a:rPr lang="cs-CZ" dirty="0" smtClean="0"/>
              <a:t>.</a:t>
            </a:r>
          </a:p>
          <a:p>
            <a:r>
              <a:rPr lang="cs-CZ" dirty="0"/>
              <a:t>Doba vzniku - říjen 2011.</a:t>
            </a:r>
          </a:p>
          <a:p>
            <a:r>
              <a:rPr lang="cs-CZ" dirty="0" smtClean="0"/>
              <a:t>Doba ověření – 5.3. 2012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pull/>
      </p:transition>
    </mc:Choice>
    <mc:Fallback xmlns="">
      <p:transition spd="slow">
        <p:pull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785794"/>
            <a:ext cx="7024744" cy="928694"/>
          </a:xfrm>
          <a:solidFill>
            <a:schemeClr val="accent1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4400" b="1" dirty="0" smtClean="0">
                <a:latin typeface="Andalus" pitchFamily="18" charset="-78"/>
                <a:cs typeface="Andalus" pitchFamily="18" charset="-78"/>
              </a:rPr>
              <a:t>SPRING - JARO</a:t>
            </a:r>
            <a:endParaRPr lang="cs-CZ" sz="4400" b="1" dirty="0">
              <a:latin typeface="Andalus" pitchFamily="18" charset="-78"/>
              <a:cs typeface="Andalus" pitchFamily="18" charset="-78"/>
            </a:endParaRPr>
          </a:p>
        </p:txBody>
      </p:sp>
      <p:pic>
        <p:nvPicPr>
          <p:cNvPr id="1026" name="Picture 2" descr="C:\Users\Gener\AppData\Local\Microsoft\Windows\Temporary Internet Files\Content.IE5\KXKZ16I7\MP900201709[1]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071538" y="1857364"/>
            <a:ext cx="7000924" cy="4443206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pull/>
      </p:transition>
    </mc:Choice>
    <mc:Fallback xmlns="">
      <p:transition spd="slow">
        <p:pull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60000"/>
              <a:lumOff val="4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latin typeface="Baskerville Old Face" pitchFamily="18" charset="0"/>
              </a:rPr>
              <a:t>                  </a:t>
            </a:r>
            <a:r>
              <a:rPr lang="cs-CZ" b="1" dirty="0" err="1" smtClean="0">
                <a:solidFill>
                  <a:schemeClr val="accent1">
                    <a:lumMod val="50000"/>
                  </a:schemeClr>
                </a:solidFill>
                <a:latin typeface="Baskerville Old Face" pitchFamily="18" charset="0"/>
              </a:rPr>
              <a:t>Four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latin typeface="Baskerville Old Face" pitchFamily="18" charset="0"/>
              </a:rPr>
              <a:t> </a:t>
            </a:r>
            <a:r>
              <a:rPr lang="cs-CZ" b="1" dirty="0" err="1" smtClean="0">
                <a:solidFill>
                  <a:schemeClr val="accent1">
                    <a:lumMod val="50000"/>
                  </a:schemeClr>
                </a:solidFill>
                <a:latin typeface="Baskerville Old Face" pitchFamily="18" charset="0"/>
              </a:rPr>
              <a:t>seasons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latin typeface="Baskerville Old Face" pitchFamily="18" charset="0"/>
              </a:rPr>
              <a:t> –</a:t>
            </a:r>
            <a:br>
              <a:rPr lang="cs-CZ" b="1" dirty="0" smtClean="0">
                <a:solidFill>
                  <a:schemeClr val="accent1">
                    <a:lumMod val="50000"/>
                  </a:schemeClr>
                </a:solidFill>
                <a:latin typeface="Baskerville Old Face" pitchFamily="18" charset="0"/>
              </a:rPr>
            </a:b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latin typeface="Baskerville Old Face" pitchFamily="18" charset="0"/>
              </a:rPr>
              <a:t>            - čtyři roční období</a:t>
            </a:r>
            <a:endParaRPr lang="cs-CZ" b="1" dirty="0">
              <a:solidFill>
                <a:schemeClr val="accent1">
                  <a:lumMod val="50000"/>
                </a:schemeClr>
              </a:solidFill>
              <a:latin typeface="Baskerville Old Fac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2323652"/>
            <a:ext cx="7028970" cy="3508977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txBody>
          <a:bodyPr>
            <a:noAutofit/>
          </a:bodyPr>
          <a:lstStyle/>
          <a:p>
            <a:r>
              <a:rPr lang="cs-CZ" sz="2800" b="1" u="sng" dirty="0" err="1" smtClean="0">
                <a:solidFill>
                  <a:schemeClr val="accent1">
                    <a:lumMod val="75000"/>
                  </a:schemeClr>
                </a:solidFill>
                <a:latin typeface="Baskerville Old Face" pitchFamily="18" charset="0"/>
              </a:rPr>
              <a:t>Spring</a:t>
            </a:r>
            <a:r>
              <a:rPr lang="cs-CZ" sz="2800" b="1" u="sng" dirty="0" smtClean="0">
                <a:solidFill>
                  <a:schemeClr val="accent1">
                    <a:lumMod val="75000"/>
                  </a:schemeClr>
                </a:solidFill>
                <a:latin typeface="Baskerville Old Face" pitchFamily="18" charset="0"/>
              </a:rPr>
              <a:t> – jaro</a:t>
            </a:r>
          </a:p>
          <a:p>
            <a:endParaRPr lang="cs-CZ" sz="2800" b="1" dirty="0" smtClean="0">
              <a:solidFill>
                <a:schemeClr val="accent1">
                  <a:lumMod val="75000"/>
                </a:schemeClr>
              </a:solidFill>
              <a:latin typeface="Baskerville Old Face" pitchFamily="18" charset="0"/>
            </a:endParaRPr>
          </a:p>
          <a:p>
            <a:r>
              <a:rPr lang="cs-CZ" sz="2800" b="1" dirty="0" err="1" smtClean="0">
                <a:solidFill>
                  <a:srgbClr val="FFC000"/>
                </a:solidFill>
                <a:latin typeface="Baskerville Old Face" pitchFamily="18" charset="0"/>
              </a:rPr>
              <a:t>Summer</a:t>
            </a:r>
            <a:r>
              <a:rPr lang="cs-CZ" sz="2800" b="1" dirty="0" smtClean="0">
                <a:solidFill>
                  <a:srgbClr val="FFC000"/>
                </a:solidFill>
                <a:latin typeface="Baskerville Old Face" pitchFamily="18" charset="0"/>
              </a:rPr>
              <a:t> – léto</a:t>
            </a:r>
          </a:p>
          <a:p>
            <a:endParaRPr lang="cs-CZ" sz="2800" b="1" dirty="0" smtClean="0">
              <a:solidFill>
                <a:schemeClr val="accent1">
                  <a:lumMod val="75000"/>
                </a:schemeClr>
              </a:solidFill>
              <a:latin typeface="Baskerville Old Face" pitchFamily="18" charset="0"/>
            </a:endParaRPr>
          </a:p>
          <a:p>
            <a:r>
              <a:rPr lang="cs-CZ" sz="2800" b="1" dirty="0" err="1" smtClean="0">
                <a:solidFill>
                  <a:schemeClr val="accent6">
                    <a:lumMod val="50000"/>
                  </a:schemeClr>
                </a:solidFill>
                <a:latin typeface="Baskerville Old Face" pitchFamily="18" charset="0"/>
              </a:rPr>
              <a:t>Autumn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Baskerville Old Face" pitchFamily="18" charset="0"/>
              </a:rPr>
              <a:t> – podzim</a:t>
            </a:r>
          </a:p>
          <a:p>
            <a:endParaRPr lang="cs-CZ" sz="2800" b="1" dirty="0" smtClean="0">
              <a:solidFill>
                <a:schemeClr val="accent1">
                  <a:lumMod val="75000"/>
                </a:schemeClr>
              </a:solidFill>
              <a:latin typeface="Baskerville Old Face" pitchFamily="18" charset="0"/>
            </a:endParaRPr>
          </a:p>
          <a:p>
            <a:r>
              <a:rPr lang="cs-CZ" sz="2800" b="1" dirty="0" smtClean="0">
                <a:solidFill>
                  <a:srgbClr val="0070C0"/>
                </a:solidFill>
                <a:latin typeface="Baskerville Old Face" pitchFamily="18" charset="0"/>
              </a:rPr>
              <a:t>Winter - zima</a:t>
            </a:r>
            <a:endParaRPr lang="cs-CZ" sz="2800" b="1" dirty="0">
              <a:solidFill>
                <a:srgbClr val="0070C0"/>
              </a:solidFill>
              <a:latin typeface="Baskerville Old Face" pitchFamily="18" charset="0"/>
            </a:endParaRPr>
          </a:p>
        </p:txBody>
      </p:sp>
      <p:pic>
        <p:nvPicPr>
          <p:cNvPr id="1027" name="Picture 3" descr="C:\Users\Gener\AppData\Local\Microsoft\Windows\Temporary Internet Files\Content.IE5\KXKZ16I7\MC90025009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00892" y="2143116"/>
            <a:ext cx="857256" cy="850658"/>
          </a:xfrm>
          <a:prstGeom prst="rect">
            <a:avLst/>
          </a:prstGeom>
          <a:noFill/>
        </p:spPr>
      </p:pic>
      <p:pic>
        <p:nvPicPr>
          <p:cNvPr id="1029" name="Picture 5" descr="C:\Users\Gener\AppData\Local\Microsoft\Windows\Temporary Internet Files\Content.IE5\KXKZ16I7\MP90043943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628" y="3071810"/>
            <a:ext cx="928762" cy="1057260"/>
          </a:xfrm>
          <a:prstGeom prst="rect">
            <a:avLst/>
          </a:prstGeom>
          <a:noFill/>
        </p:spPr>
      </p:pic>
      <p:pic>
        <p:nvPicPr>
          <p:cNvPr id="1031" name="Picture 7" descr="C:\Users\Gener\AppData\Local\Microsoft\Windows\Temporary Internet Files\Content.IE5\DJZS17OO\MC900250099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886081" y="4000505"/>
            <a:ext cx="1196587" cy="1000132"/>
          </a:xfrm>
          <a:prstGeom prst="rect">
            <a:avLst/>
          </a:prstGeom>
          <a:noFill/>
        </p:spPr>
      </p:pic>
      <p:pic>
        <p:nvPicPr>
          <p:cNvPr id="1032" name="Picture 8" descr="C:\Users\Gener\AppData\Local\Microsoft\Windows\Temporary Internet Files\Content.IE5\KXKZ16I7\MC900022861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110881" y="4929198"/>
            <a:ext cx="961317" cy="1071570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pull/>
      </p:transition>
    </mc:Choice>
    <mc:Fallback xmlns="">
      <p:transition spd="slow">
        <p:pull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829700"/>
          </a:xfrm>
          <a:solidFill>
            <a:schemeClr val="bg2"/>
          </a:solidFill>
        </p:spPr>
        <p:txBody>
          <a:bodyPr/>
          <a:lstStyle/>
          <a:p>
            <a:r>
              <a:rPr lang="cs-CZ" b="1" dirty="0" err="1" smtClean="0">
                <a:solidFill>
                  <a:schemeClr val="accent3">
                    <a:lumMod val="50000"/>
                  </a:schemeClr>
                </a:solidFill>
                <a:latin typeface="Baskerville Old Face" pitchFamily="18" charset="0"/>
              </a:rPr>
              <a:t>Weather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latin typeface="Baskerville Old Face" pitchFamily="18" charset="0"/>
              </a:rPr>
              <a:t> - počasí</a:t>
            </a:r>
            <a:endParaRPr lang="cs-CZ" b="1" dirty="0">
              <a:solidFill>
                <a:schemeClr val="accent3">
                  <a:lumMod val="50000"/>
                </a:schemeClr>
              </a:solidFill>
              <a:latin typeface="Baskerville Old Fac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b="1" u="sng" dirty="0" err="1" smtClean="0">
                <a:solidFill>
                  <a:schemeClr val="accent1">
                    <a:lumMod val="50000"/>
                  </a:schemeClr>
                </a:solidFill>
                <a:latin typeface="Baskerville Old Face" pitchFamily="18" charset="0"/>
              </a:rPr>
              <a:t>Spring</a:t>
            </a:r>
            <a:r>
              <a:rPr lang="cs-CZ" sz="3200" b="1" u="sng" dirty="0" smtClean="0">
                <a:solidFill>
                  <a:schemeClr val="accent1">
                    <a:lumMod val="50000"/>
                  </a:schemeClr>
                </a:solidFill>
                <a:latin typeface="Baskerville Old Face" pitchFamily="18" charset="0"/>
              </a:rPr>
              <a:t> – jaro</a:t>
            </a:r>
          </a:p>
          <a:p>
            <a:endParaRPr lang="cs-CZ" sz="3200" b="1" u="sng" dirty="0" smtClean="0">
              <a:solidFill>
                <a:schemeClr val="accent1">
                  <a:lumMod val="50000"/>
                </a:schemeClr>
              </a:solidFill>
              <a:latin typeface="Baskerville Old Face" pitchFamily="18" charset="0"/>
            </a:endParaRPr>
          </a:p>
          <a:p>
            <a:r>
              <a:rPr lang="cs-CZ" sz="2800" dirty="0" err="1" smtClean="0">
                <a:solidFill>
                  <a:schemeClr val="bg2">
                    <a:lumMod val="50000"/>
                  </a:schemeClr>
                </a:solidFill>
                <a:latin typeface="Baskerville Old Face" pitchFamily="18" charset="0"/>
              </a:rPr>
              <a:t>What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Baskerville Old Face" pitchFamily="18" charset="0"/>
              </a:rPr>
              <a:t>´s  </a:t>
            </a:r>
            <a:r>
              <a:rPr lang="cs-CZ" sz="2800" dirty="0" err="1" smtClean="0">
                <a:solidFill>
                  <a:schemeClr val="bg2">
                    <a:lumMod val="50000"/>
                  </a:schemeClr>
                </a:solidFill>
                <a:latin typeface="Baskerville Old Face" pitchFamily="18" charset="0"/>
              </a:rPr>
              <a:t>the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Baskerville Old Face" pitchFamily="18" charset="0"/>
              </a:rPr>
              <a:t> </a:t>
            </a:r>
            <a:r>
              <a:rPr lang="cs-CZ" sz="2800" dirty="0" err="1" smtClean="0">
                <a:solidFill>
                  <a:schemeClr val="bg2">
                    <a:lumMod val="50000"/>
                  </a:schemeClr>
                </a:solidFill>
                <a:latin typeface="Baskerville Old Face" pitchFamily="18" charset="0"/>
              </a:rPr>
              <a:t>weather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Baskerville Old Face" pitchFamily="18" charset="0"/>
              </a:rPr>
              <a:t> </a:t>
            </a:r>
            <a:r>
              <a:rPr lang="cs-CZ" sz="2800" dirty="0" err="1" smtClean="0">
                <a:solidFill>
                  <a:schemeClr val="bg2">
                    <a:lumMod val="50000"/>
                  </a:schemeClr>
                </a:solidFill>
                <a:latin typeface="Baskerville Old Face" pitchFamily="18" charset="0"/>
              </a:rPr>
              <a:t>like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Baskerville Old Face" pitchFamily="18" charset="0"/>
              </a:rPr>
              <a:t>? -</a:t>
            </a:r>
          </a:p>
          <a:p>
            <a:pPr>
              <a:buNone/>
            </a:pP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Baskerville Old Face" pitchFamily="18" charset="0"/>
              </a:rPr>
              <a:t>    – Jaké je počasí?</a:t>
            </a:r>
          </a:p>
          <a:p>
            <a:r>
              <a:rPr lang="cs-CZ" sz="2800" dirty="0" err="1" smtClean="0">
                <a:solidFill>
                  <a:schemeClr val="bg2">
                    <a:lumMod val="50000"/>
                  </a:schemeClr>
                </a:solidFill>
                <a:latin typeface="Baskerville Old Face" pitchFamily="18" charset="0"/>
              </a:rPr>
              <a:t>It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Baskerville Old Face" pitchFamily="18" charset="0"/>
              </a:rPr>
              <a:t>´s fine. – Je pěkně.</a:t>
            </a:r>
          </a:p>
          <a:p>
            <a:r>
              <a:rPr lang="cs-CZ" sz="2800" dirty="0" err="1" smtClean="0">
                <a:solidFill>
                  <a:schemeClr val="bg2">
                    <a:lumMod val="50000"/>
                  </a:schemeClr>
                </a:solidFill>
                <a:latin typeface="Baskerville Old Face" pitchFamily="18" charset="0"/>
              </a:rPr>
              <a:t>The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Baskerville Old Face" pitchFamily="18" charset="0"/>
              </a:rPr>
              <a:t> sun </a:t>
            </a:r>
            <a:r>
              <a:rPr lang="cs-CZ" sz="2800" dirty="0" err="1" smtClean="0">
                <a:solidFill>
                  <a:schemeClr val="bg2">
                    <a:lumMod val="50000"/>
                  </a:schemeClr>
                </a:solidFill>
                <a:latin typeface="Baskerville Old Face" pitchFamily="18" charset="0"/>
              </a:rPr>
              <a:t>is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Baskerville Old Face" pitchFamily="18" charset="0"/>
              </a:rPr>
              <a:t> </a:t>
            </a:r>
            <a:r>
              <a:rPr lang="cs-CZ" sz="2800" dirty="0" err="1" smtClean="0">
                <a:solidFill>
                  <a:schemeClr val="bg2">
                    <a:lumMod val="50000"/>
                  </a:schemeClr>
                </a:solidFill>
                <a:latin typeface="Baskerville Old Face" pitchFamily="18" charset="0"/>
              </a:rPr>
              <a:t>shining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Baskerville Old Face" pitchFamily="18" charset="0"/>
              </a:rPr>
              <a:t>. – Slunce svítí.</a:t>
            </a:r>
          </a:p>
          <a:p>
            <a:endParaRPr lang="cs-CZ" dirty="0"/>
          </a:p>
        </p:txBody>
      </p:sp>
      <p:pic>
        <p:nvPicPr>
          <p:cNvPr id="1026" name="Picture 2" descr="C:\Documents and Settings\suchomelova\Plocha\jar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060848"/>
            <a:ext cx="3024336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pull/>
      </p:transition>
    </mc:Choice>
    <mc:Fallback xmlns="">
      <p:transition spd="slow">
        <p:pull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758262"/>
          </a:xfrm>
        </p:spPr>
        <p:txBody>
          <a:bodyPr>
            <a:noAutofit/>
          </a:bodyPr>
          <a:lstStyle/>
          <a:p>
            <a:r>
              <a:rPr lang="cs-CZ" sz="4400" b="1" u="sng" dirty="0" smtClean="0">
                <a:solidFill>
                  <a:schemeClr val="accent1">
                    <a:lumMod val="75000"/>
                  </a:schemeClr>
                </a:solidFill>
                <a:latin typeface="Baskerville Old Face" pitchFamily="18" charset="0"/>
              </a:rPr>
              <a:t>Jarní  měsíce</a:t>
            </a:r>
            <a:endParaRPr lang="cs-CZ" sz="4400" b="1" u="sng" dirty="0">
              <a:solidFill>
                <a:schemeClr val="accent1">
                  <a:lumMod val="75000"/>
                </a:schemeClr>
              </a:solidFill>
              <a:latin typeface="Baskerville Old Fac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20000"/>
              <a:lumOff val="8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3200" b="1" dirty="0" err="1" smtClean="0">
                <a:solidFill>
                  <a:schemeClr val="accent6">
                    <a:lumMod val="75000"/>
                  </a:schemeClr>
                </a:solidFill>
                <a:latin typeface="Baskerville Old Face" pitchFamily="18" charset="0"/>
              </a:rPr>
              <a:t>March</a:t>
            </a: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latin typeface="Baskerville Old Face" pitchFamily="18" charset="0"/>
              </a:rPr>
              <a:t>   -  březen</a:t>
            </a:r>
          </a:p>
          <a:p>
            <a:endParaRPr lang="cs-CZ" sz="3200" b="1" dirty="0" smtClean="0">
              <a:solidFill>
                <a:schemeClr val="accent6">
                  <a:lumMod val="75000"/>
                </a:schemeClr>
              </a:solidFill>
              <a:latin typeface="Baskerville Old Face" pitchFamily="18" charset="0"/>
            </a:endParaRPr>
          </a:p>
          <a:p>
            <a:r>
              <a:rPr lang="cs-CZ" sz="3200" b="1" dirty="0" err="1" smtClean="0">
                <a:solidFill>
                  <a:schemeClr val="accent6">
                    <a:lumMod val="75000"/>
                  </a:schemeClr>
                </a:solidFill>
                <a:latin typeface="Baskerville Old Face" pitchFamily="18" charset="0"/>
              </a:rPr>
              <a:t>April</a:t>
            </a: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latin typeface="Baskerville Old Face" pitchFamily="18" charset="0"/>
              </a:rPr>
              <a:t>      -  duben</a:t>
            </a:r>
          </a:p>
          <a:p>
            <a:endParaRPr lang="cs-CZ" sz="3200" b="1" dirty="0" smtClean="0">
              <a:solidFill>
                <a:schemeClr val="accent6">
                  <a:lumMod val="75000"/>
                </a:schemeClr>
              </a:solidFill>
              <a:latin typeface="Baskerville Old Face" pitchFamily="18" charset="0"/>
            </a:endParaRPr>
          </a:p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latin typeface="Baskerville Old Face" pitchFamily="18" charset="0"/>
              </a:rPr>
              <a:t>May      -   květen</a:t>
            </a:r>
            <a:endParaRPr lang="cs-CZ" sz="3200" b="1" dirty="0">
              <a:solidFill>
                <a:schemeClr val="accent6">
                  <a:lumMod val="75000"/>
                </a:schemeClr>
              </a:solidFill>
              <a:latin typeface="Baskerville Old Face" pitchFamily="18" charset="0"/>
            </a:endParaRPr>
          </a:p>
        </p:txBody>
      </p:sp>
      <p:pic>
        <p:nvPicPr>
          <p:cNvPr id="6146" name="Picture 2" descr="C:\Users\Gener\AppData\Local\Microsoft\Windows\Temporary Internet Files\Content.IE5\ZI71OCMQ\MC90042345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86446" y="1928802"/>
            <a:ext cx="1827886" cy="1127455"/>
          </a:xfrm>
          <a:prstGeom prst="rect">
            <a:avLst/>
          </a:prstGeom>
          <a:noFill/>
        </p:spPr>
      </p:pic>
      <p:pic>
        <p:nvPicPr>
          <p:cNvPr id="6154" name="Picture 10" descr="C:\Users\Gener\AppData\Local\Microsoft\Windows\Temporary Internet Files\Content.IE5\XR8KQAWW\MP90042309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57752" y="3214686"/>
            <a:ext cx="1065972" cy="1259408"/>
          </a:xfrm>
          <a:prstGeom prst="rect">
            <a:avLst/>
          </a:prstGeom>
          <a:noFill/>
        </p:spPr>
      </p:pic>
      <p:pic>
        <p:nvPicPr>
          <p:cNvPr id="6158" name="Picture 14" descr="C:\Users\Gener\AppData\Local\Microsoft\Windows\Temporary Internet Files\Content.IE5\DJZS17OO\MP90039962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00760" y="4714884"/>
            <a:ext cx="1643074" cy="1314459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pull/>
      </p:transition>
    </mc:Choice>
    <mc:Fallback xmlns="">
      <p:transition spd="slow">
        <p:pull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47251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cs-CZ" sz="3200" dirty="0" smtClean="0"/>
              <a:t>Rozšiřující slovní zásoba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643050"/>
            <a:ext cx="6777317" cy="4429156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Sun – slunce</a:t>
            </a:r>
          </a:p>
          <a:p>
            <a:endParaRPr lang="cs-CZ" dirty="0" smtClean="0"/>
          </a:p>
          <a:p>
            <a:r>
              <a:rPr lang="cs-CZ" dirty="0" err="1" smtClean="0"/>
              <a:t>Shine</a:t>
            </a:r>
            <a:r>
              <a:rPr lang="cs-CZ" dirty="0" smtClean="0"/>
              <a:t> – svit</a:t>
            </a:r>
          </a:p>
          <a:p>
            <a:endParaRPr lang="cs-CZ" dirty="0" smtClean="0"/>
          </a:p>
          <a:p>
            <a:r>
              <a:rPr lang="cs-CZ" dirty="0" err="1" smtClean="0"/>
              <a:t>Cloud</a:t>
            </a:r>
            <a:r>
              <a:rPr lang="cs-CZ" dirty="0" smtClean="0"/>
              <a:t> – mrak</a:t>
            </a:r>
          </a:p>
          <a:p>
            <a:endParaRPr lang="cs-CZ" dirty="0" smtClean="0"/>
          </a:p>
          <a:p>
            <a:r>
              <a:rPr lang="cs-CZ" dirty="0" err="1" smtClean="0"/>
              <a:t>Rainbow</a:t>
            </a:r>
            <a:r>
              <a:rPr lang="cs-CZ" dirty="0" smtClean="0"/>
              <a:t> – duha</a:t>
            </a:r>
          </a:p>
          <a:p>
            <a:endParaRPr lang="cs-CZ" dirty="0" smtClean="0"/>
          </a:p>
          <a:p>
            <a:r>
              <a:rPr lang="cs-CZ" dirty="0" err="1" smtClean="0"/>
              <a:t>Rain</a:t>
            </a:r>
            <a:r>
              <a:rPr lang="cs-CZ" dirty="0" smtClean="0"/>
              <a:t> - déšť</a:t>
            </a:r>
          </a:p>
          <a:p>
            <a:endParaRPr lang="cs-CZ" dirty="0" smtClean="0"/>
          </a:p>
          <a:p>
            <a:r>
              <a:rPr lang="cs-CZ" dirty="0" err="1" smtClean="0"/>
              <a:t>Wind</a:t>
            </a:r>
            <a:r>
              <a:rPr lang="cs-CZ" dirty="0" smtClean="0"/>
              <a:t> - vítr</a:t>
            </a:r>
            <a:endParaRPr lang="cs-CZ" dirty="0"/>
          </a:p>
        </p:txBody>
      </p:sp>
      <p:pic>
        <p:nvPicPr>
          <p:cNvPr id="3074" name="Picture 2" descr="C:\Users\Gener\AppData\Local\Microsoft\Windows\Temporary Internet Files\Content.IE5\ZI71OCMQ\MC900441357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929190" y="1714488"/>
            <a:ext cx="1143008" cy="1143008"/>
          </a:xfrm>
          <a:prstGeom prst="rect">
            <a:avLst/>
          </a:prstGeom>
          <a:noFill/>
        </p:spPr>
      </p:pic>
      <p:pic>
        <p:nvPicPr>
          <p:cNvPr id="3075" name="Picture 3" descr="C:\Users\Gener\AppData\Local\Microsoft\Windows\Temporary Internet Files\Content.IE5\KXKZ16I7\MC900441809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215074" y="2571744"/>
            <a:ext cx="1214446" cy="1214446"/>
          </a:xfrm>
          <a:prstGeom prst="rect">
            <a:avLst/>
          </a:prstGeom>
          <a:noFill/>
        </p:spPr>
      </p:pic>
      <p:pic>
        <p:nvPicPr>
          <p:cNvPr id="3076" name="Picture 4" descr="C:\Users\Gener\AppData\Local\Microsoft\Windows\Temporary Internet Files\Content.IE5\DJZS17OO\MC900440406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929190" y="3429000"/>
            <a:ext cx="1000132" cy="1000132"/>
          </a:xfrm>
          <a:prstGeom prst="rect">
            <a:avLst/>
          </a:prstGeom>
          <a:noFill/>
        </p:spPr>
      </p:pic>
      <p:pic>
        <p:nvPicPr>
          <p:cNvPr id="3077" name="Picture 5" descr="C:\Users\Gener\AppData\Local\Microsoft\Windows\Temporary Internet Files\Content.IE5\XR8KQAWW\MC900440407[1]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357950" y="4357694"/>
            <a:ext cx="1114452" cy="1114452"/>
          </a:xfrm>
          <a:prstGeom prst="rect">
            <a:avLst/>
          </a:prstGeom>
          <a:noFill/>
        </p:spPr>
      </p:pic>
      <p:pic>
        <p:nvPicPr>
          <p:cNvPr id="3082" name="Picture 10" descr="C:\Users\Gener\AppData\Local\Microsoft\Windows\Temporary Internet Files\Content.IE5\XR8KQAWW\MM900303440[1].gif"/>
          <p:cNvPicPr>
            <a:picLocks noChangeAspect="1" noChangeArrowheads="1" noCrop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000628" y="5072074"/>
            <a:ext cx="928694" cy="1100141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pull/>
      </p:transition>
    </mc:Choice>
    <mc:Fallback xmlns="">
      <p:transition spd="slow">
        <p:pull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4414" y="285728"/>
            <a:ext cx="7024744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214422"/>
            <a:ext cx="6777317" cy="4618207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err="1" smtClean="0"/>
              <a:t>Thunderstorm</a:t>
            </a:r>
            <a:r>
              <a:rPr lang="cs-CZ" dirty="0" smtClean="0"/>
              <a:t> – bouřka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err="1" smtClean="0"/>
              <a:t>Thunder</a:t>
            </a:r>
            <a:r>
              <a:rPr lang="cs-CZ" dirty="0" smtClean="0"/>
              <a:t> – hrom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err="1" smtClean="0"/>
              <a:t>Lightning</a:t>
            </a:r>
            <a:r>
              <a:rPr lang="cs-CZ" dirty="0" smtClean="0"/>
              <a:t> – blesk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err="1" smtClean="0"/>
              <a:t>Puddle</a:t>
            </a:r>
            <a:r>
              <a:rPr lang="cs-CZ" dirty="0" smtClean="0"/>
              <a:t> – kaluž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err="1" smtClean="0"/>
              <a:t>Raindrop</a:t>
            </a:r>
            <a:r>
              <a:rPr lang="cs-CZ" dirty="0" smtClean="0"/>
              <a:t> – dešťová kapka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err="1" smtClean="0"/>
              <a:t>Climate</a:t>
            </a:r>
            <a:r>
              <a:rPr lang="cs-CZ" dirty="0" smtClean="0"/>
              <a:t> - podnebí</a:t>
            </a:r>
            <a:endParaRPr lang="cs-CZ" dirty="0"/>
          </a:p>
        </p:txBody>
      </p:sp>
      <p:pic>
        <p:nvPicPr>
          <p:cNvPr id="4098" name="Picture 2" descr="C:\Users\Gener\AppData\Local\Microsoft\Windows\Temporary Internet Files\Content.IE5\KXKZ16I7\MC900431597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14942" y="2571744"/>
            <a:ext cx="1000132" cy="1000132"/>
          </a:xfrm>
          <a:prstGeom prst="rect">
            <a:avLst/>
          </a:prstGeom>
          <a:noFill/>
        </p:spPr>
      </p:pic>
      <p:pic>
        <p:nvPicPr>
          <p:cNvPr id="4100" name="Picture 4" descr="C:\Users\Gener\AppData\Local\Microsoft\Windows\Temporary Internet Files\Content.IE5\DJZS17OO\MP90040279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00826" y="1285860"/>
            <a:ext cx="1785950" cy="1390293"/>
          </a:xfrm>
          <a:prstGeom prst="rect">
            <a:avLst/>
          </a:prstGeom>
          <a:noFill/>
        </p:spPr>
      </p:pic>
      <p:pic>
        <p:nvPicPr>
          <p:cNvPr id="4101" name="Picture 5" descr="C:\Users\Gener\AppData\Local\Microsoft\Windows\Temporary Internet Files\Content.IE5\XR8KQAWW\MC900232612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072330" y="3071810"/>
            <a:ext cx="1133095" cy="1167337"/>
          </a:xfrm>
          <a:prstGeom prst="rect">
            <a:avLst/>
          </a:prstGeom>
          <a:noFill/>
        </p:spPr>
      </p:pic>
      <p:pic>
        <p:nvPicPr>
          <p:cNvPr id="4102" name="Picture 6" descr="C:\Users\Gener\AppData\Local\Microsoft\Windows\Temporary Internet Files\Content.IE5\XR8KQAWW\MC900432588[1]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500694" y="4143380"/>
            <a:ext cx="1285884" cy="857256"/>
          </a:xfrm>
          <a:prstGeom prst="rect">
            <a:avLst/>
          </a:prstGeom>
          <a:noFill/>
        </p:spPr>
      </p:pic>
      <p:pic>
        <p:nvPicPr>
          <p:cNvPr id="4103" name="Picture 7" descr="C:\Users\Gener\AppData\Local\Microsoft\Windows\Temporary Internet Files\Content.IE5\KXKZ16I7\MC900104974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143768" y="4929198"/>
            <a:ext cx="1214732" cy="1000132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pull/>
      </p:transition>
    </mc:Choice>
    <mc:Fallback xmlns="">
      <p:transition spd="slow">
        <p:pull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543948"/>
          </a:xfrm>
        </p:spPr>
        <p:txBody>
          <a:bodyPr>
            <a:normAutofit fontScale="90000"/>
          </a:bodyPr>
          <a:lstStyle/>
          <a:p>
            <a:r>
              <a:rPr lang="cs-CZ" sz="2800" dirty="0" smtClean="0"/>
              <a:t>Vyškrtněte,co do jarního období nepatří.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714488"/>
            <a:ext cx="6957532" cy="4118141"/>
          </a:xfrm>
        </p:spPr>
        <p:txBody>
          <a:bodyPr/>
          <a:lstStyle/>
          <a:p>
            <a:r>
              <a:rPr lang="cs-CZ" dirty="0" smtClean="0"/>
              <a:t>Sun</a:t>
            </a:r>
          </a:p>
          <a:p>
            <a:r>
              <a:rPr lang="cs-CZ" dirty="0" err="1" smtClean="0"/>
              <a:t>Wind</a:t>
            </a:r>
            <a:endParaRPr lang="cs-CZ" dirty="0" smtClean="0"/>
          </a:p>
          <a:p>
            <a:r>
              <a:rPr lang="cs-CZ" dirty="0" err="1" smtClean="0"/>
              <a:t>Fog</a:t>
            </a:r>
            <a:endParaRPr lang="cs-CZ" dirty="0" smtClean="0"/>
          </a:p>
          <a:p>
            <a:r>
              <a:rPr lang="cs-CZ" dirty="0" err="1" smtClean="0"/>
              <a:t>Rainbow</a:t>
            </a:r>
            <a:endParaRPr lang="cs-CZ" dirty="0" smtClean="0"/>
          </a:p>
          <a:p>
            <a:r>
              <a:rPr lang="cs-CZ" dirty="0" err="1" smtClean="0"/>
              <a:t>Frost</a:t>
            </a:r>
            <a:endParaRPr lang="cs-CZ" dirty="0" smtClean="0"/>
          </a:p>
          <a:p>
            <a:r>
              <a:rPr lang="cs-CZ" dirty="0" err="1" smtClean="0"/>
              <a:t>Snow</a:t>
            </a:r>
            <a:endParaRPr lang="cs-CZ" dirty="0" smtClean="0"/>
          </a:p>
          <a:p>
            <a:r>
              <a:rPr lang="cs-CZ" dirty="0" err="1" smtClean="0"/>
              <a:t>Hot</a:t>
            </a:r>
            <a:endParaRPr lang="cs-CZ" dirty="0" smtClean="0"/>
          </a:p>
          <a:p>
            <a:r>
              <a:rPr lang="cs-CZ" dirty="0" err="1" smtClean="0"/>
              <a:t>Lightning</a:t>
            </a:r>
            <a:endParaRPr lang="cs-CZ" dirty="0" smtClean="0"/>
          </a:p>
          <a:p>
            <a:r>
              <a:rPr lang="cs-CZ" dirty="0" err="1" smtClean="0"/>
              <a:t>Rain</a:t>
            </a:r>
            <a:endParaRPr lang="cs-CZ" dirty="0"/>
          </a:p>
        </p:txBody>
      </p:sp>
      <p:pic>
        <p:nvPicPr>
          <p:cNvPr id="5122" name="Picture 2" descr="C:\Users\Gener\AppData\Local\Microsoft\Windows\Temporary Internet Files\Content.IE5\DJZS17OO\MC900440405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7686" y="1571612"/>
            <a:ext cx="800096" cy="800096"/>
          </a:xfrm>
          <a:prstGeom prst="rect">
            <a:avLst/>
          </a:prstGeom>
          <a:noFill/>
        </p:spPr>
      </p:pic>
      <p:pic>
        <p:nvPicPr>
          <p:cNvPr id="5123" name="Picture 3" descr="C:\Users\Gener\AppData\Local\Microsoft\Windows\Temporary Internet Files\Content.IE5\XR8KQAWW\MP90043863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86446" y="2071678"/>
            <a:ext cx="714380" cy="714380"/>
          </a:xfrm>
          <a:prstGeom prst="rect">
            <a:avLst/>
          </a:prstGeom>
          <a:noFill/>
        </p:spPr>
      </p:pic>
      <p:pic>
        <p:nvPicPr>
          <p:cNvPr id="5124" name="Picture 4" descr="C:\Users\Gener\AppData\Local\Microsoft\Windows\Temporary Internet Files\Content.IE5\XR8KQAWW\MP90040054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357554" y="2428868"/>
            <a:ext cx="500066" cy="642942"/>
          </a:xfrm>
          <a:prstGeom prst="rect">
            <a:avLst/>
          </a:prstGeom>
          <a:noFill/>
        </p:spPr>
      </p:pic>
      <p:pic>
        <p:nvPicPr>
          <p:cNvPr id="5125" name="Picture 5" descr="C:\Users\Gener\AppData\Local\Microsoft\Windows\Temporary Internet Files\Content.IE5\ZI71OCMQ\MC900441790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00562" y="2928934"/>
            <a:ext cx="714380" cy="714380"/>
          </a:xfrm>
          <a:prstGeom prst="rect">
            <a:avLst/>
          </a:prstGeom>
          <a:noFill/>
        </p:spPr>
      </p:pic>
      <p:pic>
        <p:nvPicPr>
          <p:cNvPr id="5126" name="Picture 6" descr="C:\Users\Gener\AppData\Local\Microsoft\Windows\Temporary Internet Files\Content.IE5\XR8KQAWW\MM900223761[1].gif"/>
          <p:cNvPicPr>
            <a:picLocks noChangeAspect="1" noChangeArrowheads="1" noCrop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857884" y="3286124"/>
            <a:ext cx="671514" cy="719138"/>
          </a:xfrm>
          <a:prstGeom prst="rect">
            <a:avLst/>
          </a:prstGeom>
          <a:noFill/>
        </p:spPr>
      </p:pic>
      <p:pic>
        <p:nvPicPr>
          <p:cNvPr id="5127" name="Picture 7" descr="C:\Program Files (x86)\Microsoft Office\MEDIA\CAGCAT10\j0299587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428992" y="3928887"/>
            <a:ext cx="502037" cy="500781"/>
          </a:xfrm>
          <a:prstGeom prst="rect">
            <a:avLst/>
          </a:prstGeom>
          <a:noFill/>
        </p:spPr>
      </p:pic>
      <p:pic>
        <p:nvPicPr>
          <p:cNvPr id="5130" name="Picture 10" descr="C:\Users\Gener\AppData\Local\Microsoft\Windows\Temporary Internet Files\Content.IE5\DJZS17OO\MC900438502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786314" y="4286256"/>
            <a:ext cx="555379" cy="642942"/>
          </a:xfrm>
          <a:prstGeom prst="rect">
            <a:avLst/>
          </a:prstGeom>
          <a:noFill/>
        </p:spPr>
      </p:pic>
      <p:pic>
        <p:nvPicPr>
          <p:cNvPr id="5131" name="Picture 11" descr="C:\Users\Gener\AppData\Local\Microsoft\Windows\Temporary Internet Files\Content.IE5\XR8KQAWW\MC900441735[1]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000760" y="4786322"/>
            <a:ext cx="500066" cy="500066"/>
          </a:xfrm>
          <a:prstGeom prst="rect">
            <a:avLst/>
          </a:prstGeom>
          <a:noFill/>
        </p:spPr>
      </p:pic>
      <p:pic>
        <p:nvPicPr>
          <p:cNvPr id="5132" name="Picture 12" descr="C:\Program Files (x86)\Microsoft Office\MEDIA\CAGCAT10\j0293828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3428992" y="5357826"/>
            <a:ext cx="729461" cy="767693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pull/>
      </p:transition>
    </mc:Choice>
    <mc:Fallback xmlns="">
      <p:transition spd="slow">
        <p:pull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6957534" cy="1143000"/>
          </a:xfrm>
          <a:solidFill>
            <a:schemeClr val="accent1">
              <a:lumMod val="40000"/>
              <a:lumOff val="6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>
                <a:latin typeface="Baskerville Old Face" pitchFamily="18" charset="0"/>
              </a:rPr>
              <a:t>Zadání úkolů</a:t>
            </a:r>
            <a:endParaRPr lang="cs-CZ" dirty="0">
              <a:latin typeface="Baskerville Old Fac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2323652"/>
            <a:ext cx="6957532" cy="3508977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>
                <a:latin typeface="Baskerville Old Face" pitchFamily="18" charset="0"/>
              </a:rPr>
              <a:t>Vyjmenuj měsíce v roce.</a:t>
            </a:r>
          </a:p>
          <a:p>
            <a:r>
              <a:rPr lang="cs-CZ" dirty="0" smtClean="0">
                <a:latin typeface="Baskerville Old Face" pitchFamily="18" charset="0"/>
              </a:rPr>
              <a:t>Vyjmenuj měsíce pro jarní období.</a:t>
            </a:r>
          </a:p>
          <a:p>
            <a:r>
              <a:rPr lang="cs-CZ" dirty="0" smtClean="0">
                <a:latin typeface="Baskerville Old Face" pitchFamily="18" charset="0"/>
              </a:rPr>
              <a:t>Zopakuj slova, která se vztahují k jaru.</a:t>
            </a:r>
          </a:p>
          <a:p>
            <a:r>
              <a:rPr lang="cs-CZ" dirty="0" smtClean="0">
                <a:latin typeface="Baskerville Old Face" pitchFamily="18" charset="0"/>
              </a:rPr>
              <a:t>Utvoř kratičkou větu na vybrané slovo.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pull/>
      </p:transition>
    </mc:Choice>
    <mc:Fallback xmlns="">
      <p:transition spd="slow">
        <p:pull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68682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</a:t>
            </a:r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r>
              <a:rPr lang="cs-CZ" smtClean="0"/>
              <a:t>Vlastní archív.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pull/>
      </p:transition>
    </mc:Choice>
    <mc:Fallback xmlns="">
      <p:transition spd="slow">
        <p:pull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767</TotalTime>
  <Words>237</Words>
  <Application>Microsoft Office PowerPoint</Application>
  <PresentationFormat>Předvádění na obrazovce (4:3)</PresentationFormat>
  <Paragraphs>74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Austin</vt:lpstr>
      <vt:lpstr>Prezentace aplikace PowerPoint</vt:lpstr>
      <vt:lpstr>Anotace</vt:lpstr>
      <vt:lpstr>SPRING - JARO</vt:lpstr>
      <vt:lpstr>                  Four seasons –             - čtyři roční období</vt:lpstr>
      <vt:lpstr>Weather - počasí</vt:lpstr>
      <vt:lpstr>Jarní  měsíce</vt:lpstr>
      <vt:lpstr>Rozšiřující slovní zásoba</vt:lpstr>
      <vt:lpstr>Prezentace aplikace PowerPoint</vt:lpstr>
      <vt:lpstr>Vyškrtněte,co do jarního období nepatří.</vt:lpstr>
      <vt:lpstr>Zadání úkolů</vt:lpstr>
      <vt:lpstr>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suchomelova</cp:lastModifiedBy>
  <cp:revision>23</cp:revision>
  <dcterms:created xsi:type="dcterms:W3CDTF">2011-08-21T15:31:45Z</dcterms:created>
  <dcterms:modified xsi:type="dcterms:W3CDTF">2013-03-20T11:57:48Z</dcterms:modified>
</cp:coreProperties>
</file>