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34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12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609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7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306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095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93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652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329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98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76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20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5613B-9394-4468-9DF3-880420D7A6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29723-61FF-442E-894A-EEC05653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183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3450131"/>
              </p:ext>
            </p:extLst>
          </p:nvPr>
        </p:nvGraphicFramePr>
        <p:xfrm>
          <a:off x="1403648" y="1124744"/>
          <a:ext cx="6144344" cy="36004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44344"/>
              </a:tblGrid>
              <a:tr h="9530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</a:t>
                      </a:r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</a:t>
                      </a:r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85184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209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465185"/>
              </p:ext>
            </p:extLst>
          </p:nvPr>
        </p:nvGraphicFramePr>
        <p:xfrm>
          <a:off x="827584" y="260648"/>
          <a:ext cx="7478488" cy="6233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5960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Č.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</a:t>
                      </a:r>
                      <a:r>
                        <a:rPr lang="cs-CZ" dirty="0" smtClean="0"/>
                        <a:t>2.ročníku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</a:t>
                      </a:r>
                      <a:r>
                        <a:rPr lang="cs-CZ" dirty="0" smtClean="0"/>
                        <a:t>čtou žáci slova a podtrhávají písmeno Č, snímek 4 obsahuje řešení. Ve snímku 5 spojují žáci slovo</a:t>
                      </a:r>
                      <a:r>
                        <a:rPr lang="cs-CZ" baseline="0" dirty="0" smtClean="0"/>
                        <a:t> s obrázkem, snímek 6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</a:t>
                      </a:r>
                      <a:r>
                        <a:rPr lang="cs-CZ" dirty="0" smtClean="0"/>
                        <a:t>7 </a:t>
                      </a:r>
                      <a:r>
                        <a:rPr lang="cs-CZ" dirty="0" smtClean="0"/>
                        <a:t>a 9 </a:t>
                      </a:r>
                      <a:r>
                        <a:rPr lang="cs-CZ" dirty="0" smtClean="0"/>
                        <a:t>zapisují </a:t>
                      </a:r>
                      <a:r>
                        <a:rPr lang="cs-CZ" dirty="0" smtClean="0"/>
                        <a:t>žáci správná písmenka k </a:t>
                      </a:r>
                      <a:r>
                        <a:rPr lang="cs-CZ" dirty="0" smtClean="0"/>
                        <a:t>obrázkům,</a:t>
                      </a:r>
                      <a:r>
                        <a:rPr lang="cs-CZ" baseline="0" dirty="0" smtClean="0"/>
                        <a:t> následně celá slova, snímky 8 a 10 obsahují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11 posílají žáci do rybníčku kačenky s písmenem Č. Ve snímku 12 a 13 vybírají žáci</a:t>
                      </a:r>
                      <a:r>
                        <a:rPr lang="cs-CZ" baseline="0" dirty="0" smtClean="0"/>
                        <a:t> správné slovo do věty. Snímek 14 je pracovní list, kde žáci spojují správné dvojice slov, snímek 15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299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lačítko akce: Vlastní 4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296582" y="188640"/>
            <a:ext cx="8163850" cy="720080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Přečti nahlas slova, podtrhni 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02949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ČAJE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157887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ČOČKA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157887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157887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ČLUN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2462143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ČTEME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2417081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ČÁST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2417081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ČÍSLO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2417081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ČOLEK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4" name="Vodorovný svitek 33"/>
          <p:cNvSpPr/>
          <p:nvPr/>
        </p:nvSpPr>
        <p:spPr>
          <a:xfrm>
            <a:off x="4562167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ČÁP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Vodorovný svitek 34"/>
          <p:cNvSpPr/>
          <p:nvPr/>
        </p:nvSpPr>
        <p:spPr>
          <a:xfrm>
            <a:off x="4517105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ČEKÁ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Vodorovný svitek 35"/>
          <p:cNvSpPr/>
          <p:nvPr/>
        </p:nvSpPr>
        <p:spPr>
          <a:xfrm>
            <a:off x="4517105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ČÁRY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7" name="Vodorovný svitek 36"/>
          <p:cNvSpPr/>
          <p:nvPr/>
        </p:nvSpPr>
        <p:spPr>
          <a:xfrm>
            <a:off x="4517105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ČEŠE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8" name="Vodorovný svitek 37"/>
          <p:cNvSpPr/>
          <p:nvPr/>
        </p:nvSpPr>
        <p:spPr>
          <a:xfrm>
            <a:off x="6821361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ČÍŠE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9" name="Vodorovný svitek 38"/>
          <p:cNvSpPr/>
          <p:nvPr/>
        </p:nvSpPr>
        <p:spPr>
          <a:xfrm>
            <a:off x="6776299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ČASTO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0" name="Vodorovný svitek 39"/>
          <p:cNvSpPr/>
          <p:nvPr/>
        </p:nvSpPr>
        <p:spPr>
          <a:xfrm>
            <a:off x="6776299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ČÍŽEK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1" name="Vodorovný svitek 40"/>
          <p:cNvSpPr/>
          <p:nvPr/>
        </p:nvSpPr>
        <p:spPr>
          <a:xfrm>
            <a:off x="6776299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ČELO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2" name="Tlačítko akce: Dopředu nebo Další 41">
            <a:hlinkClick r:id="" action="ppaction://hlinkshowjump?jump=nextslide" highlightClick="1"/>
          </p:cNvPr>
          <p:cNvSpPr/>
          <p:nvPr/>
        </p:nvSpPr>
        <p:spPr>
          <a:xfrm>
            <a:off x="4427984" y="6165304"/>
            <a:ext cx="792088" cy="576064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lačítko akce: Zpět nebo Předchozí 42">
            <a:hlinkClick r:id="" action="ppaction://hlinkshowjump?jump=previousslide" highlightClick="1"/>
          </p:cNvPr>
          <p:cNvSpPr/>
          <p:nvPr/>
        </p:nvSpPr>
        <p:spPr>
          <a:xfrm>
            <a:off x="3446818" y="6165304"/>
            <a:ext cx="765142" cy="576064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dorovný svitek 44"/>
          <p:cNvSpPr/>
          <p:nvPr/>
        </p:nvSpPr>
        <p:spPr>
          <a:xfrm>
            <a:off x="739104" y="5503311"/>
            <a:ext cx="7100369" cy="504056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Vysvětlete si s paní učitelkou slova, která neznáš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91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296582" y="188640"/>
            <a:ext cx="8163850" cy="720080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Řešení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02949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ČAJE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157887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ČOČKA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157887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157887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ČLUN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2462143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ČTEME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2417081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ČÁST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2417081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ČÍSLO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2417081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ČOLEK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4" name="Vodorovný svitek 33"/>
          <p:cNvSpPr/>
          <p:nvPr/>
        </p:nvSpPr>
        <p:spPr>
          <a:xfrm>
            <a:off x="4562167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ČÁP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Vodorovný svitek 34"/>
          <p:cNvSpPr/>
          <p:nvPr/>
        </p:nvSpPr>
        <p:spPr>
          <a:xfrm>
            <a:off x="4517105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ČEKÁ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Vodorovný svitek 35"/>
          <p:cNvSpPr/>
          <p:nvPr/>
        </p:nvSpPr>
        <p:spPr>
          <a:xfrm>
            <a:off x="4517105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ČÁRY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7" name="Vodorovný svitek 36"/>
          <p:cNvSpPr/>
          <p:nvPr/>
        </p:nvSpPr>
        <p:spPr>
          <a:xfrm>
            <a:off x="4517105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ČEŠE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8" name="Vodorovný svitek 37"/>
          <p:cNvSpPr/>
          <p:nvPr/>
        </p:nvSpPr>
        <p:spPr>
          <a:xfrm>
            <a:off x="6821361" y="100097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ČÍŠE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9" name="Vodorovný svitek 38"/>
          <p:cNvSpPr/>
          <p:nvPr/>
        </p:nvSpPr>
        <p:spPr>
          <a:xfrm>
            <a:off x="6776299" y="2120101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ČASTO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0" name="Vodorovný svitek 39"/>
          <p:cNvSpPr/>
          <p:nvPr/>
        </p:nvSpPr>
        <p:spPr>
          <a:xfrm>
            <a:off x="6776299" y="3173488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ČÍŽEK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1" name="Vodorovný svitek 40"/>
          <p:cNvSpPr/>
          <p:nvPr/>
        </p:nvSpPr>
        <p:spPr>
          <a:xfrm>
            <a:off x="6776299" y="4273352"/>
            <a:ext cx="1872208" cy="100811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ČELO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2" name="Tlačítko akce: Dopředu nebo Další 41">
            <a:hlinkClick r:id="" action="ppaction://hlinkshowjump?jump=nextslide" highlightClick="1"/>
          </p:cNvPr>
          <p:cNvSpPr/>
          <p:nvPr/>
        </p:nvSpPr>
        <p:spPr>
          <a:xfrm>
            <a:off x="4427984" y="6165304"/>
            <a:ext cx="792088" cy="576064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lačítko akce: Zpět nebo Předchozí 42">
            <a:hlinkClick r:id="" action="ppaction://hlinkshowjump?jump=previousslide" highlightClick="1"/>
          </p:cNvPr>
          <p:cNvSpPr/>
          <p:nvPr/>
        </p:nvSpPr>
        <p:spPr>
          <a:xfrm>
            <a:off x="3446818" y="6165304"/>
            <a:ext cx="765142" cy="576064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2683116" y="393305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619207" y="501317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683116" y="285293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627784" y="1700808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00887" y="501317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80135" y="3861048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934747" y="2836055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96582" y="285293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80136" y="1700808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110191" y="501317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012518" y="3891880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895181" y="2856005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303792" y="1700808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825550" y="501317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811461" y="3891880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824028" y="2852936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015766" y="1700808"/>
            <a:ext cx="408611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54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95536" y="74141"/>
            <a:ext cx="8208912" cy="864096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Spoj slovo s obrázkem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YKKML9X8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72320"/>
            <a:ext cx="1728192" cy="235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T02CNQSF\MP900289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84" y="4435836"/>
            <a:ext cx="1828800" cy="122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T02CNQSF\MC900280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69" y="4039365"/>
            <a:ext cx="1768444" cy="261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KLHCMF9V\MP90038764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07307"/>
            <a:ext cx="2555776" cy="18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JHKHXDJB\MP9004309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79" y="2884329"/>
            <a:ext cx="1654076" cy="225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458000" y="4892211"/>
            <a:ext cx="136815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ČÁP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51073" y="4077072"/>
            <a:ext cx="136815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ČAS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58000" y="2172643"/>
            <a:ext cx="174740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ČLUN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58000" y="1280535"/>
            <a:ext cx="2083984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ČEPICE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58000" y="3202732"/>
            <a:ext cx="2083984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ČARUJE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3290546" y="6079558"/>
            <a:ext cx="1017717" cy="596174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569895" y="6099129"/>
            <a:ext cx="1143031" cy="596174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3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95536" y="74141"/>
            <a:ext cx="8208912" cy="864096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Řešení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YKKML9X8\MP9001805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72320"/>
            <a:ext cx="1728192" cy="235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T02CNQSF\MP9002892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84" y="4435836"/>
            <a:ext cx="1828800" cy="122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T02CNQSF\MC900280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69" y="4039365"/>
            <a:ext cx="1768444" cy="261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KLHCMF9V\MP90038764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07307"/>
            <a:ext cx="2555776" cy="18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JHKHXDJB\MP9004309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79" y="2884329"/>
            <a:ext cx="1654076" cy="225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458000" y="4892211"/>
            <a:ext cx="136815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ČÁP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51073" y="4077072"/>
            <a:ext cx="136815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ČAS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58000" y="2172643"/>
            <a:ext cx="174740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ČLUN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58000" y="1280535"/>
            <a:ext cx="2083984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ČEPICE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58000" y="3202732"/>
            <a:ext cx="2083984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ČARUJE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3290546" y="6079558"/>
            <a:ext cx="1017717" cy="596174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569895" y="6099129"/>
            <a:ext cx="1143031" cy="596174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541984" y="1677356"/>
            <a:ext cx="549966" cy="241511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979712" y="3562772"/>
            <a:ext cx="1490250" cy="148571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826152" y="3562772"/>
            <a:ext cx="3058216" cy="926791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411760" y="3507532"/>
            <a:ext cx="1048596" cy="180933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027" idx="0"/>
          </p:cNvCxnSpPr>
          <p:nvPr/>
        </p:nvCxnSpPr>
        <p:spPr>
          <a:xfrm>
            <a:off x="5205402" y="2525338"/>
            <a:ext cx="1250982" cy="191049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66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Tlačítko akce: Vlastní 204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539552" y="188640"/>
            <a:ext cx="8208912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Napiš název obrázku, slovo přepiš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KLHCMF9V\MP900321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1510007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T02CNQSF\MP900430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24480"/>
            <a:ext cx="1800200" cy="234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732240" y="1568080"/>
            <a:ext cx="233851" cy="229296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Speciální školy\AppData\Local\Microsoft\Windows\Temporary Internet Files\Content.IE5\T02CNQSF\MC9004245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5" y="3858915"/>
            <a:ext cx="2356638" cy="236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352747" y="1988840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909698" y="1988840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91555" y="1988840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307196" y="4732478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43808" y="4732478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19872" y="4734059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404723" y="3068960"/>
            <a:ext cx="223928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608965" y="4378517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444215" y="4378517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812360" y="4378517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231134" y="4376936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572000" y="4732478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95936" y="4734059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404723" y="5949280"/>
            <a:ext cx="331940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48164" y="4376936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665965" y="5445224"/>
            <a:ext cx="331940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4211960" y="6227743"/>
            <a:ext cx="648072" cy="623799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Dopředu nebo Další 28">
            <a:hlinkClick r:id="" action="ppaction://hlinkshowjump?jump=nextslide" highlightClick="1"/>
          </p:cNvPr>
          <p:cNvSpPr/>
          <p:nvPr/>
        </p:nvSpPr>
        <p:spPr>
          <a:xfrm>
            <a:off x="5220072" y="6227743"/>
            <a:ext cx="648072" cy="623799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5148064" y="4737221"/>
            <a:ext cx="50405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42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539552" y="188640"/>
            <a:ext cx="8208912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Řešení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KLHCMF9V\MP900321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1510007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T02CNQSF\MP900430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24480"/>
            <a:ext cx="1800200" cy="234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732240" y="1568080"/>
            <a:ext cx="233851" cy="229296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Speciální školy\AppData\Local\Microsoft\Windows\Temporary Internet Files\Content.IE5\T02CNQSF\MC9004245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5" y="3858915"/>
            <a:ext cx="2356638" cy="236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2404723" y="3068960"/>
            <a:ext cx="223928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404723" y="5949280"/>
            <a:ext cx="331940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665965" y="5445224"/>
            <a:ext cx="331940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4211960" y="6227743"/>
            <a:ext cx="648072" cy="623799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Dopředu nebo Další 28">
            <a:hlinkClick r:id="" action="ppaction://hlinkshowjump?jump=nextslide" highlightClick="1"/>
          </p:cNvPr>
          <p:cNvSpPr/>
          <p:nvPr/>
        </p:nvSpPr>
        <p:spPr>
          <a:xfrm>
            <a:off x="5220072" y="6227743"/>
            <a:ext cx="648072" cy="623799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49498" y="1629743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ČAJ</a:t>
            </a:r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84168" y="3958607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ČUMÁK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33461" y="4117816"/>
            <a:ext cx="21105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ČTYŘKA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3459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eciální školy\AppData\Local\Microsoft\Windows\Temporary Internet Files\Content.IE5\T02CNQSF\MP900430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83" y="1327315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odorovný svitek 4"/>
          <p:cNvSpPr/>
          <p:nvPr/>
        </p:nvSpPr>
        <p:spPr>
          <a:xfrm>
            <a:off x="539552" y="188640"/>
            <a:ext cx="8208912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Napiš název obrázku, slovo přepiš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Speciální školy\AppData\Local\Microsoft\Windows\Temporary Internet Files\Content.IE5\KLHCMF9V\MP900444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41" y="4337819"/>
            <a:ext cx="1479296" cy="19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YKKML9X8\MP9004096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168" y="1409451"/>
            <a:ext cx="2384376" cy="159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1331640" y="2204864"/>
            <a:ext cx="831643" cy="42170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2241283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606080" y="2241283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89857" y="2241283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87841" y="2241283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118488" y="2374610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734612" y="2386153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270616" y="2386153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92132" y="4868678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228640" y="4880221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732697" y="4881931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236753" y="4881931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40809" y="4898390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30165" y="3396259"/>
            <a:ext cx="235029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747461" y="6066011"/>
            <a:ext cx="283001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37412" y="3457994"/>
            <a:ext cx="2160240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7" name="Picture 5" descr="C:\Users\Speciální školy\AppData\Local\Microsoft\Windows\Temporary Internet Files\Content.IE5\T02CNQSF\MP900315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097" y="3899982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Přímá spojnice 33"/>
          <p:cNvCxnSpPr/>
          <p:nvPr/>
        </p:nvCxnSpPr>
        <p:spPr>
          <a:xfrm>
            <a:off x="7003132" y="4868678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485484" y="4868678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469261" y="4868678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967245" y="4868678"/>
            <a:ext cx="43204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647357" y="6093296"/>
            <a:ext cx="235029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lačítko akce: Zpět nebo Předchozí 29">
            <a:hlinkClick r:id="" action="ppaction://hlinkshowjump?jump=previousslide" highlightClick="1"/>
          </p:cNvPr>
          <p:cNvSpPr/>
          <p:nvPr/>
        </p:nvSpPr>
        <p:spPr>
          <a:xfrm>
            <a:off x="3757231" y="6167038"/>
            <a:ext cx="838127" cy="579413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4848097" y="6167038"/>
            <a:ext cx="804023" cy="579413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56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eciální školy\AppData\Local\Microsoft\Windows\Temporary Internet Files\Content.IE5\T02CNQSF\MP900430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83" y="1327315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odorovný svitek 4"/>
          <p:cNvSpPr/>
          <p:nvPr/>
        </p:nvSpPr>
        <p:spPr>
          <a:xfrm>
            <a:off x="539552" y="188640"/>
            <a:ext cx="8208912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Napiš název obrázku, slovo přepiš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Speciální školy\AppData\Local\Microsoft\Windows\Temporary Internet Files\Content.IE5\KLHCMF9V\MP900444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41" y="4337819"/>
            <a:ext cx="1479296" cy="19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YKKML9X8\MP9004096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168" y="1409451"/>
            <a:ext cx="2384376" cy="159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1331640" y="2204864"/>
            <a:ext cx="831643" cy="42170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30165" y="3396259"/>
            <a:ext cx="235029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747461" y="6066011"/>
            <a:ext cx="2830016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37412" y="3457994"/>
            <a:ext cx="2160240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7" name="Picture 5" descr="C:\Users\Speciální školy\AppData\Local\Microsoft\Windows\Temporary Internet Files\Content.IE5\T02CNQSF\MP900315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097" y="3899982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8" name="Přímá spojnice 37"/>
          <p:cNvCxnSpPr/>
          <p:nvPr/>
        </p:nvCxnSpPr>
        <p:spPr>
          <a:xfrm>
            <a:off x="6647357" y="6093296"/>
            <a:ext cx="2350295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lačítko akce: Zpět nebo Předchozí 29">
            <a:hlinkClick r:id="" action="ppaction://hlinkshowjump?jump=previousslide" highlightClick="1"/>
          </p:cNvPr>
          <p:cNvSpPr/>
          <p:nvPr/>
        </p:nvSpPr>
        <p:spPr>
          <a:xfrm>
            <a:off x="3757231" y="6167038"/>
            <a:ext cx="838127" cy="579413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4848097" y="6167038"/>
            <a:ext cx="804023" cy="579413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274038" y="1857127"/>
            <a:ext cx="16498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ČELO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098575" y="1624302"/>
            <a:ext cx="16498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OČI</a:t>
            </a:r>
            <a:endParaRPr lang="cs-CZ" sz="4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98575" y="4337819"/>
            <a:ext cx="16498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KLÍČ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86148" y="4538762"/>
            <a:ext cx="21377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KOČKA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18438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0" y="0"/>
            <a:ext cx="915195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224514" y="260648"/>
            <a:ext cx="8640960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Pošli kačery s č </a:t>
            </a:r>
            <a:r>
              <a:rPr lang="cs-CZ" sz="4000" b="1" dirty="0" err="1" smtClean="0">
                <a:solidFill>
                  <a:schemeClr val="tx1"/>
                </a:solidFill>
              </a:rPr>
              <a:t>Č</a:t>
            </a:r>
            <a:r>
              <a:rPr lang="cs-CZ" sz="4000" b="1" dirty="0" smtClean="0">
                <a:solidFill>
                  <a:schemeClr val="tx1"/>
                </a:solidFill>
              </a:rPr>
              <a:t> na rybníček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986002" y="1778513"/>
            <a:ext cx="1008112" cy="888775"/>
            <a:chOff x="4355976" y="2132857"/>
            <a:chExt cx="1440160" cy="1728192"/>
          </a:xfrm>
        </p:grpSpPr>
        <p:pic>
          <p:nvPicPr>
            <p:cNvPr id="4105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o</a:t>
              </a:r>
            </a:p>
          </p:txBody>
        </p:sp>
      </p:grpSp>
      <p:pic>
        <p:nvPicPr>
          <p:cNvPr id="4106" name="Picture 10" descr="C:\Users\Speciální školy\AppData\Local\Microsoft\Windows\Temporary Internet Files\Content.IE5\KLHCMF9V\MC900335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06353"/>
            <a:ext cx="4795974" cy="3451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" name="Skupina 31"/>
          <p:cNvGrpSpPr/>
          <p:nvPr/>
        </p:nvGrpSpPr>
        <p:grpSpPr>
          <a:xfrm>
            <a:off x="2353889" y="2042986"/>
            <a:ext cx="1008112" cy="888775"/>
            <a:chOff x="4355976" y="2132857"/>
            <a:chExt cx="1440160" cy="1728192"/>
          </a:xfrm>
        </p:grpSpPr>
        <p:pic>
          <p:nvPicPr>
            <p:cNvPr id="33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4355976" y="2203517"/>
              <a:ext cx="432049" cy="769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č</a:t>
              </a:r>
              <a:endParaRPr lang="cs-CZ" sz="44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42560" y="2504876"/>
            <a:ext cx="1008112" cy="888775"/>
            <a:chOff x="4355976" y="2132857"/>
            <a:chExt cx="1440160" cy="1728192"/>
          </a:xfrm>
        </p:grpSpPr>
        <p:pic>
          <p:nvPicPr>
            <p:cNvPr id="36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4355976" y="2203517"/>
              <a:ext cx="432049" cy="769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č</a:t>
              </a:r>
              <a:endParaRPr lang="cs-CZ" sz="44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84312" y="3047754"/>
            <a:ext cx="1008112" cy="888775"/>
            <a:chOff x="4355976" y="2132857"/>
            <a:chExt cx="1440160" cy="1728192"/>
          </a:xfrm>
        </p:grpSpPr>
        <p:pic>
          <p:nvPicPr>
            <p:cNvPr id="39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j</a:t>
              </a: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734676" y="3281947"/>
            <a:ext cx="1008112" cy="888775"/>
            <a:chOff x="4355976" y="2132857"/>
            <a:chExt cx="1440160" cy="1728192"/>
          </a:xfrm>
        </p:grpSpPr>
        <p:pic>
          <p:nvPicPr>
            <p:cNvPr id="42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Š</a:t>
              </a:r>
              <a:endParaRPr lang="cs-CZ" sz="4400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187624" y="4289930"/>
            <a:ext cx="1008112" cy="888775"/>
            <a:chOff x="4355976" y="2132857"/>
            <a:chExt cx="1440160" cy="1728192"/>
          </a:xfrm>
        </p:grpSpPr>
        <p:pic>
          <p:nvPicPr>
            <p:cNvPr id="45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Č</a:t>
              </a: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786746" y="5576563"/>
            <a:ext cx="1008112" cy="888775"/>
            <a:chOff x="4355976" y="2132857"/>
            <a:chExt cx="1440160" cy="1728192"/>
          </a:xfrm>
        </p:grpSpPr>
        <p:pic>
          <p:nvPicPr>
            <p:cNvPr id="48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4355976" y="2203517"/>
              <a:ext cx="432049" cy="7694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č</a:t>
              </a:r>
              <a:endParaRPr lang="cs-CZ" sz="4400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8119366" y="1583527"/>
            <a:ext cx="1008112" cy="888775"/>
            <a:chOff x="4355976" y="2132857"/>
            <a:chExt cx="1440160" cy="1728192"/>
          </a:xfrm>
        </p:grpSpPr>
        <p:pic>
          <p:nvPicPr>
            <p:cNvPr id="51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m</a:t>
              </a: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432242" y="4687788"/>
            <a:ext cx="1008112" cy="888775"/>
            <a:chOff x="4355976" y="2132857"/>
            <a:chExt cx="1440160" cy="1728192"/>
          </a:xfrm>
        </p:grpSpPr>
        <p:pic>
          <p:nvPicPr>
            <p:cNvPr id="54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b</a:t>
              </a: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203848" y="1559418"/>
            <a:ext cx="1008112" cy="888775"/>
            <a:chOff x="4355976" y="2132857"/>
            <a:chExt cx="1440160" cy="1728192"/>
          </a:xfrm>
        </p:grpSpPr>
        <p:pic>
          <p:nvPicPr>
            <p:cNvPr id="57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TextovéPole 57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v</a:t>
              </a: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436096" y="1454159"/>
            <a:ext cx="1008112" cy="888775"/>
            <a:chOff x="4355976" y="2132857"/>
            <a:chExt cx="1440160" cy="1728192"/>
          </a:xfrm>
        </p:grpSpPr>
        <p:pic>
          <p:nvPicPr>
            <p:cNvPr id="60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TextovéPole 60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ž</a:t>
              </a: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909632" y="1642898"/>
            <a:ext cx="1008112" cy="888775"/>
            <a:chOff x="4355976" y="2132857"/>
            <a:chExt cx="1440160" cy="1728192"/>
          </a:xfrm>
        </p:grpSpPr>
        <p:pic>
          <p:nvPicPr>
            <p:cNvPr id="63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TextovéPole 63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Č</a:t>
              </a: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7615310" y="2825218"/>
            <a:ext cx="1008112" cy="888775"/>
            <a:chOff x="4355976" y="2132857"/>
            <a:chExt cx="1440160" cy="1728192"/>
          </a:xfrm>
        </p:grpSpPr>
        <p:pic>
          <p:nvPicPr>
            <p:cNvPr id="66" name="Picture 9" descr="C:\Users\Speciální školy\AppData\Local\Microsoft\Windows\Temporary Internet Files\Content.IE5\KLHCMF9V\MC9004283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132857"/>
              <a:ext cx="1440160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TextovéPole 66"/>
            <p:cNvSpPr txBox="1"/>
            <p:nvPr/>
          </p:nvSpPr>
          <p:spPr>
            <a:xfrm>
              <a:off x="4355976" y="2203517"/>
              <a:ext cx="432049" cy="14961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c</a:t>
              </a:r>
            </a:p>
          </p:txBody>
        </p:sp>
      </p:grp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4090374" y="6180052"/>
            <a:ext cx="650989" cy="57057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pět nebo Předchozí 11">
            <a:hlinkClick r:id="" action="ppaction://hlinkshowjump?jump=previousslide" highlightClick="1"/>
          </p:cNvPr>
          <p:cNvSpPr/>
          <p:nvPr/>
        </p:nvSpPr>
        <p:spPr>
          <a:xfrm>
            <a:off x="3205531" y="6180052"/>
            <a:ext cx="648337" cy="570572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33333E-6 C 0.00191 -0.06227 0.00573 -0.12314 0.01458 -0.18402 C 0.01649 -0.19814 0.01788 -0.22893 0.02917 -0.23333 C 0.03767 -0.22986 0.03542 -0.22639 0.04028 -0.21713 C 0.04358 -0.19444 0.04479 -0.17129 0.04757 -0.14861 C 0.04913 -0.10694 0.05191 -0.07083 0.05694 -0.03032 C 0.05747 -0.00463 0.05833 0.0213 0.05868 0.04699 C 0.05955 0.11019 0.05955 0.17315 0.06042 0.23611 C 0.06111 0.27153 0.05938 0.26297 0.06424 0.28102 C 0.06476 0.3132 0.0651 0.34537 0.06597 0.37778 C 0.06684 0.40463 0.07257 0.42917 0.07535 0.45533 C 0.07847 0.48473 0.08212 0.51158 0.10278 0.52871 C 0.11771 0.52639 0.12188 0.52639 0.12865 0.50973 C 0.14063 0.4463 0.1283 0.37408 0.14149 0.30672 C 0.14288 0.27014 0.14618 0.24885 0.15052 0.21505 C 0.15174 0.20602 0.15434 0.19769 0.15608 0.18889 C 0.1566 0.18565 0.15799 0.1794 0.15799 0.17963 C 0.1592 0.16621 0.16042 0.14908 0.16545 0.13704 C 0.17257 0.11922 0.19253 0.09838 0.20747 0.09445 C 0.2349 0.09815 0.23941 0.09653 0.2592 0.10602 C 0.26649 0.12593 0.25781 0.10741 0.27014 0.12037 C 0.275 0.1257 0.2776 0.13727 0.28125 0.14398 C 0.28438 0.16111 0.2849 0.17894 0.28663 0.19607 C 0.28733 0.25811 0.28733 0.32037 0.28854 0.38241 C 0.28854 0.38635 0.2901 0.39005 0.29028 0.39422 C 0.29149 0.43033 0.28576 0.49954 0.30139 0.54074 C 0.30451 0.5588 0.31528 0.57385 0.32899 0.57871 C 0.33403 0.57755 0.33889 0.57778 0.34375 0.57593 C 0.35122 0.57246 0.35243 0.56459 0.3566 0.55695 C 0.36753 0.53773 0.37517 0.52662 0.38229 0.50533 C 0.3849 0.48843 0.38785 0.47199 0.39149 0.45533 C 0.39375 0.41713 0.39774 0.37963 0.40625 0.34236 C 0.40799 0.3257 0.40903 0.30903 0.41181 0.2926 C 0.41302 0.26412 0.41476 0.24352 0.4191 0.21713 C 0.42031 0.20996 0.4191 0.20162 0.42274 0.19607 C 0.42604 0.19074 0.43108 0.19028 0.43559 0.18889 C 0.44045 0.18959 0.44583 0.18866 0.45035 0.19121 C 0.45608 0.19468 0.45955 0.20996 0.46128 0.21713 C 0.46267 0.25301 0.46042 0.26898 0.47431 0.29537 C 0.47674 0.30811 0.47847 0.32292 0.4816 0.33542 C 0.48299 0.34051 0.48576 0.34445 0.48715 0.34931 C 0.48941 0.36598 0.49462 0.38218 0.49462 0.39885 " pathEditMode="relative" rAng="0" ptsTypes="fffffffffffffffffffffffffffffffffffffffffA">
                                      <p:cBhvr>
                                        <p:cTn id="6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22" y="172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.00717 C 0.00277 -0.01482 0.00677 -0.03542 0.01215 -0.05648 C 0.01597 -0.07084 0.01545 -0.08241 0.02621 -0.0919 C 0.03333 -0.1044 0.04548 -0.10695 0.05607 -0.11366 C 0.06284 -0.11783 0.07187 -0.12709 0.07882 -0.12917 C 0.09097 -0.1331 0.10347 -0.13565 0.11562 -0.13797 C 0.13507 -0.13658 0.15312 -0.13588 0.17204 -0.13125 C 0.18402 -0.12107 0.18003 -0.11829 0.18593 -0.12917 C 0.18645 -0.13935 0.18628 -0.14977 0.18767 -0.15996 C 0.18819 -0.16459 0.18836 -0.17014 0.19114 -0.17292 C 0.19826 -0.17963 0.20104 -0.1875 0.20694 -0.19514 C 0.21441 -0.20486 0.22343 -0.2132 0.23333 -0.21922 C 0.25 -0.24051 0.23263 -0.22107 0.24566 -0.23033 C 0.26163 -0.2419 0.25711 -0.24468 0.27552 -0.24792 C 0.29305 -0.25926 0.3092 -0.24884 0.32621 -0.24352 C 0.32795 -0.24144 0.32951 -0.23866 0.33159 -0.23704 C 0.33298 -0.23565 0.33524 -0.23611 0.3368 -0.23449 C 0.33906 -0.23218 0.3401 -0.22847 0.34218 -0.22593 C 0.34357 -0.22384 0.34566 -0.22315 0.34739 -0.22153 C 0.3493 -0.21968 0.35086 -0.21713 0.35243 -0.21505 C 0.35364 -0.21111 0.35451 -0.20741 0.35607 -0.20371 C 0.35816 -0.19931 0.36302 -0.19074 0.36302 -0.19051 C 0.36527 -0.19144 0.3684 -0.19074 0.37013 -0.19283 C 0.3717 -0.19514 0.37135 -0.19884 0.37204 -0.20162 C 0.37378 -0.21042 0.37482 -0.21621 0.37899 -0.22361 C 0.3835 -0.24121 0.38941 -0.24931 0.4 -0.26111 C 0.40781 -0.26991 0.4125 -0.28125 0.42274 -0.28519 C 0.43229 -0.29722 0.43559 -0.29838 0.44895 -0.3007 C 0.47569 -0.31713 0.49739 -0.31297 0.51232 -0.28519 C 0.51284 -0.28241 0.51319 -0.2794 0.51406 -0.27662 C 0.51493 -0.27338 0.51684 -0.27084 0.51736 -0.26783 C 0.52291 -0.24329 0.51458 -0.26019 0.52448 -0.24352 C 0.52899 -0.2206 0.5342 -0.19908 0.5368 -0.17547 C 0.54704 -0.19445 0.5552 -0.21621 0.57361 -0.22361 C 0.58611 -0.23426 0.6 -0.23565 0.61406 -0.24121 C 0.65989 -0.23797 0.6309 -0.24005 0.65625 -0.23241 C 0.66145 -0.22593 0.66579 -0.22431 0.67187 -0.21922 C 0.67968 -0.20533 0.67066 -0.21968 0.68073 -0.20834 C 0.69774 -0.18889 0.68472 -0.20023 0.69635 -0.19074 C 0.70677 -0.17153 0.69427 -0.19584 0.70173 -0.17755 C 0.70486 -0.16968 0.71024 -0.16273 0.71406 -0.15556 C 0.7151 -0.14884 0.71649 -0.14213 0.71753 -0.13565 C 0.71823 -0.13287 0.71927 -0.12685 0.71927 -0.12662 C 0.71701 -0.06898 0.71788 -0.06042 0.71406 -0.01898 C 0.71302 -0.00857 0.7125 -0.00023 0.70868 0.00949 C 0.70677 0.01435 0.70173 0.02291 0.70173 0.02315 C 0.69861 0.03403 0.69982 0.025 0.70347 0.03819 C 0.70555 0.04629 0.70677 0.05532 0.71059 0.0625 C 0.71198 0.06504 0.71441 0.06666 0.71579 0.06898 C 0.7243 0.08264 0.71857 0.08194 0.72465 0.08194 " pathEditMode="relative" rAng="0" ptsTypes="fffffffffffffffffffffffffffffffffffffffffffffffffA">
                                      <p:cBhvr>
                                        <p:cTn id="11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33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5.18519E-6 C -0.02431 -0.00786 -0.04949 -0.00254 -0.07414 5.18519E-6 C -0.08282 0.00255 -0.10192 0.01042 -0.10799 0.01945 C -0.11216 0.02547 -0.11928 0.03866 -0.11928 0.03866 C -0.12362 0.05556 -0.13126 0.07339 -0.13872 0.0882 C -0.1382 0.10186 -0.13838 0.11552 -0.13699 0.12917 C -0.13664 0.13172 -0.13508 0.13357 -0.13386 0.13566 C -0.12032 0.15973 -0.12831 0.15024 -0.11615 0.15927 C -0.09567 0.17454 -0.08612 0.1764 -0.06129 0.17848 C -0.07154 0.18774 -0.08664 0.18589 -0.09827 0.18704 C -0.10053 0.18774 -0.10261 0.18843 -0.10487 0.18936 C -0.10799 0.19075 -0.11442 0.19353 -0.11442 0.19353 C -0.12223 0.20904 -0.1323 0.23241 -0.14185 0.24515 C -0.14775 0.26714 -0.15678 0.28774 -0.16285 0.30973 C -0.17605 0.35741 -0.1632 0.32154 -0.17414 0.3507 C -0.1764 0.36598 -0.17987 0.38079 -0.1823 0.39584 C -0.18143 0.40232 -0.18213 0.40996 -0.179 0.41505 C -0.17275 0.4257 -0.16216 0.42709 -0.15313 0.4301 C -0.13803 0.42941 -0.1231 0.42917 -0.10799 0.42802 C -0.0823 0.42593 -0.06529 0.39005 -0.05157 0.36575 C -0.0448 0.35371 -0.04219 0.33033 -0.03872 0.31621 C -0.03733 0.31112 -0.03647 0.30441 -0.03542 0.29908 C -0.0349 0.297 -0.03317 0.29052 -0.03386 0.2926 C -0.03976 0.31181 -0.0441 0.33149 -0.05001 0.3507 C -0.05279 0.37015 -0.054 0.38334 -0.05157 0.40441 C -0.05105 0.4088 -0.04827 0.41737 -0.04827 0.41737 C -0.04619 0.44376 -0.04428 0.47223 -0.0323 0.49468 C -0.02779 0.50325 -0.02657 0.50001 -0.02084 0.50765 C -0.01494 0.51552 -0.01841 0.51621 -0.01129 0.52038 C -0.00608 0.52339 0.00086 0.52501 0.00642 0.52686 C 0.02517 0.5176 0.0427 0.50556 0.06128 0.49677 C 0.06475 0.49214 0.06944 0.48913 0.07256 0.48404 C 0.0769 0.47709 0.0743 0.47478 0.07916 0.46899 C 0.08211 0.46552 0.08541 0.46274 0.08871 0.46019 C 0.09149 0.45811 0.09444 0.45649 0.09687 0.45371 C 0.10156 0.44862 0.10537 0.44237 0.10971 0.43658 C 0.1118 0.4338 0.11371 0.43033 0.11614 0.42802 C 0.11996 0.42454 0.12742 0.41737 0.12742 0.41737 C 0.13055 0.40556 0.13402 0.3963 0.14201 0.38936 C 0.14409 0.37825 0.14721 0.37686 0.15173 0.36783 C 0.15346 0.36089 0.15971 0.34839 0.15971 0.34839 C 0.1618 0.33982 0.16458 0.33566 0.16944 0.32917 C 0.17117 0.32431 0.17326 0.31204 0.17586 0.30765 C 0.18263 0.2963 0.19287 0.28404 0.20329 0.27964 C 0.2085 0.27501 0.2118 0.26945 0.2177 0.26667 C 0.22239 0.26042 0.22656 0.25603 0.23385 0.25603 " pathEditMode="relative" ptsTypes="fffffffffffffffffffffffffffffffffffffffffffffA">
                                      <p:cBhvr>
                                        <p:cTn id="16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48148E-6 C -0.00052 -0.00996 -0.00017 -0.02014 -0.00156 -0.0301 C -0.00191 -0.03264 -0.00416 -0.03403 -0.00486 -0.03658 C -0.00937 -0.05232 -0.00364 -0.04213 -0.00816 -0.05579 C -0.01302 -0.07084 -0.02187 -0.08519 -0.03385 -0.09028 C -0.04201 -0.08959 -0.05017 -0.08982 -0.05816 -0.0882 C -0.0717 -0.08565 -0.08038 -0.07084 -0.09028 -0.06019 C -0.10069 -0.03704 -0.11215 -0.01389 -0.11614 0.01296 C -0.11476 0.03171 -0.11493 0.05092 -0.11128 0.06898 C -0.11007 0.07477 -0.10798 0.08032 -0.10642 0.08611 C -0.10486 0.09166 -0.10538 0.09791 -0.1033 0.10324 C -0.10017 0.11134 -0.09653 0.12014 -0.09514 0.12916 C -0.09305 0.14282 -0.09028 0.15671 -0.08715 0.1699 C -0.09965 0.22152 -0.16076 0.21157 -0.19028 0.21296 C -0.2 0.22176 -0.19896 0.225 -0.20486 0.23657 C -0.20208 0.25602 -0.1993 0.25139 -0.18385 0.25393 C -0.16927 0.25092 -0.1566 0.24953 -0.14201 0.25162 C -0.13646 0.2625 -0.14028 0.25671 -0.12899 0.26666 L -0.12899 0.26666 C -0.12222 0.27615 -0.11597 0.28657 -0.11302 0.29907 C -0.11354 0.30625 -0.11337 0.31365 -0.11458 0.3206 C -0.11493 0.32314 -0.11684 0.32453 -0.11771 0.32685 C -0.12552 0.34745 -0.13715 0.35162 -0.1533 0.35694 C -0.15989 0.36296 -0.16146 0.37152 -0.16614 0.38078 C -0.16719 0.38287 -0.16944 0.38727 -0.16944 0.38727 C -0.16996 0.38935 -0.17101 0.39352 -0.17101 0.39352 " pathEditMode="relative" ptsTypes="fffffffffffffffffFfffffffA">
                                      <p:cBhvr>
                                        <p:cTn id="21" dur="3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C -0.00608 -0.02523 -0.00295 -0.00833 -0.00486 -0.05162 C -0.00434 -0.07315 -0.00452 -0.09468 -0.00313 -0.1162 C -0.00313 -0.1162 0.00069 -0.13241 0.00156 -0.13565 C 0.00538 -0.15139 0.00451 -0.17361 0.01302 -0.18727 C 0.03281 -0.21921 0.06319 -0.23056 0.09201 -0.24097 C 0.10052 -0.23889 0.1066 -0.23657 0.11458 -0.23241 C 0.11458 -0.23241 0.12292 -0.2206 0.1243 -0.22153 C 0.12587 -0.22245 0.12309 -0.22569 0.12257 -0.22801 C 0.12187 -0.23079 0.12153 -0.2338 0.12101 -0.23657 C 0.12048 -0.23866 0.11996 -0.24097 0.11944 -0.24306 C 0.11996 -0.25255 0.12187 -0.29537 0.12899 -0.30764 C 0.13264 -0.31412 0.14201 -0.32477 0.14201 -0.32477 C 0.14531 -0.33866 0.14861 -0.35208 0.15972 -0.35694 C 0.16701 -0.36667 0.17257 -0.37153 0.18229 -0.37431 C 0.2059 -0.36782 0.22986 -0.36528 0.2533 -0.35694 C 0.25989 -0.35046 0.26493 -0.34954 0.27257 -0.3463 C 0.27969 -0.33982 0.28559 -0.33241 0.29028 -0.32269 C 0.28854 -0.35486 0.28246 -0.39259 0.29028 -0.42361 C 0.29167 -0.43727 0.29253 -0.45093 0.29844 -0.4625 C 0.3 -0.47338 0.30312 -0.47824 0.30642 -0.48819 C 0.3092 -0.49676 0.30833 -0.5 0.31458 -0.50532 C 0.32153 -0.51806 0.33055 -0.53495 0.34201 -0.53982 C 0.36614 -0.56412 0.3967 -0.56181 0.42587 -0.56343 C 0.43437 -0.56273 0.44305 -0.56296 0.45156 -0.56134 C 0.46128 -0.55949 0.4717 -0.54769 0.48229 -0.54421 C 0.48628 -0.53889 0.49132 -0.53472 0.49514 -0.52917 C 0.50121 -0.52037 0.50503 -0.5125 0.50972 -0.50324 C 0.51111 -0.48982 0.50903 -0.47523 0.51302 -0.4625 C 0.51441 -0.45787 0.51389 -0.47245 0.51458 -0.47755 C 0.5158 -0.48634 0.51771 -0.49167 0.52101 -0.49907 C 0.525 -0.50833 0.52465 -0.50949 0.52743 -0.5206 C 0.5283 -0.52407 0.53055 -0.52662 0.53229 -0.52917 C 0.54167 -0.54282 0.54687 -0.54722 0.55972 -0.55278 C 0.57014 -0.56319 0.5809 -0.56505 0.59357 -0.56782 C 0.59757 -0.56736 0.61024 -0.56782 0.61614 -0.56343 C 0.61962 -0.56088 0.62587 -0.55486 0.62587 -0.55486 C 0.62864 -0.54699 0.63107 -0.53912 0.63385 -0.53125 C 0.63663 -0.51389 0.63385 -0.49861 0.63073 -0.48171 C 0.62951 -0.47523 0.62986 -0.46829 0.62743 -0.4625 C 0.62621 -0.45995 0.62413 -0.4581 0.62257 -0.45602 C 0.62205 -0.45324 0.62187 -0.45023 0.62101 -0.44745 C 0.61979 -0.44352 0.61719 -0.44051 0.61614 -0.43657 C 0.61493 -0.43171 0.61302 -0.39838 0.61302 -0.39792 C 0.61128 -0.37801 0.60833 -0.35787 0.60156 -0.33982 C 0.59618 -0.31019 0.60156 -0.32037 0.59028 -0.30532 C 0.58489 -0.29074 0.58785 -0.29977 0.58229 -0.27755 C 0.57951 -0.26644 0.57257 -0.25486 0.56771 -0.24514 C 0.56528 -0.23125 0.55781 -0.2213 0.5533 -0.20857 C 0.55121 -0.19329 0.54826 -0.18079 0.54201 -0.16782 C 0.54028 -0.15903 0.53837 -0.15093 0.53715 -0.1419 C 0.53819 -0.11597 0.53489 -0.10417 0.54514 -0.08611 C 0.55069 -0.06528 0.54167 -0.09653 0.55156 -0.07315 C 0.5526 -0.0706 0.55191 -0.0669 0.5533 -0.06458 C 0.55573 -0.06088 0.5684 -0.06019 0.57101 -0.06019 " pathEditMode="relative" ptsTypes="ffffffffffffffffffffffffffffffffffffffffffffffffffffffA">
                                      <p:cBhvr>
                                        <p:cTn id="36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lačítko akce: Vlastní 3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202869" y="0"/>
            <a:ext cx="8640960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Vyber správné slovo do věty</a:t>
            </a:r>
            <a:endParaRPr lang="cs-CZ" sz="4000" b="1" dirty="0">
              <a:solidFill>
                <a:schemeClr val="tx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51679" y="1129886"/>
            <a:ext cx="4752528" cy="648072"/>
            <a:chOff x="539552" y="1700808"/>
            <a:chExt cx="4752528" cy="648072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" name="Obdélník 4"/>
            <p:cNvSpPr/>
            <p:nvPr/>
          </p:nvSpPr>
          <p:spPr>
            <a:xfrm>
              <a:off x="539552" y="1700808"/>
              <a:ext cx="4752528" cy="64807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Babička             knihu.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2411760" y="2204864"/>
              <a:ext cx="1368152" cy="0"/>
            </a:xfrm>
            <a:prstGeom prst="line">
              <a:avLst/>
            </a:prstGeom>
            <a:ln w="3810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>
            <a:off x="163856" y="1966249"/>
            <a:ext cx="1526997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p</a:t>
            </a:r>
            <a:r>
              <a:rPr lang="cs-CZ" sz="4000" b="1" dirty="0" smtClean="0">
                <a:solidFill>
                  <a:schemeClr val="tx1"/>
                </a:solidFill>
              </a:rPr>
              <a:t>eče      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2447" y="1966249"/>
            <a:ext cx="1197130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čte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131013" y="1966249"/>
            <a:ext cx="1526997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léčí        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3490731" y="2864645"/>
            <a:ext cx="5610636" cy="648072"/>
            <a:chOff x="539552" y="1700808"/>
            <a:chExt cx="4752528" cy="648072"/>
          </a:xfrm>
          <a:solidFill>
            <a:schemeClr val="accent3">
              <a:lumMod val="40000"/>
              <a:lumOff val="60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1" name="Obdélník 20"/>
            <p:cNvSpPr/>
            <p:nvPr/>
          </p:nvSpPr>
          <p:spPr>
            <a:xfrm>
              <a:off x="539552" y="1700808"/>
              <a:ext cx="4752528" cy="648072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Kočka si čistí                       .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2411760" y="2204864"/>
              <a:ext cx="1368152" cy="0"/>
            </a:xfrm>
            <a:prstGeom prst="line">
              <a:avLst/>
            </a:prstGeom>
            <a:grpFill/>
            <a:ln w="3810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Obdélník 22"/>
          <p:cNvSpPr/>
          <p:nvPr/>
        </p:nvSpPr>
        <p:spPr>
          <a:xfrm>
            <a:off x="3502908" y="3701008"/>
            <a:ext cx="1526997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člun        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149718" y="3724486"/>
            <a:ext cx="1791410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počítač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085143" y="3701008"/>
            <a:ext cx="2016224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pacičky       </a:t>
            </a:r>
          </a:p>
        </p:txBody>
      </p:sp>
      <p:sp>
        <p:nvSpPr>
          <p:cNvPr id="26" name="Tlačítko akce: Zpět nebo Předchozí 25">
            <a:hlinkClick r:id="" action="ppaction://hlinkshowjump?jump=previousslide" highlightClick="1"/>
          </p:cNvPr>
          <p:cNvSpPr/>
          <p:nvPr/>
        </p:nvSpPr>
        <p:spPr>
          <a:xfrm>
            <a:off x="7369647" y="5981268"/>
            <a:ext cx="733433" cy="81425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404766" y="5981268"/>
            <a:ext cx="720080" cy="792088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233051" y="4887130"/>
            <a:ext cx="4671156" cy="648072"/>
            <a:chOff x="539552" y="1700808"/>
            <a:chExt cx="3956735" cy="648072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9" name="Obdélník 28"/>
            <p:cNvSpPr/>
            <p:nvPr/>
          </p:nvSpPr>
          <p:spPr>
            <a:xfrm>
              <a:off x="539552" y="1700808"/>
              <a:ext cx="3956735" cy="64807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                  nese čaj.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2411760" y="2204864"/>
              <a:ext cx="1368152" cy="0"/>
            </a:xfrm>
            <a:prstGeom prst="line">
              <a:avLst/>
            </a:prstGeom>
            <a:ln w="3810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Obdélník 30"/>
          <p:cNvSpPr/>
          <p:nvPr/>
        </p:nvSpPr>
        <p:spPr>
          <a:xfrm>
            <a:off x="245228" y="5723493"/>
            <a:ext cx="1778659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Kočička       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123728" y="5723493"/>
            <a:ext cx="1791410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Číšník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015387" y="5740321"/>
            <a:ext cx="2016224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Hasič       </a:t>
            </a:r>
          </a:p>
        </p:txBody>
      </p:sp>
    </p:spTree>
    <p:extLst>
      <p:ext uri="{BB962C8B-B14F-4D97-AF65-F5344CB8AC3E}">
        <p14:creationId xmlns:p14="http://schemas.microsoft.com/office/powerpoint/2010/main" val="359577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7 3.33333E-6 C 0.00434 -0.02084 -0.01927 -0.03889 -0.03281 -0.05926 C -0.02708 -0.06551 -0.00746 -0.0882 0.00226 -0.09514 C 0.0415 -0.12061 0.03941 -0.10718 0.03941 -0.11806 " pathEditMode="relative" rAng="0" ptsTypes="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3" y="-60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C -0.00885 -0.00417 -0.0158 -0.00648 -0.02535 -0.0088 C -0.03976 -0.02153 -0.03316 -0.01782 -0.04392 -0.02269 C -0.04965 -0.02801 -0.05677 -0.03357 -0.06285 -0.03704 C -0.06944 -0.0412 -0.07726 -0.0412 -0.08385 -0.04583 C -0.09844 -0.05579 -0.08212 -0.04745 -0.09653 -0.05394 C -0.10538 -0.06227 -0.11666 -0.07107 -0.12153 -0.08542 C -0.12326 -0.09097 -0.12569 -0.10232 -0.12569 -0.10208 C -0.125 -0.10995 -0.12587 -0.11829 -0.12378 -0.12523 C -0.12274 -0.12801 -0.11962 -0.12801 -0.11736 -0.12801 C -0.08055 -0.12801 -0.08785 -0.13773 -0.0776 -0.12222 " pathEditMode="relative" rAng="0" ptsTypes="ffffffffff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689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0.01111 C -0.00868 0.01366 -0.00365 0.00556 -0.01302 0.0169 C -0.0217 0.04167 -0.03212 0.04445 -0.04653 0.04885 C -0.07153 0.07917 -0.08281 0.0463 -0.10226 0.03449 C -0.10556 0.02824 -0.11042 0.02408 -0.11337 0.0169 C -0.12518 -0.01018 -0.11111 0.01482 -0.11875 -0.00764 C -0.12014 -0.0118 -0.12274 -0.01389 -0.12448 -0.01805 C -0.12865 -0.02893 -0.12986 -0.0419 -0.13386 -0.05324 C -0.13316 -0.06342 -0.12622 -0.11921 -0.13733 -0.11921 " pathEditMode="relative" rAng="0" ptsTypes="ffffffff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75" y="-90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23" grpId="0" animBg="1"/>
      <p:bldP spid="24" grpId="0" animBg="1"/>
      <p:bldP spid="25" grpId="0" animBg="1"/>
      <p:bldP spid="31" grpId="0" animBg="1"/>
      <p:bldP spid="32" grpId="0" animBg="1"/>
      <p:bldP spid="3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24846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202869" y="0"/>
            <a:ext cx="8640960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Vyber správné slovo do věty</a:t>
            </a:r>
            <a:endParaRPr lang="cs-CZ" sz="4000" b="1" dirty="0">
              <a:solidFill>
                <a:schemeClr val="tx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51679" y="1129886"/>
            <a:ext cx="4752528" cy="648072"/>
            <a:chOff x="539552" y="1700808"/>
            <a:chExt cx="4752528" cy="648072"/>
          </a:xfr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" name="Obdélník 4"/>
            <p:cNvSpPr/>
            <p:nvPr/>
          </p:nvSpPr>
          <p:spPr>
            <a:xfrm>
              <a:off x="539552" y="1700808"/>
              <a:ext cx="4752528" cy="648072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Čenda            koláč.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2411760" y="2204864"/>
              <a:ext cx="1368152" cy="0"/>
            </a:xfrm>
            <a:prstGeom prst="line">
              <a:avLst/>
            </a:prstGeom>
            <a:grpFill/>
            <a:ln w="3810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>
            <a:off x="163856" y="1966249"/>
            <a:ext cx="1526997" cy="648072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čte     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2447" y="1966249"/>
            <a:ext cx="1197130" cy="648072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peče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131013" y="1966249"/>
            <a:ext cx="1526997" cy="648072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léčí        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3490731" y="2864645"/>
            <a:ext cx="5610636" cy="648072"/>
            <a:chOff x="539552" y="1700808"/>
            <a:chExt cx="4752528" cy="648072"/>
          </a:xfrm>
          <a:solidFill>
            <a:schemeClr val="accent3">
              <a:lumMod val="40000"/>
              <a:lumOff val="60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1" name="Obdélník 20"/>
            <p:cNvSpPr/>
            <p:nvPr/>
          </p:nvSpPr>
          <p:spPr>
            <a:xfrm>
              <a:off x="539552" y="1700808"/>
              <a:ext cx="4752528" cy="648072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Večer začalo                       .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2411760" y="2204864"/>
              <a:ext cx="1368152" cy="0"/>
            </a:xfrm>
            <a:prstGeom prst="line">
              <a:avLst/>
            </a:prstGeom>
            <a:grpFill/>
            <a:ln w="3810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Obdélník 22"/>
          <p:cNvSpPr/>
          <p:nvPr/>
        </p:nvSpPr>
        <p:spPr>
          <a:xfrm>
            <a:off x="3502908" y="3701008"/>
            <a:ext cx="1526997" cy="64807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svítat     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149718" y="3724486"/>
            <a:ext cx="1791410" cy="64807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čistit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085143" y="3701008"/>
            <a:ext cx="2016224" cy="64807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fičet       </a:t>
            </a:r>
          </a:p>
        </p:txBody>
      </p:sp>
      <p:sp>
        <p:nvSpPr>
          <p:cNvPr id="26" name="Tlačítko akce: Zpět nebo Předchozí 25">
            <a:hlinkClick r:id="" action="ppaction://hlinkshowjump?jump=previousslide" highlightClick="1"/>
          </p:cNvPr>
          <p:cNvSpPr/>
          <p:nvPr/>
        </p:nvSpPr>
        <p:spPr>
          <a:xfrm>
            <a:off x="7369647" y="5981268"/>
            <a:ext cx="733433" cy="81425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404766" y="5981268"/>
            <a:ext cx="720080" cy="792088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233051" y="4887130"/>
            <a:ext cx="4671156" cy="648072"/>
            <a:chOff x="539552" y="1700808"/>
            <a:chExt cx="3956735" cy="648072"/>
          </a:xfrm>
          <a:solidFill>
            <a:schemeClr val="accent6">
              <a:lumMod val="40000"/>
              <a:lumOff val="60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9" name="Obdélník 28"/>
            <p:cNvSpPr/>
            <p:nvPr/>
          </p:nvSpPr>
          <p:spPr>
            <a:xfrm>
              <a:off x="539552" y="1700808"/>
              <a:ext cx="3956735" cy="648072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                  sčítá čísla.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2411760" y="2204864"/>
              <a:ext cx="1368152" cy="0"/>
            </a:xfrm>
            <a:prstGeom prst="line">
              <a:avLst/>
            </a:prstGeom>
            <a:grpFill/>
            <a:ln w="3810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Obdélník 30"/>
          <p:cNvSpPr/>
          <p:nvPr/>
        </p:nvSpPr>
        <p:spPr>
          <a:xfrm>
            <a:off x="245228" y="5723493"/>
            <a:ext cx="1778659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Kočička       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123728" y="5723493"/>
            <a:ext cx="179141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Čenda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015387" y="5740321"/>
            <a:ext cx="1685595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Čáp    </a:t>
            </a:r>
          </a:p>
        </p:txBody>
      </p:sp>
    </p:spTree>
    <p:extLst>
      <p:ext uri="{BB962C8B-B14F-4D97-AF65-F5344CB8AC3E}">
        <p14:creationId xmlns:p14="http://schemas.microsoft.com/office/powerpoint/2010/main" val="324743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C -0.02309 -0.02222 -0.05816 -0.04144 -0.07813 -0.06297 C -0.06979 -0.06968 -0.04063 -0.09375 -0.02622 -0.10116 C 0.03194 -0.12801 0.02882 -0.11389 0.02882 -0.12547 " pathEditMode="relative" rAng="0" ptsTypes="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9" y="-641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C -0.00885 -0.00417 -0.0158 -0.00648 -0.02535 -0.0088 C -0.03976 -0.02153 -0.03316 -0.01782 -0.04392 -0.02269 C -0.04965 -0.02801 -0.05677 -0.03357 -0.06285 -0.03704 C -0.06944 -0.0412 -0.07726 -0.0412 -0.08385 -0.04583 C -0.09844 -0.05579 -0.08212 -0.04745 -0.09653 -0.05394 C -0.10538 -0.06227 -0.11666 -0.07107 -0.12153 -0.08542 C -0.12326 -0.09097 -0.12569 -0.10232 -0.12569 -0.10208 C -0.125 -0.10995 -0.12587 -0.11829 -0.12378 -0.12523 C -0.12274 -0.12801 -0.11962 -0.12801 -0.11736 -0.12801 C -0.08055 -0.12801 -0.08785 -0.13773 -0.0776 -0.12222 " pathEditMode="relative" rAng="0" ptsTypes="ffffffffff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689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C -0.00972 0.02477 -0.00417 0.01667 -0.01458 0.02801 C -0.02431 0.05278 -0.03594 0.05556 -0.05191 0.05996 C -0.07986 0.09028 -0.09236 0.05741 -0.11406 0.0456 C -0.11771 0.03935 -0.12327 0.03519 -0.12656 0.02801 C -0.13958 0.00093 -0.12396 0.02593 -0.13247 0.00347 C -0.13403 -0.00069 -0.13698 -0.00278 -0.13889 -0.00694 C -0.14358 -0.01782 -0.14497 -0.03079 -0.14931 -0.04213 C -0.14861 -0.05231 -0.1408 -0.1081 -0.15313 -0.1081 " pathEditMode="relative" rAng="0" ptsTypes="ffffffff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56" y="-90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23" grpId="0" animBg="1"/>
      <p:bldP spid="24" grpId="0" animBg="1"/>
      <p:bldP spid="25" grpId="0" animBg="1"/>
      <p:bldP spid="31" grpId="0" animBg="1"/>
      <p:bldP spid="32" grpId="0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odorovný svitek 1"/>
          <p:cNvSpPr/>
          <p:nvPr/>
        </p:nvSpPr>
        <p:spPr>
          <a:xfrm>
            <a:off x="202869" y="0"/>
            <a:ext cx="8640960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Pracovní list – spoj správné dvojice slov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15616" y="1165123"/>
            <a:ext cx="223224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HASIČI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93972" y="1893587"/>
            <a:ext cx="2253892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BABIČKA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548560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ČMELÁK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99134" y="476552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LÉČITEL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99134" y="404544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VAŘÍME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93972" y="332536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ČTEME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093972" y="2605283"/>
            <a:ext cx="2253892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ČARODĚJ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74492" y="116512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ČLÁNEK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74492" y="1893587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PEČE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96136" y="548560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ČOČKU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79654" y="476552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ČARUJE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79654" y="404544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BZUČÍ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774492" y="332536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HASÍ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774492" y="260528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LÉČÍ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previousslide" highlightClick="1"/>
          </p:cNvPr>
          <p:cNvSpPr/>
          <p:nvPr/>
        </p:nvSpPr>
        <p:spPr>
          <a:xfrm>
            <a:off x="3587245" y="6061667"/>
            <a:ext cx="743437" cy="679701"/>
          </a:xfrm>
          <a:prstGeom prst="actionButtonBackPreviou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4523349" y="6061667"/>
            <a:ext cx="864096" cy="679701"/>
          </a:xfrm>
          <a:prstGeom prst="actionButtonForwardNex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02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lačítko akce: Vlastní 3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odorovný svitek 1"/>
          <p:cNvSpPr/>
          <p:nvPr/>
        </p:nvSpPr>
        <p:spPr>
          <a:xfrm>
            <a:off x="202869" y="0"/>
            <a:ext cx="8640960" cy="93610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Pracovní list – ŘEŠENÍ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15616" y="1165123"/>
            <a:ext cx="223224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HASIČI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93972" y="1893587"/>
            <a:ext cx="2253892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BABIČKA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548560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ČMELÁK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99134" y="476552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LÉČITEL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99134" y="404544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VAŘÍME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93972" y="332536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ČTEME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093972" y="2605283"/>
            <a:ext cx="2253892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ČARODĚJ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74492" y="116512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ČLÁNEK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74492" y="1893587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PEČE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96136" y="548560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ČOČKU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79654" y="476552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ČARUJE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79654" y="404544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BZUČÍ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774492" y="332536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HASÍ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774492" y="2605283"/>
            <a:ext cx="201622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LÉČÍ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previousslide" highlightClick="1"/>
          </p:cNvPr>
          <p:cNvSpPr/>
          <p:nvPr/>
        </p:nvSpPr>
        <p:spPr>
          <a:xfrm>
            <a:off x="3587245" y="6061667"/>
            <a:ext cx="743437" cy="679701"/>
          </a:xfrm>
          <a:prstGeom prst="actionButtonBackPreviou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4523349" y="6061667"/>
            <a:ext cx="864096" cy="679701"/>
          </a:xfrm>
          <a:prstGeom prst="actionButtonForwardNex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3347864" y="1453155"/>
            <a:ext cx="2426628" cy="2160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109339" y="4333475"/>
            <a:ext cx="2665153" cy="144016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117368" y="1453155"/>
            <a:ext cx="2657124" cy="2160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347864" y="2893315"/>
            <a:ext cx="2426628" cy="216024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353026" y="2181619"/>
            <a:ext cx="2421466" cy="63624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3131840" y="4405483"/>
            <a:ext cx="2647814" cy="136815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131840" y="2893316"/>
            <a:ext cx="2642652" cy="216023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08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1026" name="Picture 2" descr="C:\Users\Speciální školy\AppData\Local\Microsoft\Windows\Temporary Internet Files\Content.IE5\3BLI7Y4L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92585"/>
            <a:ext cx="3888431" cy="343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63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36104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77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402</Words>
  <Application>Microsoft Office PowerPoint</Application>
  <PresentationFormat>Předvádění na obrazovce (4:3)</PresentationFormat>
  <Paragraphs>148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Jsi šikula.</vt:lpstr>
      <vt:lpstr>Zdroje : Galerie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24</cp:revision>
  <dcterms:created xsi:type="dcterms:W3CDTF">2013-03-24T07:37:12Z</dcterms:created>
  <dcterms:modified xsi:type="dcterms:W3CDTF">2013-03-26T09:42:19Z</dcterms:modified>
</cp:coreProperties>
</file>