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1" r:id="rId11"/>
    <p:sldId id="272" r:id="rId12"/>
    <p:sldId id="276" r:id="rId13"/>
    <p:sldId id="27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34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844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896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832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430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860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866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548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393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919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0681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576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D505B-8C58-4BE3-AC7D-F7B15E55594B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B2ABFD-B8C0-4D70-9854-B89C149D4A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842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8557093"/>
              </p:ext>
            </p:extLst>
          </p:nvPr>
        </p:nvGraphicFramePr>
        <p:xfrm>
          <a:off x="1547664" y="836712"/>
          <a:ext cx="6144344" cy="360040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44344"/>
              </a:tblGrid>
              <a:tr h="95304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Slabiky s hláskou </a:t>
                      </a:r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</a:t>
                      </a:r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</a:t>
                      </a:r>
                      <a:r>
                        <a:rPr lang="cs-CZ" sz="2400" dirty="0" smtClean="0"/>
                        <a:t>Leden </a:t>
                      </a:r>
                      <a:r>
                        <a:rPr lang="cs-CZ" sz="2400" dirty="0" smtClean="0"/>
                        <a:t>2013</a:t>
                      </a:r>
                      <a:endParaRPr lang="cs-CZ" sz="2400" dirty="0"/>
                    </a:p>
                  </a:txBody>
                  <a:tcPr/>
                </a:tc>
              </a:tr>
              <a:tr h="52947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085184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1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-27384"/>
            <a:ext cx="9505056" cy="6885384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4916055"/>
              </p:ext>
            </p:extLst>
          </p:nvPr>
        </p:nvGraphicFramePr>
        <p:xfrm>
          <a:off x="827584" y="764704"/>
          <a:ext cx="7478488" cy="5410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25960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procvičení slabik</a:t>
                      </a:r>
                      <a:r>
                        <a:rPr lang="cs-CZ" baseline="0" dirty="0" smtClean="0"/>
                        <a:t> s hláskou </a:t>
                      </a:r>
                      <a:r>
                        <a:rPr lang="cs-CZ" baseline="0" dirty="0" smtClean="0"/>
                        <a:t>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2.ročníku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čtou žáci slova a podtrhávají písmeno </a:t>
                      </a:r>
                      <a:r>
                        <a:rPr lang="cs-CZ" dirty="0" smtClean="0"/>
                        <a:t>B, </a:t>
                      </a:r>
                      <a:r>
                        <a:rPr lang="cs-CZ" dirty="0" smtClean="0"/>
                        <a:t>snímek 4 obsahuje řešení. Ve snímku </a:t>
                      </a:r>
                      <a:r>
                        <a:rPr lang="cs-CZ" dirty="0" smtClean="0"/>
                        <a:t>5 a 7 zapisují</a:t>
                      </a:r>
                      <a:r>
                        <a:rPr lang="cs-CZ" baseline="0" dirty="0" smtClean="0"/>
                        <a:t> žáci názvy obrázků, snímek 6 a 8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</a:t>
                      </a:r>
                      <a:r>
                        <a:rPr lang="cs-CZ" dirty="0" smtClean="0"/>
                        <a:t>9 sbírají žáci jablíčka s písmenem B a vkládají je do košíku.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10 je pracovním listem, kde žáci procvičují čtení a spojují obsah čteného s obrázkem,</a:t>
                      </a:r>
                      <a:r>
                        <a:rPr lang="cs-CZ" baseline="0" dirty="0" smtClean="0"/>
                        <a:t> snímek 11 je řešení pracovního listu.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5448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584614" y="188640"/>
            <a:ext cx="8064896" cy="1008112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Přečti nahlas slova a podtrhej písmenka B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487172" y="2725610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BUM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502103" y="1734722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BANÁN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155646" y="2677134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BOJ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168172" y="3739992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BÁBA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3155646" y="1749225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BUK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502103" y="3739992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BUBEN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5724128" y="4903460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BOK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502103" y="4903460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DUBEN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8" name="Obdélník se zakulaceným příčným rohem 17"/>
          <p:cNvSpPr/>
          <p:nvPr/>
        </p:nvSpPr>
        <p:spPr>
          <a:xfrm>
            <a:off x="3155646" y="4903460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BETON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9" name="Obdélník se zakulaceným příčným rohem 18"/>
          <p:cNvSpPr/>
          <p:nvPr/>
        </p:nvSpPr>
        <p:spPr>
          <a:xfrm>
            <a:off x="5724128" y="3739992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BALON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0" name="Obdélník se zakulaceným příčným rohem 19"/>
          <p:cNvSpPr/>
          <p:nvPr/>
        </p:nvSpPr>
        <p:spPr>
          <a:xfrm>
            <a:off x="5724128" y="2725610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BALÍK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2" name="Obdélník se zakulaceným příčným rohem 21"/>
          <p:cNvSpPr/>
          <p:nvPr/>
        </p:nvSpPr>
        <p:spPr>
          <a:xfrm>
            <a:off x="5724128" y="1749225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BOD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3" name="Tlačítko akce: Zpět nebo Předchozí 22">
            <a:hlinkClick r:id="" action="ppaction://hlinkshowjump?jump=previousslide" highlightClick="1"/>
          </p:cNvPr>
          <p:cNvSpPr/>
          <p:nvPr/>
        </p:nvSpPr>
        <p:spPr>
          <a:xfrm>
            <a:off x="3155646" y="6165304"/>
            <a:ext cx="912298" cy="576064"/>
          </a:xfrm>
          <a:prstGeom prst="actionButtonBackPreviou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Dopředu nebo Další 23">
            <a:hlinkClick r:id="" action="ppaction://hlinkshowjump?jump=nextslide" highlightClick="1"/>
          </p:cNvPr>
          <p:cNvSpPr/>
          <p:nvPr/>
        </p:nvSpPr>
        <p:spPr>
          <a:xfrm>
            <a:off x="4387207" y="6165304"/>
            <a:ext cx="959910" cy="576064"/>
          </a:xfrm>
          <a:prstGeom prst="actionButtonForwardNex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70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2218595" y="404664"/>
            <a:ext cx="4131402" cy="1008112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487172" y="2725610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BUM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502103" y="1734722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BANÁN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3155646" y="2677134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BOJ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168172" y="3739992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BÁBA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3155646" y="1749225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BUK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502103" y="3739992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BUBEN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5724128" y="4903460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BOK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7" name="Obdélník se zakulaceným příčným rohem 16"/>
          <p:cNvSpPr/>
          <p:nvPr/>
        </p:nvSpPr>
        <p:spPr>
          <a:xfrm>
            <a:off x="502103" y="4903460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DUBEN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8" name="Obdélník se zakulaceným příčným rohem 17"/>
          <p:cNvSpPr/>
          <p:nvPr/>
        </p:nvSpPr>
        <p:spPr>
          <a:xfrm>
            <a:off x="3155646" y="4903460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BETON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9" name="Obdélník se zakulaceným příčným rohem 18"/>
          <p:cNvSpPr/>
          <p:nvPr/>
        </p:nvSpPr>
        <p:spPr>
          <a:xfrm>
            <a:off x="5724128" y="3739992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BALÓN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0" name="Obdélník se zakulaceným příčným rohem 19"/>
          <p:cNvSpPr/>
          <p:nvPr/>
        </p:nvSpPr>
        <p:spPr>
          <a:xfrm>
            <a:off x="5724128" y="2725610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BALÍK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2" name="Obdélník se zakulaceným příčným rohem 21"/>
          <p:cNvSpPr/>
          <p:nvPr/>
        </p:nvSpPr>
        <p:spPr>
          <a:xfrm>
            <a:off x="5724128" y="1749225"/>
            <a:ext cx="2232248" cy="72008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BOD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3" name="Tlačítko akce: Zpět nebo Předchozí 22">
            <a:hlinkClick r:id="" action="ppaction://hlinkshowjump?jump=previousslide" highlightClick="1"/>
          </p:cNvPr>
          <p:cNvSpPr/>
          <p:nvPr/>
        </p:nvSpPr>
        <p:spPr>
          <a:xfrm>
            <a:off x="3155646" y="6165304"/>
            <a:ext cx="912298" cy="576064"/>
          </a:xfrm>
          <a:prstGeom prst="actionButtonBackPrevious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Dopředu nebo Další 23">
            <a:hlinkClick r:id="" action="ppaction://hlinkshowjump?jump=nextslide" highlightClick="1"/>
          </p:cNvPr>
          <p:cNvSpPr/>
          <p:nvPr/>
        </p:nvSpPr>
        <p:spPr>
          <a:xfrm>
            <a:off x="4387207" y="6165304"/>
            <a:ext cx="959910" cy="576064"/>
          </a:xfrm>
          <a:prstGeom prst="actionButtonForwardNex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799402" y="2364367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79984" y="3365884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808069" y="4329050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466485" y="4340424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466485" y="5517232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742463" y="2397238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790449" y="3284984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284296" y="4329050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627709" y="4329050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449054" y="5517232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295951" y="5517232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024516" y="4293096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143044" y="3393839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299702" y="2397238"/>
            <a:ext cx="325481" cy="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8085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-13891" y="0"/>
            <a:ext cx="9144000" cy="6858000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4XIV9QRE\MP9004490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977" y="1341240"/>
            <a:ext cx="249289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dorovný svitek 2"/>
          <p:cNvSpPr/>
          <p:nvPr/>
        </p:nvSpPr>
        <p:spPr>
          <a:xfrm>
            <a:off x="1018131" y="116632"/>
            <a:ext cx="7344816" cy="864096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Napiš, co je na obrázku, slovo přepiš</a:t>
            </a:r>
            <a:endParaRPr lang="cs-CZ" sz="36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21146" y="4365104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851920" y="4371171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245355" y="4371171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62633" y="4365104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051720" y="4365104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414028" y="4365104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30746" y="4365104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00754" y="5517232"/>
            <a:ext cx="4457355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Speciální školy\AppData\Local\Microsoft\Windows\Temporary Internet Files\Content.IE5\O3OUDN28\MC900336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0" y="1196752"/>
            <a:ext cx="2664296" cy="278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5508104" y="4581128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120172" y="4575061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804248" y="4581128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452320" y="4575061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8064388" y="4581128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397969" y="5808333"/>
            <a:ext cx="338437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4558109" y="6093296"/>
            <a:ext cx="949995" cy="648072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Zpět nebo Předchozí 17">
            <a:hlinkClick r:id="" action="ppaction://hlinkshowjump?jump=previousslide" highlightClick="1"/>
          </p:cNvPr>
          <p:cNvSpPr/>
          <p:nvPr/>
        </p:nvSpPr>
        <p:spPr>
          <a:xfrm>
            <a:off x="3419873" y="6093296"/>
            <a:ext cx="936104" cy="648072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7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4XIV9QRE\MP9004490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977" y="1341240"/>
            <a:ext cx="2492896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odorovný svitek 2"/>
          <p:cNvSpPr/>
          <p:nvPr/>
        </p:nvSpPr>
        <p:spPr>
          <a:xfrm>
            <a:off x="971600" y="332656"/>
            <a:ext cx="7344816" cy="864096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Řešení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100754" y="5517232"/>
            <a:ext cx="4457355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Speciální školy\AppData\Local\Microsoft\Windows\Temporary Internet Files\Content.IE5\O3OUDN28\MC900336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0" y="1196752"/>
            <a:ext cx="2664296" cy="278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24"/>
          <p:cNvCxnSpPr/>
          <p:nvPr/>
        </p:nvCxnSpPr>
        <p:spPr>
          <a:xfrm>
            <a:off x="5397969" y="5808333"/>
            <a:ext cx="338437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lačítko akce: Dopředu nebo Další 16">
            <a:hlinkClick r:id="" action="ppaction://hlinkshowjump?jump=nextslide" highlightClick="1"/>
          </p:cNvPr>
          <p:cNvSpPr/>
          <p:nvPr/>
        </p:nvSpPr>
        <p:spPr>
          <a:xfrm>
            <a:off x="4558109" y="6093296"/>
            <a:ext cx="949995" cy="648072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Zpět nebo Předchozí 17">
            <a:hlinkClick r:id="" action="ppaction://hlinkshowjump?jump=previousslide" highlightClick="1"/>
          </p:cNvPr>
          <p:cNvSpPr/>
          <p:nvPr/>
        </p:nvSpPr>
        <p:spPr>
          <a:xfrm>
            <a:off x="3419873" y="6093296"/>
            <a:ext cx="936104" cy="648072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3" y="3978625"/>
            <a:ext cx="381642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BALÓNKY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4363345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BUBEN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243801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lačítko akce: Vlastní 2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1018131" y="116632"/>
            <a:ext cx="7344816" cy="864096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Napiš, co je na obrázku, slovo přepiš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iální školy\AppData\Local\Microsoft\Windows\Temporary Internet Files\Content.IE5\4AIHL5PA\MC900439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46" y="1060210"/>
            <a:ext cx="2457115" cy="2457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4AIHL5PA\MC9004417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090" y="764704"/>
            <a:ext cx="3048129" cy="304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755576" y="40770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7858891" y="43818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236296" y="43818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588224" y="43818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940152" y="43818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292080" y="43818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690539" y="43818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212691" y="40770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627784" y="40770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974776" y="40770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383333" y="4077072"/>
            <a:ext cx="504056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03920" y="5157192"/>
            <a:ext cx="3664024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656461" y="5517232"/>
            <a:ext cx="4064260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3882660" y="6093296"/>
            <a:ext cx="792088" cy="620688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4890772" y="6093296"/>
            <a:ext cx="802615" cy="62068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952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1709681" y="116632"/>
            <a:ext cx="5138045" cy="943578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Řešení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iální školy\AppData\Local\Microsoft\Windows\Temporary Internet Files\Content.IE5\4AIHL5PA\MC900439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46" y="1060210"/>
            <a:ext cx="2457115" cy="2457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4AIHL5PA\MC9004417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090" y="764704"/>
            <a:ext cx="3048129" cy="304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3" name="Přímá spojnice 22"/>
          <p:cNvCxnSpPr/>
          <p:nvPr/>
        </p:nvCxnSpPr>
        <p:spPr>
          <a:xfrm>
            <a:off x="403920" y="5157192"/>
            <a:ext cx="3664024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656461" y="5517232"/>
            <a:ext cx="4064260" cy="0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lačítko akce: Zpět nebo Předchozí 23">
            <a:hlinkClick r:id="" action="ppaction://hlinkshowjump?jump=previousslide" highlightClick="1"/>
          </p:cNvPr>
          <p:cNvSpPr/>
          <p:nvPr/>
        </p:nvSpPr>
        <p:spPr>
          <a:xfrm>
            <a:off x="3882660" y="6093296"/>
            <a:ext cx="792088" cy="620688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4890772" y="6093296"/>
            <a:ext cx="802615" cy="620688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3849638"/>
            <a:ext cx="277179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MOBIL</a:t>
            </a:r>
            <a:endParaRPr lang="cs-CZ" sz="4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92079" y="3980291"/>
            <a:ext cx="277179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BANÁNY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72885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lačítko akce: Vlastní 6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/>
          <p:cNvSpPr/>
          <p:nvPr/>
        </p:nvSpPr>
        <p:spPr>
          <a:xfrm>
            <a:off x="395536" y="116632"/>
            <a:ext cx="8208912" cy="943578"/>
          </a:xfrm>
          <a:prstGeom prst="horizontalScroll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Posbírej do košíku jablíčka s písmenkem b </a:t>
            </a:r>
            <a:r>
              <a:rPr lang="cs-CZ" sz="3200" b="1" dirty="0" err="1" smtClean="0">
                <a:solidFill>
                  <a:schemeClr val="tx1"/>
                </a:solidFill>
              </a:rPr>
              <a:t>B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7609503" y="4739321"/>
            <a:ext cx="1055008" cy="1055008"/>
            <a:chOff x="1053015" y="2019686"/>
            <a:chExt cx="1055008" cy="1055008"/>
          </a:xfrm>
        </p:grpSpPr>
        <p:pic>
          <p:nvPicPr>
            <p:cNvPr id="3074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D</a:t>
              </a:r>
              <a:endParaRPr lang="cs-CZ" sz="44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983245" y="3513510"/>
            <a:ext cx="1055008" cy="1055008"/>
            <a:chOff x="1053015" y="2019686"/>
            <a:chExt cx="1055008" cy="1055008"/>
          </a:xfrm>
        </p:grpSpPr>
        <p:pic>
          <p:nvPicPr>
            <p:cNvPr id="8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B</a:t>
              </a:r>
              <a:endParaRPr lang="cs-CZ" sz="44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935828" y="2772088"/>
            <a:ext cx="1055008" cy="1055008"/>
            <a:chOff x="1053015" y="2019686"/>
            <a:chExt cx="1055008" cy="1055008"/>
          </a:xfrm>
        </p:grpSpPr>
        <p:pic>
          <p:nvPicPr>
            <p:cNvPr id="11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e</a:t>
              </a:r>
              <a:endParaRPr lang="cs-CZ" sz="4400" b="1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657203" y="1119253"/>
            <a:ext cx="1055008" cy="1055008"/>
            <a:chOff x="1053015" y="2019686"/>
            <a:chExt cx="1055008" cy="1055008"/>
          </a:xfrm>
        </p:grpSpPr>
        <p:pic>
          <p:nvPicPr>
            <p:cNvPr id="14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b</a:t>
              </a: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203848" y="1322724"/>
            <a:ext cx="1055008" cy="1055008"/>
            <a:chOff x="1053015" y="2019686"/>
            <a:chExt cx="1055008" cy="1055008"/>
          </a:xfrm>
        </p:grpSpPr>
        <p:pic>
          <p:nvPicPr>
            <p:cNvPr id="17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t</a:t>
              </a:r>
              <a:endParaRPr lang="cs-CZ" sz="4400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558596" y="3684313"/>
            <a:ext cx="1055008" cy="1055008"/>
            <a:chOff x="1053015" y="2019686"/>
            <a:chExt cx="1055008" cy="1055008"/>
          </a:xfrm>
        </p:grpSpPr>
        <p:pic>
          <p:nvPicPr>
            <p:cNvPr id="20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b</a:t>
              </a: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446140" y="2843223"/>
            <a:ext cx="1055008" cy="1055008"/>
            <a:chOff x="1053015" y="2019686"/>
            <a:chExt cx="1055008" cy="1055008"/>
          </a:xfrm>
        </p:grpSpPr>
        <p:pic>
          <p:nvPicPr>
            <p:cNvPr id="23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B</a:t>
              </a:r>
              <a:endParaRPr lang="cs-CZ" sz="44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807475" y="1646757"/>
            <a:ext cx="1055008" cy="1055008"/>
            <a:chOff x="1053015" y="2019686"/>
            <a:chExt cx="1055008" cy="1055008"/>
          </a:xfrm>
        </p:grpSpPr>
        <p:pic>
          <p:nvPicPr>
            <p:cNvPr id="26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b</a:t>
              </a: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168810" y="2629305"/>
            <a:ext cx="1055008" cy="1055008"/>
            <a:chOff x="1053015" y="2019686"/>
            <a:chExt cx="1055008" cy="1055008"/>
          </a:xfrm>
        </p:grpSpPr>
        <p:pic>
          <p:nvPicPr>
            <p:cNvPr id="29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m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710165" y="1239999"/>
            <a:ext cx="1055008" cy="1055008"/>
            <a:chOff x="1053015" y="2019686"/>
            <a:chExt cx="1055008" cy="1055008"/>
          </a:xfrm>
        </p:grpSpPr>
        <p:pic>
          <p:nvPicPr>
            <p:cNvPr id="32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a</a:t>
              </a:r>
              <a:endParaRPr lang="cs-CZ" sz="44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51520" y="4365104"/>
            <a:ext cx="1055008" cy="1055008"/>
            <a:chOff x="1053015" y="2019686"/>
            <a:chExt cx="1055008" cy="1055008"/>
          </a:xfrm>
        </p:grpSpPr>
        <p:pic>
          <p:nvPicPr>
            <p:cNvPr id="35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d</a:t>
              </a:r>
              <a:endParaRPr lang="cs-CZ" sz="4400" b="1" dirty="0"/>
            </a:p>
          </p:txBody>
        </p:sp>
      </p:grpSp>
      <p:pic>
        <p:nvPicPr>
          <p:cNvPr id="3075" name="Picture 3" descr="C:\Users\Speciální školy\AppData\Local\Microsoft\Windows\Temporary Internet Files\Content.IE5\M33P0E9T\MC9003015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1352" y="2073782"/>
            <a:ext cx="2041606" cy="3519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" name="Skupina 37"/>
          <p:cNvGrpSpPr/>
          <p:nvPr/>
        </p:nvGrpSpPr>
        <p:grpSpPr>
          <a:xfrm>
            <a:off x="6372200" y="1634965"/>
            <a:ext cx="1055008" cy="1055008"/>
            <a:chOff x="1053015" y="2019686"/>
            <a:chExt cx="1055008" cy="1055008"/>
          </a:xfrm>
        </p:grpSpPr>
        <p:pic>
          <p:nvPicPr>
            <p:cNvPr id="39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d</a:t>
              </a:r>
              <a:endParaRPr lang="cs-CZ" sz="4400" b="1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5245454" y="1122063"/>
            <a:ext cx="1055008" cy="1055008"/>
            <a:chOff x="1053015" y="2019686"/>
            <a:chExt cx="1055008" cy="1055008"/>
          </a:xfrm>
        </p:grpSpPr>
        <p:pic>
          <p:nvPicPr>
            <p:cNvPr id="42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b</a:t>
              </a: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5964626" y="4222301"/>
            <a:ext cx="1055008" cy="1055008"/>
            <a:chOff x="1053015" y="2019686"/>
            <a:chExt cx="1055008" cy="1055008"/>
          </a:xfrm>
        </p:grpSpPr>
        <p:pic>
          <p:nvPicPr>
            <p:cNvPr id="45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TextovéPole 45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d</a:t>
              </a:r>
              <a:endParaRPr lang="cs-CZ" sz="4400" b="1" dirty="0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5908002" y="2778293"/>
            <a:ext cx="1055008" cy="1055008"/>
            <a:chOff x="1053015" y="2019686"/>
            <a:chExt cx="1055008" cy="1055008"/>
          </a:xfrm>
        </p:grpSpPr>
        <p:pic>
          <p:nvPicPr>
            <p:cNvPr id="48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TextovéPole 48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h</a:t>
              </a:r>
              <a:endParaRPr lang="cs-CZ" sz="4400" b="1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251520" y="2393572"/>
            <a:ext cx="1055008" cy="1055008"/>
            <a:chOff x="1053015" y="2019686"/>
            <a:chExt cx="1055008" cy="1055008"/>
          </a:xfrm>
        </p:grpSpPr>
        <p:pic>
          <p:nvPicPr>
            <p:cNvPr id="51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2" name="TextovéPole 51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s</a:t>
              </a:r>
              <a:endParaRPr lang="cs-CZ" sz="4400" b="1" dirty="0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1309717" y="5035391"/>
            <a:ext cx="1055008" cy="1055008"/>
            <a:chOff x="1053015" y="2019686"/>
            <a:chExt cx="1055008" cy="1055008"/>
          </a:xfrm>
        </p:grpSpPr>
        <p:pic>
          <p:nvPicPr>
            <p:cNvPr id="54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ovéPole 54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K</a:t>
              </a:r>
              <a:endParaRPr lang="cs-CZ" sz="4400" b="1" dirty="0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2640560" y="4354600"/>
            <a:ext cx="1055008" cy="1055008"/>
            <a:chOff x="1053015" y="2019686"/>
            <a:chExt cx="1055008" cy="1055008"/>
          </a:xfrm>
        </p:grpSpPr>
        <p:pic>
          <p:nvPicPr>
            <p:cNvPr id="57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8" name="TextovéPole 57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 smtClean="0"/>
                <a:t>u</a:t>
              </a:r>
              <a:endParaRPr lang="cs-CZ" sz="4400" b="1" dirty="0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6602195" y="5024887"/>
            <a:ext cx="1055008" cy="1055008"/>
            <a:chOff x="1053015" y="2019686"/>
            <a:chExt cx="1055008" cy="1055008"/>
          </a:xfrm>
        </p:grpSpPr>
        <p:pic>
          <p:nvPicPr>
            <p:cNvPr id="60" name="Picture 2" descr="C:\Users\Speciální školy\AppData\Local\Microsoft\Windows\Temporary Internet Files\Content.IE5\O3OUDN28\MC900441708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3015" y="2019686"/>
              <a:ext cx="1055008" cy="10550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" name="TextovéPole 60"/>
            <p:cNvSpPr txBox="1"/>
            <p:nvPr/>
          </p:nvSpPr>
          <p:spPr>
            <a:xfrm>
              <a:off x="1331640" y="2305253"/>
              <a:ext cx="360040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400" b="1" dirty="0"/>
                <a:t>b</a:t>
              </a:r>
            </a:p>
          </p:txBody>
        </p:sp>
      </p:grp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3482473" y="6079895"/>
            <a:ext cx="873503" cy="661473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lačítko akce: Dopředu nebo Další 36">
            <a:hlinkClick r:id="" action="ppaction://hlinkshowjump?jump=nextslide" highlightClick="1"/>
          </p:cNvPr>
          <p:cNvSpPr/>
          <p:nvPr/>
        </p:nvSpPr>
        <p:spPr>
          <a:xfrm>
            <a:off x="4644008" y="6079895"/>
            <a:ext cx="880071" cy="661473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189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6.66667E-6 C 0.00243 -0.02107 0.00625 -0.0257 0.01615 -0.04075 C 0.03264 -0.06575 0.04236 -0.08426 0.06615 -0.09445 C 0.07101 -0.09376 0.07622 -0.09468 0.08073 -0.09237 C 0.08247 -0.09144 0.08386 -0.08843 0.08386 -0.08588 C 0.08525 -0.03426 0.09271 -0.04329 0.07743 -0.0301 C 0.07552 -0.022 0.07622 -0.02269 0.07101 -0.01505 C 0.06736 -0.00973 0.05973 -6.66667E-6 0.05973 -6.66667E-6 C 0.05608 0.00949 0.05157 0.0155 0.04688 0.02384 C 0.04063 0.03495 0.03872 0.0449 0.03386 0.05601 C 0.02483 0.07662 0.03264 0.05439 0.02587 0.07106 C 0.02361 0.07662 0.01945 0.08819 0.01945 0.08819 C 0.01754 0.10023 0.01545 0.1118 0.01129 0.12268 C 0.00886 0.13587 0.01042 0.15208 0.02101 0.15717 C 0.03195 0.15324 0.03629 0.14027 0.04514 0.13124 C 0.05278 0.10115 0.04757 0.11273 0.05816 0.09467 C 0.06233 0.07731 0.05556 0.10347 0.06615 0.07546 C 0.06945 0.06666 0.07101 0.05624 0.07431 0.04745 C 0.07761 0.03842 0.08212 0.03055 0.08559 0.02152 C 0.08959 -0.0007 0.09931 -0.01667 0.10973 -0.03426 C 0.11372 -0.04098 0.11528 -0.05116 0.11945 -0.05788 C 0.12969 -0.07431 0.13594 -0.07477 0.14688 -0.08797 C 0.15834 -0.10186 0.16841 -0.11274 0.18386 -0.11829 C 0.18976 -0.1176 0.19618 -0.11899 0.20174 -0.11598 C 0.20382 -0.11482 0.2033 -0.11042 0.2033 -0.10741 C 0.2033 -0.07686 0.20365 -0.08751 0.19844 -0.06876 C 0.1875 -0.02987 0.204 -0.08658 0.19202 -0.03866 C 0.1842 -0.00718 0.17448 0.02337 0.16459 0.05393 C 0.16233 0.07291 0.15729 0.08749 0.1533 0.10555 C 0.15018 0.12013 0.14879 0.13263 0.14358 0.14629 C 0.14167 0.16203 0.14219 0.16365 0.13559 0.18078 C 0.13455 0.18356 0.13351 0.18657 0.13229 0.18935 C 0.13021 0.19374 0.12587 0.20231 0.12587 0.20231 C 0.12431 0.21342 0.12153 0.22245 0.11771 0.2324 C 0.11493 0.24791 0.11181 0.26342 0.10643 0.27754 C 0.10452 0.28796 0.10348 0.29236 0.09844 0.30115 C 0.09584 0.31666 0.09236 0.32939 0.08872 0.34421 C 0.08924 0.35486 0.08837 0.36597 0.09028 0.37638 C 0.09202 0.38611 0.10764 0.37731 0.11129 0.37638 C 0.1224 0.36759 0.12795 0.35393 0.13716 0.34212 C 0.1382 0.33912 0.13889 0.33587 0.14028 0.33333 C 0.1415 0.33078 0.1441 0.32962 0.14514 0.32708 C 0.15035 0.31481 0.15209 0.29907 0.15643 0.28611 C 0.16216 0.26921 0.17032 0.2537 0.17587 0.23657 C 0.18334 0.21365 0.18785 0.18865 0.19844 0.16782 C 0.20087 0.15416 0.20851 0.1456 0.21302 0.13333 C 0.21441 0.12939 0.21702 0.12152 0.21945 0.11828 C 0.22136 0.11574 0.22379 0.11412 0.22587 0.11203 C 0.23368 0.09583 0.22361 0.11481 0.23386 0.10115 C 0.23941 0.09374 0.24011 0.08958 0.24844 0.08611 C 0.24948 0.08402 0.25 0.08101 0.25174 0.07962 C 0.25452 0.07731 0.26129 0.07546 0.26129 0.07546 C 0.26459 0.07615 0.26858 0.07476 0.27101 0.07754 C 0.275 0.08217 0.27674 0.10671 0.27743 0.11203 C 0.27639 0.1449 0.27848 0.18009 0.26459 0.20879 C 0.26233 0.22083 0.25868 0.22986 0.25486 0.24097 C 0.24861 0.25972 0.24532 0.27847 0.23559 0.29467 C 0.23386 0.30532 0.23195 0.31365 0.22743 0.32268 C 0.22535 0.33124 0.22587 0.3405 0.22257 0.34837 " pathEditMode="relative" ptsTypes="ffffffffffffffffffffffffffffffffffffffffffffffffffffffffffA">
                                      <p:cBhvr>
                                        <p:cTn id="21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148E-6 C 0.00643 -0.00857 0.0132 -0.02014 0.01788 -0.0301 C 0.02396 -0.04306 0.029 -0.05787 0.03872 -0.06667 C 0.04271 -0.07477 0.0533 -0.0882 0.0533 -0.0882 C 0.05382 -0.09028 0.05365 -0.09306 0.05486 -0.09468 C 0.05608 -0.0963 0.05816 -0.09561 0.05972 -0.09676 C 0.06372 -0.09977 0.06771 -0.10324 0.07101 -0.10764 C 0.07726 -0.11598 0.07934 -0.12014 0.08715 -0.12686 C 0.09636 -0.14491 0.11441 -0.15463 0.12587 -0.16991 C 0.13247 -0.17871 0.13768 -0.18959 0.14688 -0.19352 C 0.15486 -0.20417 0.16181 -0.2044 0.16945 -0.21297 C 0.18195 -0.22686 0.19705 -0.24213 0.21302 -0.24723 C 0.22587 -0.25579 0.22934 -0.25903 0.24202 -0.26227 C 0.2665 -0.27894 0.24115 -0.23773 0.24045 -0.23658 C 0.23004 -0.2169 0.21667 -0.2007 0.2066 -0.18056 C 0.19983 -0.16713 0.19514 -0.15186 0.18715 -0.13982 C 0.17986 -0.12894 0.17344 -0.12014 0.16788 -0.10764 C 0.15625 -0.08125 0.14479 -0.05625 0.13229 -0.0301 C 0.12795 -0.02107 0.12222 -0.01343 0.11788 -0.0044 C 0.10834 0.01574 0.09965 0.03796 0.09358 0.06018 C 0.09271 0.06319 0.09167 0.06597 0.09045 0.06875 C 0.08941 0.07106 0.08629 0.07291 0.08715 0.07523 C 0.08785 0.07731 0.09045 0.07384 0.09202 0.07314 C 0.10139 0.06064 0.10955 0.04352 0.11788 0.03009 C 0.12604 0.01713 0.12813 0.02176 0.13715 0.01064 C 0.14861 -0.00348 0.15695 -0.02199 0.16788 -0.03658 C 0.18611 -0.06088 0.17483 -0.03889 0.19358 -0.06019 C 0.1974 -0.06459 0.19948 -0.07084 0.2033 -0.07523 C 0.22413 -0.09931 0.20781 -0.07547 0.22743 -0.09236 C 0.23646 -0.10023 0.24462 -0.10973 0.2533 -0.11829 C 0.25781 -0.12269 0.2632 -0.125 0.26788 -0.12894 C 0.28924 -0.1463 0.27535 -0.13681 0.29514 -0.15486 C 0.31111 -0.16945 0.32952 -0.17871 0.34514 -0.19352 C 0.37726 -0.22408 0.42865 -0.26273 0.46788 -0.27523 C 0.46945 -0.27454 0.47205 -0.27523 0.47257 -0.27315 C 0.47413 -0.26783 0.45712 -0.23704 0.45486 -0.23218 C 0.4349 -0.19098 0.40799 -0.15718 0.38559 -0.11829 C 0.37118 -0.09306 0.35573 -0.06875 0.34202 -0.04306 C 0.3257 -0.01273 0.31129 0.01944 0.29514 0.04953 C 0.28455 0.06921 0.27327 0.0949 0.26459 0.1162 C 0.26059 0.12615 0.2592 0.13842 0.2533 0.14629 C 0.24653 0.15532 0.23976 0.16481 0.23559 0.17639 " pathEditMode="relative" ptsTypes="fffffffffffffffffffffffffffffffffffffffffA">
                                      <p:cBhvr>
                                        <p:cTn id="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0"/>
                                            </p:cond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2.96296E-6 C 0.00279 -0.02963 0.00799 -0.05208 0.02588 -0.07083 C 0.02918 -0.07939 0.0323 -0.08819 0.03559 -0.09676 C 0.0389 -0.10555 0.04497 -0.1118 0.04845 -0.12037 C 0.05036 -0.12523 0.05105 -0.13078 0.05331 -0.13541 C 0.06199 -0.15231 0.07484 -0.16828 0.0856 -0.18264 C 0.0889 -0.18703 0.09254 -0.19074 0.09515 -0.1956 C 0.1047 -0.21435 0.11737 -0.22569 0.13074 -0.23865 C 0.13647 -0.24421 0.14168 -0.25069 0.14845 -0.2537 C 0.15053 -0.25578 0.15227 -0.25972 0.15487 -0.26018 C 0.18473 -0.26597 0.17188 -0.22986 0.16772 -0.20416 C 0.1665 -0.18379 0.16789 -0.17592 0.15973 -0.16134 C 0.15643 -0.14398 0.15539 -0.12731 0.15331 -0.10972 C 0.15539 -0.06273 0.14879 -0.06944 0.18074 -0.07314 C 0.18647 -0.07569 0.19272 -0.07662 0.19845 -0.07939 C 0.22032 -0.08958 0.19775 -0.08078 0.21459 -0.09444 C 0.21754 -0.09676 0.22119 -0.09676 0.22414 -0.09884 C 0.25383 -0.11898 0.21095 -0.09606 0.24688 -0.11389 C 0.2639 -0.13333 0.28647 -0.14166 0.30487 -0.15902 C 0.30852 -0.1625 0.31112 -0.16805 0.31459 -0.17199 C 0.33647 -0.19722 0.35834 -0.22268 0.38074 -0.24722 C 0.38473 -0.25185 0.38664 -0.25902 0.39029 -0.26435 C 0.3981 -0.27615 0.40643 -0.2875 0.41459 -0.29884 C 0.42761 -0.31736 0.42484 -0.31273 0.44359 -0.33333 C 0.46164 -0.35324 0.44029 -0.32291 0.46112 -0.35046 C 0.48508 -0.38194 0.4547 -0.34629 0.47744 -0.37407 C 0.49445 -0.39467 0.51633 -0.41389 0.53716 -0.42777 C 0.54272 -0.43148 0.54914 -0.43171 0.55487 -0.43426 C 0.56893 -0.42963 0.60244 -0.41458 0.61286 -0.39768 C 0.61772 -0.38981 0.62258 -0.38194 0.62744 -0.37407 C 0.63786 -0.35717 0.64567 -0.34745 0.65331 -0.32685 C 0.66147 -0.30463 0.66598 -0.28102 0.67258 -0.2581 C 0.67397 -0.24143 0.67605 -0.22824 0.68074 -0.21273 C 0.683 -0.18518 0.68473 -0.15764 0.69029 -0.13102 C 0.69445 -0.08449 0.69706 -0.02824 0.679 0.01297 C 0.67536 0.03287 0.67206 0.0426 0.65817 0.05162 C 0.64411 0.05093 0.63004 0.05116 0.61615 0.04954 C 0.60296 0.04792 0.59029 0.03889 0.57744 0.03449 C 0.56286 0.02338 0.54758 0.01181 0.5356 -0.00416 C 0.53369 -0.00671 0.53247 -0.01018 0.53074 -0.01273 C 0.52761 -0.01736 0.52102 -0.02569 0.52102 -0.02569 C 0.5205 -0.02777 0.51789 -0.03148 0.51945 -0.03217 C 0.52553 -0.03472 0.52727 -0.02222 0.529 -0.01921 C 0.53091 -0.01597 0.53386 -0.01389 0.5356 -0.01064 C 0.53959 -0.00301 0.54706 0.02107 0.55487 0.02801 C 0.55626 0.0382 0.558 0.04815 0.55973 0.05787 C 0.55921 0.06019 0.55938 0.06273 0.55817 0.06459 C 0.55695 0.06621 0.55487 0.06598 0.55331 0.06667 C 0.5481 0.06898 0.54393 0.07269 0.53872 0.075 C 0.53803 0.11042 0.54237 0.14676 0.5356 0.18056 C 0.53126 0.20255 0.52032 0.21898 0.51286 0.23889 C 0.51077 0.24422 0.51043 0.2507 0.50817 0.25602 C 0.50365 0.26621 0.49376 0.27824 0.48716 0.28611 C 0.46963 0.30672 0.4481 0.32014 0.429 0.3375 C 0.42293 0.34283 0.39827 0.34584 0.39029 0.34838 C 0.35122 0.34676 0.33161 0.35093 0.30157 0.32269 C 0.29046 0.30047 0.29758 0.31343 0.279 0.2838 C 0.27119 0.2713 0.25383 0.21621 0.25001 0.2044 C 0.24793 0.19769 0.24567 0.19144 0.24359 0.18496 C 0.23907 0.17084 0.2323 0.1419 0.2323 0.1419 C 0.23074 0.12616 0.22935 0.11042 0.22744 0.09468 C 0.22865 0.05417 0.2257 0.02732 0.24359 -0.00416 C 0.24897 -0.025 0.24775 -0.02222 0.26459 -0.01921 C 0.27258 -0.01389 0.283 -0.00509 0.29202 -0.00208 C 0.2948 0.00348 0.29688 0.00811 0.29688 0.01505 " pathEditMode="relative" ptsTypes="ffffffffffffffffffffffffffffffffffffffffffffffffffffffffffffffffA">
                                      <p:cBhvr>
                                        <p:cTn id="3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33333E-6 C -0.02899 0.04676 -0.05208 0.10301 -0.07587 0.15486 C -0.12292 0.25763 -0.16545 0.36365 -0.20972 0.46875 C -0.25764 0.5824 -0.22761 0.51597 -0.29688 0.6537 C -0.30226 0.66435 -0.30764 0.67523 -0.31302 0.68588 C -0.32274 0.70532 -0.35851 0.75648 -0.34844 0.7375 C -0.33507 0.7125 -0.3184 0.69166 -0.30486 0.66666 C -0.27361 0.60902 -0.24462 0.55162 -0.21129 0.49676 C -0.19184 0.46458 -0.17622 0.42847 -0.1533 0.4 C -0.14722 0.39236 -0.13906 0.37986 -0.13073 0.37638 C -0.1224 0.35995 -0.13368 0.37986 -0.12101 0.36551 C -0.11962 0.36388 -0.1191 0.36088 -0.11788 0.35902 C -0.11181 0.34976 -0.11233 0.35115 -0.10486 0.34629 C -0.10052 0.34051 -0.09531 0.33101 -0.08872 0.33101 " pathEditMode="relative" ptsTypes="fffffffffffffA">
                                      <p:cBhvr>
                                        <p:cTn id="56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5"/>
                                            </p:cond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C -0.01198 -0.0213 -0.01563 -0.02778 -0.03542 -0.03426 C -0.06094 -0.03264 -0.09167 -0.02963 -0.11615 -0.01713 C -0.12952 -0.01042 -0.1415 -0.00023 -0.15504 0.00648 C -0.18004 0.01898 -0.20104 0.03356 -0.22257 0.05393 C -0.24028 0.07083 -0.25851 0.08796 -0.26615 0.1162 C -0.26511 0.12338 -0.26441 0.13079 -0.26285 0.13773 C -0.26042 0.14838 -0.25382 0.15393 -0.24827 0.16134 C -0.24427 0.16667 -0.24097 0.17338 -0.23698 0.1787 C -0.24254 0.16088 -0.25347 0.1537 -0.26285 0.13981 C -0.27309 0.12454 -0.2842 0.11134 -0.29514 0.09676 C -0.29844 0.09236 -0.29966 0.08588 -0.30313 0.08171 C -0.30903 0.07454 -0.31667 0.06967 -0.32257 0.0625 C -0.33125 0.05208 -0.33854 0.03912 -0.35 0.03449 C -0.35643 0.03194 -0.36927 0.02801 -0.36927 0.02801 C -0.38386 0.0294 -0.39844 0.02986 -0.41285 0.03241 C -0.43663 0.0368 -0.45313 0.06065 -0.47413 0.07315 C -0.49966 0.08842 -0.52275 0.10278 -0.5467 0.12268 C -0.55087 0.12616 -0.55278 0.1331 -0.55643 0.13773 C -0.57795 0.16481 -0.59028 0.17222 -0.59514 0.21296 C -0.59358 0.22592 -0.59184 0.23866 -0.59028 0.25162 C -0.58941 0.25787 -0.58594 0.26319 -0.58386 0.26898 C -0.5757 0.29097 -0.56337 0.30139 -0.54827 0.3162 C -0.54514 0.31921 -0.54254 0.32407 -0.53872 0.32477 C -0.529 0.32685 -0.51927 0.32917 -0.50955 0.33125 C -0.49879 0.33055 -0.4882 0.33032 -0.47743 0.32917 C -0.47518 0.32893 -0.47292 0.32801 -0.47084 0.32708 C -0.46927 0.32639 -0.46441 0.32477 -0.46615 0.32477 C -0.4717 0.32477 -0.48212 0.33125 -0.48212 0.33125 C -0.49202 0.34028 -0.50104 0.34305 -0.51285 0.34838 C -0.52448 0.35347 -0.53334 0.36667 -0.54514 0.37222 C -0.54722 0.3743 -0.54948 0.37639 -0.55157 0.3787 C -0.55434 0.38194 -0.5566 0.38634 -0.55955 0.38935 C -0.56146 0.39143 -0.56424 0.39167 -0.56615 0.39375 C -0.56962 0.39745 -0.5757 0.40648 -0.5757 0.40648 C -0.57466 0.41227 -0.57466 0.41852 -0.57257 0.42384 C -0.56962 0.43125 -0.55677 0.43333 -0.55313 0.43449 C -0.53004 0.4419 -0.50764 0.44583 -0.48386 0.44745 C -0.44358 0.45347 -0.46563 0.45208 -0.41771 0.44954 C -0.40313 0.44491 -0.40903 0.44745 -0.4 0.44305 C -0.39236 0.43542 -0.38525 0.42662 -0.37743 0.41944 C -0.36979 0.4044 -0.37413 0.40949 -0.36615 0.40231 C -0.36441 0.3956 -0.36476 0.39398 -0.35955 0.38935 C -0.34844 0.3794 -0.35886 0.39259 -0.35313 0.38495 " pathEditMode="relative" ptsTypes="fffffffffffffffffffffffffffffffffffffffffffA">
                                      <p:cBhvr>
                                        <p:cTn id="6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5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7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8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85185E-6 C -0.0092 -0.03079 -0.01059 -0.0632 -0.0177 -0.09468 C -0.02517 -0.12755 -0.03281 -0.16065 -0.04027 -0.19352 C -0.04618 -0.21898 -0.05659 -0.24028 -0.06441 -0.26458 C -0.07152 -0.28634 -0.07673 -0.30949 -0.08385 -0.33125 C -0.08871 -0.34583 -0.09722 -0.3581 -0.10329 -0.37199 C -0.11093 -0.36528 -0.11163 -0.35533 -0.11441 -0.34398 C -0.12048 -0.29144 -0.11024 -0.37477 -0.121 -0.30972 C -0.12482 -0.28727 -0.12569 -0.2632 -0.13055 -0.24074 C -0.13645 -0.21343 -0.14548 -0.18195 -0.15486 -0.15695 C -0.16145 -0.13935 -0.16406 -0.11921 -0.17899 -0.11389 C -0.18559 -0.11713 -0.18802 -0.12199 -0.19357 -0.12685 C -0.20312 -0.13542 -0.2151 -0.14468 -0.22569 -0.15046 C -0.24531 -0.16134 -0.26423 -0.17361 -0.28229 -0.18912 C -0.2875 -0.19352 -0.29166 -0.19977 -0.2967 -0.20417 C -0.30225 -0.20903 -0.30885 -0.21181 -0.31441 -0.21713 C -0.32743 -0.22963 -0.34184 -0.24607 -0.35312 -0.26227 C -0.36614 -0.28079 -0.38159 -0.29375 -0.39514 -0.31181 C -0.39861 -0.31644 -0.40312 -0.31991 -0.40642 -0.32477 C -0.4085 -0.32778 -0.40937 -0.33218 -0.41128 -0.33542 C -0.41423 -0.34005 -0.421 -0.34838 -0.421 -0.34838 C -0.42534 -0.32408 -0.4177 -0.31019 -0.40972 -0.29028 C -0.40347 -0.27454 -0.3993 -0.26482 -0.39027 -0.25162 C -0.38073 -0.23773 -0.37725 -0.22292 -0.36441 -0.21296 C -0.35764 -0.20023 -0.35052 -0.18634 -0.34184 -0.17639 C -0.33489 -0.16852 -0.32569 -0.16296 -0.321 -0.15255 C -0.31389 -0.13681 -0.30434 -0.12292 -0.2967 -0.10741 C -0.28159 -0.07685 -0.35156 -0.11042 -0.37899 -0.11181 C -0.38038 -0.11158 -0.4302 -0.10903 -0.44357 -0.10324 C -0.46545 -0.09352 -0.4802 -0.07871 -0.49843 -0.06227 C -0.5026 -0.04468 -0.50156 -0.05671 -0.47413 -0.05371 C -0.43663 -0.04954 -0.39913 -0.04861 -0.36128 -0.04722 C -0.34861 -0.04074 -0.33593 -0.03727 -0.32257 -0.03449 C -0.31927 -0.03148 -0.31632 -0.02778 -0.31284 -0.0257 C -0.31041 -0.02408 -0.30729 -0.025 -0.30486 -0.02361 C -0.30139 -0.02153 -0.29861 -0.01736 -0.29514 -0.01505 C -0.29201 -0.01296 -0.28854 -0.0125 -0.28541 -0.01065 C -0.28368 -0.00972 -0.28229 -0.00764 -0.28055 -0.00648 C -0.27517 -0.00255 -0.26979 0.00069 -0.26441 0.0044 C -0.26267 0.00555 -0.26145 0.00741 -0.25972 0.00856 C -0.25816 0.00949 -0.25486 0.01088 -0.25486 0.01088 " pathEditMode="relative" ptsTypes="ffffffffffffffffffffffffffffffffffffffffA">
                                      <p:cBhvr>
                                        <p:cTn id="8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5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11111E-6 C -0.0026 -0.01875 0.00018 -0.04606 -0.01614 -0.05393 C -0.01666 -0.05671 -0.01649 -0.05995 -0.01771 -0.0625 C -0.01927 -0.06551 -0.03125 -0.07569 -0.03385 -0.07754 C -0.03698 -0.07685 -0.04028 -0.07685 -0.0434 -0.07546 C -0.05382 -0.07083 -0.05694 -0.05023 -0.06128 -0.03889 C -0.06354 -0.02291 -0.06719 -0.01041 -0.07257 0.00417 C -0.07673 0.02732 -0.07743 0.05972 -0.0934 0.07523 C -0.1026 0.08403 -0.10677 0.08588 -0.11614 0.09028 C -0.121 0.08959 -0.12604 0.09028 -0.13055 0.08796 C -0.13437 0.08611 -0.13611 0.06945 -0.13698 0.06435 C -0.1401 0.04792 -0.14288 0.03009 -0.15642 0.0257 C -0.16406 0.01875 -0.15955 0.02199 -0.17083 0.01713 C -0.17239 0.01644 -0.17569 0.01505 -0.17569 0.01505 C -0.1816 0.01574 -0.18767 0.01551 -0.1934 0.01713 C -0.19826 0.01852 -0.20052 0.02616 -0.20312 0.03009 C -0.20798 0.03773 -0.21406 0.04236 -0.21927 0.04931 C -0.22187 0.06412 -0.22778 0.06713 -0.23541 0.07732 C -0.24566 0.09097 -0.25087 0.10347 -0.26614 0.10741 C -0.27882 0.10602 -0.29271 0.10602 -0.30486 0.10093 C -0.30746 0.09051 -0.31232 0.08056 -0.31614 0.07084 C -0.31996 0.06065 -0.32153 0.04722 -0.32413 0.03634 C -0.32205 0.00903 -0.32569 0.0206 -0.31441 -1.11111E-6 C -0.31285 -0.00301 -0.30955 -0.00879 -0.30955 -0.00879 C -0.30781 -0.01574 -0.30503 -0.02106 -0.30312 -0.02801 C -0.31146 -0.05949 -0.3309 -0.05648 -0.35312 -0.0581 C -0.3717 -0.0625 -0.37951 -0.06713 -0.39028 -0.08819 C -0.39149 -0.10162 -0.39236 -0.13704 -0.38385 -0.14838 C -0.37639 -0.15833 -0.37048 -0.16852 -0.36285 -0.1787 C -0.35903 -0.18379 -0.35712 -0.19097 -0.35312 -0.19583 C -0.34149 -0.20972 -0.32587 -0.21967 -0.31128 -0.22592 C -0.2651 -0.22268 -0.29531 -0.225 -0.27083 -0.21736 C -0.25868 -0.20602 -0.26614 -0.21551 -0.26614 -0.17639 " pathEditMode="relative" ptsTypes="ffffffffffffffffffffffffffffffffA">
                                      <p:cBhvr>
                                        <p:cTn id="91" dur="3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0"/>
                                            </p:cond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9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-7793" y="-31689"/>
            <a:ext cx="9144000" cy="6858000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395536" y="116632"/>
            <a:ext cx="8208912" cy="943578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3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Pracovní list – spoj s obrázkem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29329" y="1459784"/>
            <a:ext cx="2952328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b</a:t>
            </a:r>
            <a:r>
              <a:rPr lang="cs-CZ" sz="4000" b="1" dirty="0" smtClean="0">
                <a:solidFill>
                  <a:schemeClr val="tx1"/>
                </a:solidFill>
              </a:rPr>
              <a:t>abička Líba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29329" y="3331992"/>
            <a:ext cx="2952328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b</a:t>
            </a:r>
            <a:r>
              <a:rPr lang="cs-CZ" sz="4000" b="1" dirty="0" smtClean="0">
                <a:solidFill>
                  <a:schemeClr val="tx1"/>
                </a:solidFill>
              </a:rPr>
              <a:t>obr Bobeš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29329" y="4196088"/>
            <a:ext cx="2952328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baba Berta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29329" y="2395888"/>
            <a:ext cx="2952328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b</a:t>
            </a:r>
            <a:r>
              <a:rPr lang="cs-CZ" sz="4000" b="1" dirty="0" smtClean="0">
                <a:solidFill>
                  <a:schemeClr val="tx1"/>
                </a:solidFill>
              </a:rPr>
              <a:t>ílá obálka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339751" y="5068568"/>
            <a:ext cx="3600401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Bobův klobouk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Speciální školy\AppData\Local\Microsoft\Windows\Temporary Internet Files\Content.IE5\DP0ECSJR\MC900281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868" y="4052072"/>
            <a:ext cx="1944216" cy="2166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peciální školy\AppData\Local\Microsoft\Windows\Temporary Internet Files\Content.IE5\DP0ECSJR\MP9004490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332" y="2386075"/>
            <a:ext cx="1631072" cy="2308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peciální školy\AppData\Local\Microsoft\Windows\Temporary Internet Files\Content.IE5\DP0ECSJR\MC90040608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933" y="1210439"/>
            <a:ext cx="2900796" cy="135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Speciální školy\AppData\Local\Microsoft\Windows\Temporary Internet Files\Content.IE5\DP0ECSJR\MC9003055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48" y="1380016"/>
            <a:ext cx="1110516" cy="2371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Speciální školy\AppData\Local\Microsoft\Windows\Temporary Internet Files\Content.IE5\QMC68Y1L\MC9002909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51520" y="4297990"/>
            <a:ext cx="1797113" cy="2021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lačítko akce: Zpět nebo Předchozí 9">
            <a:hlinkClick r:id="" action="ppaction://hlinkshowjump?jump=previousslide" highlightClick="1"/>
          </p:cNvPr>
          <p:cNvSpPr/>
          <p:nvPr/>
        </p:nvSpPr>
        <p:spPr>
          <a:xfrm>
            <a:off x="2894561" y="6093296"/>
            <a:ext cx="936104" cy="648072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3974681" y="6093296"/>
            <a:ext cx="936104" cy="648072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35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395536" y="116632"/>
            <a:ext cx="8208912" cy="943578"/>
          </a:xfrm>
          <a:prstGeom prst="horizontalScroll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3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Pracovní list – 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29329" y="1459784"/>
            <a:ext cx="2952328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b</a:t>
            </a:r>
            <a:r>
              <a:rPr lang="cs-CZ" sz="4000" b="1" dirty="0" smtClean="0">
                <a:solidFill>
                  <a:schemeClr val="tx1"/>
                </a:solidFill>
              </a:rPr>
              <a:t>abička Líba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29329" y="3331992"/>
            <a:ext cx="2952328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b</a:t>
            </a:r>
            <a:r>
              <a:rPr lang="cs-CZ" sz="4000" b="1" dirty="0" smtClean="0">
                <a:solidFill>
                  <a:schemeClr val="tx1"/>
                </a:solidFill>
              </a:rPr>
              <a:t>obr Bobeš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329329" y="4196088"/>
            <a:ext cx="2952328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baba Berta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29329" y="2395888"/>
            <a:ext cx="2952328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b</a:t>
            </a:r>
            <a:r>
              <a:rPr lang="cs-CZ" sz="4000" b="1" dirty="0" smtClean="0">
                <a:solidFill>
                  <a:schemeClr val="tx1"/>
                </a:solidFill>
              </a:rPr>
              <a:t>ílá obálka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339751" y="5068568"/>
            <a:ext cx="3600401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Bobův klobouk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Speciální školy\AppData\Local\Microsoft\Windows\Temporary Internet Files\Content.IE5\DP0ECSJR\MC9002818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912" y="4251656"/>
            <a:ext cx="1944216" cy="2166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peciální školy\AppData\Local\Microsoft\Windows\Temporary Internet Files\Content.IE5\DP0ECSJR\MP9004490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332" y="2386075"/>
            <a:ext cx="1631072" cy="2308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peciální školy\AppData\Local\Microsoft\Windows\Temporary Internet Files\Content.IE5\DP0ECSJR\MC90040608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332" y="1085781"/>
            <a:ext cx="2900796" cy="135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Speciální školy\AppData\Local\Microsoft\Windows\Temporary Internet Files\Content.IE5\DP0ECSJR\MC9003055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48" y="1380016"/>
            <a:ext cx="1110516" cy="2371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Speciální školy\AppData\Local\Microsoft\Windows\Temporary Internet Files\Content.IE5\QMC68Y1L\MC9002909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51520" y="4297990"/>
            <a:ext cx="1797113" cy="2021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lačítko akce: Zpět nebo Předchozí 9">
            <a:hlinkClick r:id="" action="ppaction://hlinkshowjump?jump=previousslide" highlightClick="1"/>
          </p:cNvPr>
          <p:cNvSpPr/>
          <p:nvPr/>
        </p:nvSpPr>
        <p:spPr>
          <a:xfrm>
            <a:off x="2894561" y="6093296"/>
            <a:ext cx="936104" cy="648072"/>
          </a:xfrm>
          <a:prstGeom prst="actionButtonBackPrevious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3974681" y="6093296"/>
            <a:ext cx="936104" cy="648072"/>
          </a:xfrm>
          <a:prstGeom prst="actionButtonForwardNex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5281657" y="2179864"/>
            <a:ext cx="2136674" cy="2617288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5281657" y="2395888"/>
            <a:ext cx="1306567" cy="1355718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1691680" y="5135511"/>
            <a:ext cx="648071" cy="345231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1547664" y="2887444"/>
            <a:ext cx="781665" cy="1620704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230851" y="2887444"/>
            <a:ext cx="1119143" cy="1058264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405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-36512" y="-99392"/>
            <a:ext cx="9180512" cy="695739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Jsi šikula.</a:t>
            </a:r>
            <a:endParaRPr lang="cs-CZ" sz="6000" b="1" dirty="0"/>
          </a:p>
        </p:txBody>
      </p:sp>
      <p:pic>
        <p:nvPicPr>
          <p:cNvPr id="2050" name="Picture 2" descr="C:\Users\Speciální školy\AppData\Local\Microsoft\Windows\Temporary Internet Files\Content.IE5\JPY0QI18\MC90043758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841" y="1634540"/>
            <a:ext cx="4196383" cy="3960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71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Zdroje :</a:t>
            </a:r>
            <a:br>
              <a:rPr lang="cs-CZ" b="1" dirty="0"/>
            </a:br>
            <a:r>
              <a:rPr lang="cs-CZ" b="1" dirty="0"/>
              <a:t>Galerie 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299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498</TotalTime>
  <Words>295</Words>
  <Application>Microsoft Office PowerPoint</Application>
  <PresentationFormat>Předvádění na obrazovce (4:3)</PresentationFormat>
  <Paragraphs>86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Jsi šikula.</vt:lpstr>
      <vt:lpstr>Zdroje : Galerie Microsoft Office - Klipart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22</cp:revision>
  <dcterms:created xsi:type="dcterms:W3CDTF">2013-03-23T12:36:24Z</dcterms:created>
  <dcterms:modified xsi:type="dcterms:W3CDTF">2013-03-26T10:04:20Z</dcterms:modified>
</cp:coreProperties>
</file>