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372" r:id="rId3"/>
    <p:sldId id="373" r:id="rId4"/>
    <p:sldId id="374" r:id="rId5"/>
    <p:sldId id="382" r:id="rId6"/>
    <p:sldId id="376" r:id="rId7"/>
    <p:sldId id="378" r:id="rId8"/>
    <p:sldId id="385" r:id="rId9"/>
    <p:sldId id="386" r:id="rId10"/>
    <p:sldId id="387" r:id="rId11"/>
    <p:sldId id="394" r:id="rId12"/>
    <p:sldId id="389" r:id="rId13"/>
    <p:sldId id="39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32F51"/>
    <a:srgbClr val="112947"/>
    <a:srgbClr val="23538D"/>
    <a:srgbClr val="2B67AF"/>
    <a:srgbClr val="0A4E2E"/>
    <a:srgbClr val="269661"/>
    <a:srgbClr val="175D3C"/>
    <a:srgbClr val="A69B62"/>
    <a:srgbClr val="CB7D2F"/>
    <a:srgbClr val="F8A968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2237" autoAdjust="0"/>
  </p:normalViewPr>
  <p:slideViewPr>
    <p:cSldViewPr>
      <p:cViewPr varScale="1">
        <p:scale>
          <a:sx n="105" d="100"/>
          <a:sy n="105" d="100"/>
        </p:scale>
        <p:origin x="-1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4/4f/M%C3%A1chovo_jezero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9/98/Rozko%C5%A1_from_air_1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geoportal.ceni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132F51"/>
              </a:gs>
              <a:gs pos="50000">
                <a:schemeClr val="accent1">
                  <a:lumMod val="7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23538D"/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Vodstvo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28675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Mgr.Jan</a:t>
            </a: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Vodstvo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Česká republika je vnitrozemský stát</a:t>
            </a:r>
          </a:p>
          <a:p>
            <a:r>
              <a:rPr lang="cs-CZ" sz="3600" dirty="0" smtClean="0"/>
              <a:t>Nejdůležitější složkou jsou vodní toky</a:t>
            </a:r>
          </a:p>
          <a:p>
            <a:r>
              <a:rPr lang="cs-CZ" sz="3600" dirty="0" smtClean="0"/>
              <a:t>Je zde málo jezer</a:t>
            </a:r>
          </a:p>
          <a:p>
            <a:r>
              <a:rPr lang="cs-CZ" sz="3600" dirty="0" smtClean="0"/>
              <a:t>Rybníky</a:t>
            </a:r>
          </a:p>
          <a:p>
            <a:r>
              <a:rPr lang="cs-CZ" sz="3600" dirty="0" smtClean="0"/>
              <a:t>Přehradní nádrže</a:t>
            </a:r>
          </a:p>
          <a:p>
            <a:r>
              <a:rPr lang="cs-CZ" sz="3600" dirty="0" smtClean="0"/>
              <a:t>Podzemní vody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132F51"/>
              </a:gs>
              <a:gs pos="50000">
                <a:schemeClr val="accent1">
                  <a:lumMod val="7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23538D"/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Vodní 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Většina řek u nás pramení v ČR</a:t>
            </a:r>
          </a:p>
          <a:p>
            <a:r>
              <a:rPr lang="cs-CZ" dirty="0" smtClean="0"/>
              <a:t>Málo jich k nám přitéká (Ohře, Lužnice)</a:t>
            </a:r>
          </a:p>
          <a:p>
            <a:r>
              <a:rPr lang="cs-CZ" dirty="0" smtClean="0"/>
              <a:t>Na našem území jsou 3 úmoří</a:t>
            </a:r>
          </a:p>
          <a:p>
            <a:r>
              <a:rPr lang="cs-CZ" dirty="0" smtClean="0"/>
              <a:t>Severní, Baltské, Černomořské</a:t>
            </a:r>
          </a:p>
          <a:p>
            <a:r>
              <a:rPr lang="cs-CZ" dirty="0" smtClean="0"/>
              <a:t>Vodnatost závisí na množství srážek</a:t>
            </a:r>
          </a:p>
          <a:p>
            <a:r>
              <a:rPr lang="cs-CZ" dirty="0" smtClean="0"/>
              <a:t>Největší řekou je Labe</a:t>
            </a:r>
          </a:p>
          <a:p>
            <a:r>
              <a:rPr lang="cs-CZ" dirty="0" smtClean="0"/>
              <a:t>Nejdelší řekou je Vltava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132F51"/>
              </a:gs>
              <a:gs pos="50000">
                <a:schemeClr val="accent1">
                  <a:lumMod val="7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23538D"/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Vodní 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 horských oblastech se vytvářejí vodopády</a:t>
            </a:r>
          </a:p>
          <a:p>
            <a:r>
              <a:rPr lang="cs-CZ" sz="3600" dirty="0" smtClean="0"/>
              <a:t>Nejvyšším je Pančavský (130m) v Krkonoších</a:t>
            </a:r>
          </a:p>
          <a:p>
            <a:r>
              <a:rPr lang="cs-CZ" sz="3600" dirty="0" smtClean="0"/>
              <a:t>Nejznámějším je Mumlavský vodopád</a:t>
            </a:r>
          </a:p>
          <a:p>
            <a:r>
              <a:rPr lang="cs-CZ" sz="3600" dirty="0" smtClean="0"/>
              <a:t>V Jizerských horách Štolpišské, Černý vodopád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132F51"/>
              </a:gs>
              <a:gs pos="50000">
                <a:schemeClr val="accent1">
                  <a:lumMod val="7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23538D"/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47664" y="6429396"/>
            <a:ext cx="2592288" cy="42860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6457890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Mumlavský vodopád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P101078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04248" y="2606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Údolí Labe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Vodní 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Několik umělých vodních toků</a:t>
            </a:r>
          </a:p>
          <a:p>
            <a:r>
              <a:rPr lang="cs-CZ" dirty="0" smtClean="0"/>
              <a:t>Slouží především k přepravě</a:t>
            </a:r>
          </a:p>
          <a:p>
            <a:r>
              <a:rPr lang="cs-CZ" dirty="0" smtClean="0"/>
              <a:t>Opatovický kanál (Pardubicko)</a:t>
            </a:r>
          </a:p>
          <a:p>
            <a:r>
              <a:rPr lang="cs-CZ" dirty="0" smtClean="0"/>
              <a:t>Zlatá stoka, Nová řeka (Třeboňsko)</a:t>
            </a:r>
            <a:br>
              <a:rPr lang="cs-CZ" dirty="0" smtClean="0"/>
            </a:br>
            <a:r>
              <a:rPr lang="cs-CZ" dirty="0" smtClean="0"/>
              <a:t>napájení rybníků</a:t>
            </a:r>
          </a:p>
          <a:p>
            <a:r>
              <a:rPr lang="cs-CZ" dirty="0" smtClean="0"/>
              <a:t>Schwarzenberský plavební kanál (Šumava)</a:t>
            </a:r>
          </a:p>
          <a:p>
            <a:pPr>
              <a:buNone/>
            </a:pPr>
            <a:r>
              <a:rPr lang="cs-CZ" dirty="0" smtClean="0"/>
              <a:t>	sloužil k převážení dřeva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132F51"/>
              </a:gs>
              <a:gs pos="50000">
                <a:schemeClr val="accent1">
                  <a:lumMod val="7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23538D"/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Česká republika má málo jezer</a:t>
            </a:r>
          </a:p>
          <a:p>
            <a:r>
              <a:rPr lang="cs-CZ" sz="2800" dirty="0" smtClean="0"/>
              <a:t>Několik typů</a:t>
            </a:r>
          </a:p>
          <a:p>
            <a:r>
              <a:rPr lang="cs-CZ" sz="2800" dirty="0" smtClean="0"/>
              <a:t>Ledovcová – Šumava (Černé,Čertovo)</a:t>
            </a:r>
          </a:p>
          <a:p>
            <a:r>
              <a:rPr lang="cs-CZ" sz="2800" dirty="0" smtClean="0"/>
              <a:t>Krasová – Moravský kras, Bozkovské jeskyně</a:t>
            </a:r>
          </a:p>
          <a:p>
            <a:r>
              <a:rPr lang="cs-CZ" sz="2800" dirty="0" smtClean="0"/>
              <a:t>Rašelinová – slatiniště, Jizerské hory</a:t>
            </a:r>
          </a:p>
          <a:p>
            <a:r>
              <a:rPr lang="cs-CZ" sz="2800" dirty="0" smtClean="0"/>
              <a:t>Antropogenní – zatopené lomy, doly</a:t>
            </a:r>
          </a:p>
          <a:p>
            <a:r>
              <a:rPr lang="cs-CZ" sz="2800" dirty="0" smtClean="0"/>
              <a:t>Černé jezero je největším jezerem v ČR</a:t>
            </a:r>
          </a:p>
          <a:p>
            <a:r>
              <a:rPr lang="cs-CZ" sz="2800" dirty="0" smtClean="0"/>
              <a:t>Jezero v Hranické propasti je nejhlubším jezerem</a:t>
            </a:r>
            <a:br>
              <a:rPr lang="cs-CZ" sz="2800" dirty="0" smtClean="0"/>
            </a:br>
            <a:r>
              <a:rPr lang="cs-CZ" sz="2800" dirty="0" smtClean="0"/>
              <a:t>(jeho hloubka není známá, přes 200m)</a:t>
            </a:r>
          </a:p>
          <a:p>
            <a:pPr>
              <a:buNone/>
            </a:pP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132F51"/>
              </a:gs>
              <a:gs pos="50000">
                <a:schemeClr val="accent1">
                  <a:lumMod val="7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23538D"/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Rybníky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Umělé vodní nádrže</a:t>
            </a:r>
          </a:p>
          <a:p>
            <a:r>
              <a:rPr lang="cs-CZ" dirty="0" smtClean="0"/>
              <a:t>Chov ryb a regulace vodních toků</a:t>
            </a:r>
          </a:p>
          <a:p>
            <a:r>
              <a:rPr lang="cs-CZ" dirty="0" smtClean="0"/>
              <a:t>V ČR jich je přes 20 tisíc</a:t>
            </a:r>
          </a:p>
          <a:p>
            <a:r>
              <a:rPr lang="cs-CZ" dirty="0" smtClean="0"/>
              <a:t>Hlavní rybníkářskou oblastí je Třeboňsko</a:t>
            </a:r>
          </a:p>
          <a:p>
            <a:r>
              <a:rPr lang="cs-CZ" dirty="0" smtClean="0"/>
              <a:t>Pardubicko, Český ráj, Žďársko (Vysočina)</a:t>
            </a:r>
          </a:p>
          <a:p>
            <a:r>
              <a:rPr lang="cs-CZ" dirty="0" smtClean="0"/>
              <a:t>Největším rybníkem je Rožmberk (420 ha)</a:t>
            </a:r>
          </a:p>
          <a:p>
            <a:r>
              <a:rPr lang="cs-CZ" dirty="0" smtClean="0"/>
              <a:t>Slouží také k rekreaci (Branžež, Máchovo j.)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132F51"/>
              </a:gs>
              <a:gs pos="50000">
                <a:schemeClr val="accent1">
                  <a:lumMod val="7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23538D"/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940152" y="6429396"/>
            <a:ext cx="1872208" cy="428604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6457890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Rožmberk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Soubor:Máchovo jezer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2606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Máchovo jezero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Přehrady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Zdroj pitné vody, energie, regulace toků,</a:t>
            </a:r>
            <a:br>
              <a:rPr lang="cs-CZ" dirty="0" smtClean="0"/>
            </a:br>
            <a:r>
              <a:rPr lang="cs-CZ" dirty="0" smtClean="0"/>
              <a:t>zemědělská a průmyslová spotřeba</a:t>
            </a:r>
          </a:p>
          <a:p>
            <a:r>
              <a:rPr lang="cs-CZ" dirty="0" smtClean="0"/>
              <a:t>V Česku je přes 130 přehrad</a:t>
            </a:r>
          </a:p>
          <a:p>
            <a:r>
              <a:rPr lang="cs-CZ" dirty="0" smtClean="0"/>
              <a:t>Největší přehradou je Orlík (716 mil. m</a:t>
            </a:r>
            <a:r>
              <a:rPr lang="cs-CZ" baseline="30000" dirty="0" smtClean="0"/>
              <a:t>3</a:t>
            </a:r>
            <a:r>
              <a:rPr lang="cs-CZ" dirty="0" smtClean="0"/>
              <a:t>)</a:t>
            </a:r>
          </a:p>
          <a:p>
            <a:r>
              <a:rPr lang="cs-CZ" dirty="0" smtClean="0"/>
              <a:t>Největší přehradou (plochou) je Lipno</a:t>
            </a:r>
          </a:p>
          <a:p>
            <a:r>
              <a:rPr lang="cs-CZ" dirty="0" smtClean="0"/>
              <a:t>Vltavská kaskáda – Lipno, Orlík, Kamýk, Slapy</a:t>
            </a:r>
          </a:p>
          <a:p>
            <a:r>
              <a:rPr lang="cs-CZ" dirty="0" smtClean="0"/>
              <a:t>Horské přehrady – Josefův důl, Bedřichov, Souš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132F51"/>
              </a:gs>
              <a:gs pos="50000">
                <a:schemeClr val="accent1">
                  <a:lumMod val="7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23538D"/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Rozkoš from air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5658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26064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Přehrada Rozkoš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Podzemní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Zdroje pitné vody</a:t>
            </a:r>
          </a:p>
          <a:p>
            <a:r>
              <a:rPr lang="cs-CZ" sz="3600" dirty="0" smtClean="0"/>
              <a:t>Minerální a termální vody</a:t>
            </a:r>
          </a:p>
          <a:p>
            <a:r>
              <a:rPr lang="cs-CZ" sz="3600" dirty="0" smtClean="0"/>
              <a:t>Využity v lázeňských zařízení</a:t>
            </a:r>
          </a:p>
          <a:p>
            <a:r>
              <a:rPr lang="cs-CZ" sz="3600" dirty="0" smtClean="0"/>
              <a:t>Stáčírny minerálních vod</a:t>
            </a:r>
          </a:p>
          <a:p>
            <a:r>
              <a:rPr lang="cs-CZ" sz="3600" dirty="0" smtClean="0"/>
              <a:t>Vřídla – Karlovy Vary (74°C)</a:t>
            </a:r>
          </a:p>
          <a:p>
            <a:r>
              <a:rPr lang="cs-CZ" sz="3600" dirty="0" smtClean="0"/>
              <a:t>Podzemní vody jsou často znečištěny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132F51"/>
              </a:gs>
              <a:gs pos="50000">
                <a:schemeClr val="accent1">
                  <a:lumMod val="7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23538D"/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 </a:t>
            </a:r>
            <a:r>
              <a:rPr lang="cs-CZ" sz="1600" dirty="0" smtClean="0"/>
              <a:t>1: archív autora</a:t>
            </a:r>
          </a:p>
          <a:p>
            <a:r>
              <a:rPr lang="cs-CZ" sz="1600" dirty="0" smtClean="0"/>
              <a:t>Obr.  </a:t>
            </a:r>
            <a:r>
              <a:rPr lang="cs-CZ" sz="1600" dirty="0" smtClean="0"/>
              <a:t>2: Soubor:M%C3%A1chovo jezero.JPG.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2011-03-02]. Dostupné z WWW: &lt;http://cs.wikipedia.org/wiki/Soubor:M%C3%A1chovo_jezero.JPG&gt; pod licencí GNU Free </a:t>
            </a:r>
            <a:r>
              <a:rPr lang="cs-CZ" sz="1600" dirty="0" err="1" smtClean="0"/>
              <a:t>Documentation</a:t>
            </a:r>
            <a:r>
              <a:rPr lang="cs-CZ" sz="1600" dirty="0" smtClean="0"/>
              <a:t> </a:t>
            </a:r>
            <a:r>
              <a:rPr lang="cs-CZ" sz="1600" dirty="0" err="1" smtClean="0"/>
              <a:t>License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Obr.  </a:t>
            </a:r>
            <a:r>
              <a:rPr lang="cs-CZ" sz="1600" dirty="0" smtClean="0"/>
              <a:t>3: Soubor:</a:t>
            </a:r>
            <a:r>
              <a:rPr lang="cs-CZ" sz="1600" dirty="0" err="1" smtClean="0"/>
              <a:t>Rozko</a:t>
            </a:r>
            <a:r>
              <a:rPr lang="cs-CZ" sz="1600" dirty="0" smtClean="0"/>
              <a:t>%C5%A1 </a:t>
            </a:r>
            <a:r>
              <a:rPr lang="cs-CZ" sz="1600" dirty="0" err="1" smtClean="0"/>
              <a:t>from</a:t>
            </a:r>
            <a:r>
              <a:rPr lang="cs-CZ" sz="1600" dirty="0" smtClean="0"/>
              <a:t> </a:t>
            </a:r>
            <a:r>
              <a:rPr lang="cs-CZ" sz="1600" dirty="0" err="1" smtClean="0"/>
              <a:t>air</a:t>
            </a:r>
            <a:r>
              <a:rPr lang="cs-CZ" sz="1600" dirty="0" smtClean="0"/>
              <a:t> 1.jpg. In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2011-03-09]. Dostupné z WWW: &lt;http://cs.wikipedia.org/wiki/Soubor:Rozko%C5%A1_from_air_1.jpg&gt;pod licencí GNU Free </a:t>
            </a:r>
            <a:r>
              <a:rPr lang="cs-CZ" sz="1600" dirty="0" err="1" smtClean="0"/>
              <a:t>Documentation</a:t>
            </a:r>
            <a:r>
              <a:rPr lang="cs-CZ" sz="1600" dirty="0" smtClean="0"/>
              <a:t> </a:t>
            </a:r>
            <a:r>
              <a:rPr lang="cs-CZ" sz="1600" dirty="0" err="1" smtClean="0"/>
              <a:t>License</a:t>
            </a:r>
            <a:r>
              <a:rPr lang="cs-CZ" sz="1600" dirty="0" smtClean="0"/>
              <a:t> .</a:t>
            </a:r>
          </a:p>
          <a:p>
            <a:r>
              <a:rPr lang="cs-CZ" sz="1600" dirty="0" smtClean="0"/>
              <a:t>Autorem materiálu a všech jeho částí, není-li uvedeno jinak, je Mgr. Jan Kašpar.</a:t>
            </a:r>
          </a:p>
          <a:p>
            <a:endParaRPr lang="cs-CZ" sz="1600" dirty="0" smtClean="0">
              <a:hlinkClick r:id="rId2"/>
            </a:endParaRPr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4" name="Obdélník 23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132F51"/>
              </a:gs>
              <a:gs pos="50000">
                <a:schemeClr val="accent1">
                  <a:lumMod val="75000"/>
                </a:scheme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rgbClr val="23538D"/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2614</TotalTime>
  <Words>304</Words>
  <Application>Microsoft Office PowerPoint</Application>
  <PresentationFormat>Předvádění na obrazovce (4:3)</PresentationFormat>
  <Paragraphs>140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Česká republika</vt:lpstr>
      <vt:lpstr>Vodstvo České republiky</vt:lpstr>
      <vt:lpstr>Vodní toky</vt:lpstr>
      <vt:lpstr>Vodní toky</vt:lpstr>
      <vt:lpstr>Snímek 5</vt:lpstr>
      <vt:lpstr>Vodní toky</vt:lpstr>
      <vt:lpstr>Jezera</vt:lpstr>
      <vt:lpstr>Rybníky</vt:lpstr>
      <vt:lpstr>Snímek 9</vt:lpstr>
      <vt:lpstr>Přehrady</vt:lpstr>
      <vt:lpstr>Snímek 11</vt:lpstr>
      <vt:lpstr>Podzemní vody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560</cp:revision>
  <dcterms:created xsi:type="dcterms:W3CDTF">2010-05-06T15:35:09Z</dcterms:created>
  <dcterms:modified xsi:type="dcterms:W3CDTF">2011-03-14T11:41:19Z</dcterms:modified>
</cp:coreProperties>
</file>