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1" r:id="rId2"/>
    <p:sldId id="262" r:id="rId3"/>
    <p:sldId id="257" r:id="rId4"/>
    <p:sldId id="258" r:id="rId5"/>
    <p:sldId id="259" r:id="rId6"/>
    <p:sldId id="260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9DBC4ADC-6BFB-4F4F-ABBD-939B2CBB2B23}">
          <p14:sldIdLst>
            <p14:sldId id="261"/>
            <p14:sldId id="262"/>
            <p14:sldId id="257"/>
            <p14:sldId id="258"/>
          </p14:sldIdLst>
        </p14:section>
        <p14:section name="Oddíl bez názvu" id="{3481A818-9BCD-4AF7-975E-A015D70F9D0E}">
          <p14:sldIdLst>
            <p14:sldId id="259"/>
            <p14:sldId id="260"/>
            <p14:sldId id="263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VY_32_INOVACE_19_Dějepis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Brandýs  n. L. – Stará Boleslav, Školní 291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Krejza Miloslav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CZ.1.07/1.4.00/21.0979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Bitva na Bílé </a:t>
          </a:r>
          <a:r>
            <a:rPr lang="cs-CZ" sz="2000" dirty="0" smtClean="0"/>
            <a:t>hoře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117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1451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8DEB9E9-E37D-40BC-B9E1-CFE3F1FC46BB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F9BFCDC-ADC5-468D-A53E-92924EE6D78F}" type="presOf" srcId="{4C35D32F-0EAB-4CD7-82EE-45574DC2A586}" destId="{890E4F0B-2866-4A3F-A3C7-2A14B1797930}" srcOrd="1" destOrd="0" presId="urn:microsoft.com/office/officeart/2005/8/layout/target3"/>
    <dgm:cxn modelId="{003A4D3C-71CF-4E06-B658-CBF14297279F}" type="presOf" srcId="{D1D4F407-5343-4D3F-B5B9-D407B03CAEB4}" destId="{AED2198E-93D5-4001-81B4-73124B309672}" srcOrd="1" destOrd="0" presId="urn:microsoft.com/office/officeart/2005/8/layout/target3"/>
    <dgm:cxn modelId="{BF65A354-B4CF-4F34-86C0-13575ABDC1AB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A110A55-DBCE-49A1-BE38-29E6E3E64022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42B8C26-22A3-454E-BAA4-12E417182C2A}" type="presOf" srcId="{4C35D32F-0EAB-4CD7-82EE-45574DC2A586}" destId="{8BEBB6EC-1DAA-4CAC-8A25-BC0FCBD5DBD5}" srcOrd="0" destOrd="0" presId="urn:microsoft.com/office/officeart/2005/8/layout/target3"/>
    <dgm:cxn modelId="{7633CDEB-1115-42D6-AB72-DD769A265E7A}" type="presOf" srcId="{B651F6E3-6281-48DB-9319-2AEAFDAE7572}" destId="{6BB5E863-4638-4E1D-BFDE-399D028AC4ED}" srcOrd="1" destOrd="0" presId="urn:microsoft.com/office/officeart/2005/8/layout/target3"/>
    <dgm:cxn modelId="{F4E2D706-773D-4DA1-840C-9BFDE1549A8C}" type="presOf" srcId="{D8197B8C-B260-4A16-BDF4-0947B075E274}" destId="{25B08C86-7E15-44DC-BE7F-FFB55DD49D12}" srcOrd="0" destOrd="0" presId="urn:microsoft.com/office/officeart/2005/8/layout/target3"/>
    <dgm:cxn modelId="{8C66ED94-6DA0-4C81-AE84-BD3FB438FE70}" type="presOf" srcId="{757F3AB3-0718-4624-B441-E567A8F0AB56}" destId="{333A1088-737F-45CB-B68E-254E46348037}" srcOrd="0" destOrd="0" presId="urn:microsoft.com/office/officeart/2005/8/layout/target3"/>
    <dgm:cxn modelId="{887DF95C-88FF-42B2-875F-70CD9EEA2FC6}" type="presOf" srcId="{D1B46980-6531-4606-95E6-44980827E919}" destId="{6140AFEC-043D-4C43-A2F9-D0F5331DF3A3}" srcOrd="0" destOrd="0" presId="urn:microsoft.com/office/officeart/2005/8/layout/target3"/>
    <dgm:cxn modelId="{92D0B257-E905-4C84-AB18-185C32157E89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89110C1-E628-4484-B8CC-7C7907692A3F}" type="presParOf" srcId="{333A1088-737F-45CB-B68E-254E46348037}" destId="{F5ABB229-8D3B-4694-996A-96F23CF14429}" srcOrd="0" destOrd="0" presId="urn:microsoft.com/office/officeart/2005/8/layout/target3"/>
    <dgm:cxn modelId="{8B28713E-68C1-476D-93AA-5AA328FDBE3A}" type="presParOf" srcId="{333A1088-737F-45CB-B68E-254E46348037}" destId="{F41139FD-01EE-4571-8B17-4FB00FC51163}" srcOrd="1" destOrd="0" presId="urn:microsoft.com/office/officeart/2005/8/layout/target3"/>
    <dgm:cxn modelId="{6E8796EE-9621-4071-8D32-627DF87AAE5D}" type="presParOf" srcId="{333A1088-737F-45CB-B68E-254E46348037}" destId="{D005CE8C-CC26-4C3E-AC11-E15060ECD759}" srcOrd="2" destOrd="0" presId="urn:microsoft.com/office/officeart/2005/8/layout/target3"/>
    <dgm:cxn modelId="{AC600CE0-CC56-41B1-88FF-EE38A90CA300}" type="presParOf" srcId="{333A1088-737F-45CB-B68E-254E46348037}" destId="{2C702D82-9B77-49B7-9568-BB8EB47C3372}" srcOrd="3" destOrd="0" presId="urn:microsoft.com/office/officeart/2005/8/layout/target3"/>
    <dgm:cxn modelId="{9192CE0B-C502-41FF-8179-2A4EE258FB1D}" type="presParOf" srcId="{333A1088-737F-45CB-B68E-254E46348037}" destId="{A52A0455-90FF-4808-ABD0-F02540D31D5A}" srcOrd="4" destOrd="0" presId="urn:microsoft.com/office/officeart/2005/8/layout/target3"/>
    <dgm:cxn modelId="{5F729AAB-5C83-4ECF-B66B-F2702510A024}" type="presParOf" srcId="{333A1088-737F-45CB-B68E-254E46348037}" destId="{6140AFEC-043D-4C43-A2F9-D0F5331DF3A3}" srcOrd="5" destOrd="0" presId="urn:microsoft.com/office/officeart/2005/8/layout/target3"/>
    <dgm:cxn modelId="{6612D0A9-EBA5-49B9-B524-E6AB31C7F7CE}" type="presParOf" srcId="{333A1088-737F-45CB-B68E-254E46348037}" destId="{9358AC05-5D7D-4327-9F80-1AD486AEA664}" srcOrd="6" destOrd="0" presId="urn:microsoft.com/office/officeart/2005/8/layout/target3"/>
    <dgm:cxn modelId="{F5466F96-352F-4E83-963B-E9E075F8974F}" type="presParOf" srcId="{333A1088-737F-45CB-B68E-254E46348037}" destId="{313FC574-E1CD-4FB4-B054-0B805CE0447D}" srcOrd="7" destOrd="0" presId="urn:microsoft.com/office/officeart/2005/8/layout/target3"/>
    <dgm:cxn modelId="{620D6421-B710-47B4-A6CF-01C2339BA28A}" type="presParOf" srcId="{333A1088-737F-45CB-B68E-254E46348037}" destId="{619D679B-A015-4ECF-8348-D1034C574F40}" srcOrd="8" destOrd="0" presId="urn:microsoft.com/office/officeart/2005/8/layout/target3"/>
    <dgm:cxn modelId="{D5074249-D926-408B-B6F5-40D82ED5A14D}" type="presParOf" srcId="{333A1088-737F-45CB-B68E-254E46348037}" destId="{322283A8-4A27-4CDA-BAE3-F381106A9174}" srcOrd="9" destOrd="0" presId="urn:microsoft.com/office/officeart/2005/8/layout/target3"/>
    <dgm:cxn modelId="{B37182C6-D946-4FDF-9404-34CAC973DD6A}" type="presParOf" srcId="{333A1088-737F-45CB-B68E-254E46348037}" destId="{FFC9F71D-1B4F-4AD9-A4A6-86ADEFC8AF5C}" srcOrd="10" destOrd="0" presId="urn:microsoft.com/office/officeart/2005/8/layout/target3"/>
    <dgm:cxn modelId="{E94CCB9E-2885-49C1-A8BD-97CDFBAA8125}" type="presParOf" srcId="{333A1088-737F-45CB-B68E-254E46348037}" destId="{25B08C86-7E15-44DC-BE7F-FFB55DD49D12}" srcOrd="11" destOrd="0" presId="urn:microsoft.com/office/officeart/2005/8/layout/target3"/>
    <dgm:cxn modelId="{0F261F5F-13E2-45D0-8D02-1C2ABA0B86EB}" type="presParOf" srcId="{333A1088-737F-45CB-B68E-254E46348037}" destId="{76644BE8-9D7C-4C09-B250-3D10AF48CBB7}" srcOrd="12" destOrd="0" presId="urn:microsoft.com/office/officeart/2005/8/layout/target3"/>
    <dgm:cxn modelId="{6673E299-9EA1-4C26-A448-409ABB417FFC}" type="presParOf" srcId="{333A1088-737F-45CB-B68E-254E46348037}" destId="{EE85B701-7295-41C0-BA7A-34D3756A2AE6}" srcOrd="13" destOrd="0" presId="urn:microsoft.com/office/officeart/2005/8/layout/target3"/>
    <dgm:cxn modelId="{53BCF339-001F-4C70-AAD1-1196AFCA5E6D}" type="presParOf" srcId="{333A1088-737F-45CB-B68E-254E46348037}" destId="{8BEBB6EC-1DAA-4CAC-8A25-BC0FCBD5DBD5}" srcOrd="14" destOrd="0" presId="urn:microsoft.com/office/officeart/2005/8/layout/target3"/>
    <dgm:cxn modelId="{E2604FFE-EC5C-42AF-B299-9D2C9EE459B3}" type="presParOf" srcId="{333A1088-737F-45CB-B68E-254E46348037}" destId="{AED2198E-93D5-4001-81B4-73124B309672}" srcOrd="15" destOrd="0" presId="urn:microsoft.com/office/officeart/2005/8/layout/target3"/>
    <dgm:cxn modelId="{90DA13EF-2F06-4B96-B51B-FFC6B82BF34F}" type="presParOf" srcId="{333A1088-737F-45CB-B68E-254E46348037}" destId="{2BE915AB-18AA-4053-B92C-3BFC9ED204BB}" srcOrd="16" destOrd="0" presId="urn:microsoft.com/office/officeart/2005/8/layout/target3"/>
    <dgm:cxn modelId="{8CF4F9FB-F92C-4889-9E87-C95EAB5DAB39}" type="presParOf" srcId="{333A1088-737F-45CB-B68E-254E46348037}" destId="{6BB5E863-4638-4E1D-BFDE-399D028AC4ED}" srcOrd="17" destOrd="0" presId="urn:microsoft.com/office/officeart/2005/8/layout/target3"/>
    <dgm:cxn modelId="{B3991D07-47F3-4724-BF92-5F936186F516}" type="presParOf" srcId="{333A1088-737F-45CB-B68E-254E46348037}" destId="{5A5FFA88-C948-4069-8E93-59FA12366E83}" srcOrd="18" destOrd="0" presId="urn:microsoft.com/office/officeart/2005/8/layout/target3"/>
    <dgm:cxn modelId="{87C6EA59-37F2-45ED-A4F2-AD2EB6C6B69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Brandýs  n. L. – Stará Boleslav, Školní 291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Krejza Miloslav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VY_32_INOVACE_19_Dějepis 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Bitva na Bílé </a:t>
          </a:r>
          <a:r>
            <a:rPr lang="cs-CZ" sz="2000" kern="1200" dirty="0" smtClean="0"/>
            <a:t>hoře</a:t>
          </a:r>
          <a:endParaRPr lang="cs-CZ" sz="2000" kern="1200" dirty="0"/>
        </a:p>
      </dsp:txBody>
      <dsp:txXfrm>
        <a:off x="1273857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CZ.1.07/1.4.00/21.0979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773095-FA8C-4DD1-89AF-AA60F08CB805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B90269-9A96-4634-8A3A-674415EC26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19774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B060E-1D3E-4E69-A9F5-2B20372A9EAC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375EB-8EAB-48D9-9A82-095D7E948B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8255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B060E-1D3E-4E69-A9F5-2B20372A9EAC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375EB-8EAB-48D9-9A82-095D7E948B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57302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B060E-1D3E-4E69-A9F5-2B20372A9EAC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375EB-8EAB-48D9-9A82-095D7E948B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1331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B060E-1D3E-4E69-A9F5-2B20372A9EAC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375EB-8EAB-48D9-9A82-095D7E948B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68165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B060E-1D3E-4E69-A9F5-2B20372A9EAC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375EB-8EAB-48D9-9A82-095D7E948B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51866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B060E-1D3E-4E69-A9F5-2B20372A9EAC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375EB-8EAB-48D9-9A82-095D7E948B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65652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B060E-1D3E-4E69-A9F5-2B20372A9EAC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375EB-8EAB-48D9-9A82-095D7E948B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31217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B060E-1D3E-4E69-A9F5-2B20372A9EAC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375EB-8EAB-48D9-9A82-095D7E948B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9561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B060E-1D3E-4E69-A9F5-2B20372A9EAC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375EB-8EAB-48D9-9A82-095D7E948B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84938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B060E-1D3E-4E69-A9F5-2B20372A9EAC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375EB-8EAB-48D9-9A82-095D7E948B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64788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B060E-1D3E-4E69-A9F5-2B20372A9EAC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375EB-8EAB-48D9-9A82-095D7E948B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87203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4B060E-1D3E-4E69-A9F5-2B20372A9EAC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6375EB-8EAB-48D9-9A82-095D7E948B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9624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1620.webpark.cz/bitva1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70715888"/>
              </p:ext>
            </p:extLst>
          </p:nvPr>
        </p:nvGraphicFramePr>
        <p:xfrm>
          <a:off x="611560" y="76470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5058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Výkladové učivo pro 8.ročník ZŠ praktické</a:t>
            </a:r>
          </a:p>
          <a:p>
            <a:r>
              <a:rPr lang="cs-CZ" dirty="0" smtClean="0"/>
              <a:t>Obsah : Bitva na Bílé hoře</a:t>
            </a:r>
          </a:p>
          <a:p>
            <a:r>
              <a:rPr lang="cs-CZ" dirty="0" smtClean="0"/>
              <a:t>Forma : vyučovací hodina</a:t>
            </a:r>
          </a:p>
          <a:p>
            <a:r>
              <a:rPr lang="cs-CZ" dirty="0" smtClean="0"/>
              <a:t>Metoda : prezentace výkladem s použitím interaktivní tabule</a:t>
            </a:r>
          </a:p>
          <a:p>
            <a:r>
              <a:rPr lang="cs-CZ" dirty="0" smtClean="0"/>
              <a:t>Cíl : Seznámit žáky s bitvou na Bílé hoře, jejími příčinami a důsledky.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5067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80928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Lucida Calligraphy" pitchFamily="66" charset="0"/>
              </a:rPr>
              <a:t>Bitva na Bílé hoře</a:t>
            </a:r>
            <a:endParaRPr lang="cs-CZ" dirty="0">
              <a:latin typeface="Lucida Calligraphy" pitchFamily="66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5733256"/>
            <a:ext cx="8229600" cy="421507"/>
          </a:xfrm>
        </p:spPr>
        <p:txBody>
          <a:bodyPr>
            <a:normAutofit fontScale="85000" lnSpcReduction="2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9760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251520" y="188640"/>
            <a:ext cx="8229600" cy="648072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Habsburští </a:t>
            </a:r>
            <a:r>
              <a:rPr lang="cs-CZ" b="1" u="sng" dirty="0" smtClean="0"/>
              <a:t>panovníci</a:t>
            </a:r>
            <a:r>
              <a:rPr lang="cs-CZ" dirty="0" smtClean="0"/>
              <a:t> neustále </a:t>
            </a:r>
            <a:r>
              <a:rPr lang="cs-CZ" b="1" u="sng" dirty="0" smtClean="0"/>
              <a:t>omezovali práva </a:t>
            </a:r>
            <a:r>
              <a:rPr lang="cs-CZ" dirty="0" smtClean="0"/>
              <a:t>české šlechty.</a:t>
            </a:r>
          </a:p>
          <a:p>
            <a:pPr marL="0" indent="0">
              <a:buNone/>
            </a:pPr>
            <a:r>
              <a:rPr lang="cs-CZ" b="1" u="sng" dirty="0" smtClean="0"/>
              <a:t>Zástupci českých stavů </a:t>
            </a:r>
            <a:r>
              <a:rPr lang="cs-CZ" dirty="0" smtClean="0"/>
              <a:t>sepsali </a:t>
            </a:r>
            <a:r>
              <a:rPr lang="cs-CZ" b="1" u="sng" dirty="0" smtClean="0"/>
              <a:t>stížnost</a:t>
            </a:r>
            <a:r>
              <a:rPr lang="cs-CZ" dirty="0" smtClean="0"/>
              <a:t>, se kterou šli na Pražský hrad, aby ji předali zástupcům krále.</a:t>
            </a:r>
          </a:p>
          <a:p>
            <a:pPr marL="0" indent="0">
              <a:buNone/>
            </a:pPr>
            <a:r>
              <a:rPr lang="cs-CZ" dirty="0" smtClean="0"/>
              <a:t>Při předání došlo k roztržce, při které čeští </a:t>
            </a:r>
            <a:r>
              <a:rPr lang="cs-CZ" b="1" u="sng" dirty="0" smtClean="0"/>
              <a:t>šlechtici vyhodili </a:t>
            </a:r>
            <a:r>
              <a:rPr lang="cs-CZ" dirty="0" smtClean="0"/>
              <a:t>královské zástupce </a:t>
            </a:r>
            <a:r>
              <a:rPr lang="cs-CZ" b="1" u="sng" dirty="0" smtClean="0"/>
              <a:t>do hradního příkopu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Tímto činem začala </a:t>
            </a:r>
            <a:r>
              <a:rPr lang="cs-CZ" b="1" u="sng" dirty="0" smtClean="0"/>
              <a:t>válka</a:t>
            </a:r>
            <a:r>
              <a:rPr lang="cs-CZ" dirty="0" smtClean="0"/>
              <a:t> mezi habsburským </a:t>
            </a:r>
            <a:r>
              <a:rPr lang="cs-CZ" b="1" u="sng" dirty="0" smtClean="0"/>
              <a:t>panovníkem</a:t>
            </a:r>
            <a:r>
              <a:rPr lang="cs-CZ" dirty="0" smtClean="0"/>
              <a:t> ve Vídni a </a:t>
            </a:r>
            <a:r>
              <a:rPr lang="cs-CZ" b="1" u="sng" dirty="0" smtClean="0"/>
              <a:t>českými stavy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Válka se rozšířila do mnoha zemí a trvala 30 let,</a:t>
            </a:r>
          </a:p>
          <a:p>
            <a:pPr marL="0" indent="0">
              <a:buNone/>
            </a:pPr>
            <a:r>
              <a:rPr lang="cs-CZ" dirty="0" smtClean="0"/>
              <a:t>proto ji nazýváme </a:t>
            </a:r>
            <a:r>
              <a:rPr lang="cs-CZ" b="1" u="sng" dirty="0" smtClean="0"/>
              <a:t>třicetiletou válkou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3856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856984" cy="1143000"/>
          </a:xfrm>
        </p:spPr>
        <p:txBody>
          <a:bodyPr/>
          <a:lstStyle/>
          <a:p>
            <a:r>
              <a:rPr lang="cs-CZ" b="1" dirty="0" smtClean="0">
                <a:latin typeface="Lucida Calligraphy" pitchFamily="66" charset="0"/>
              </a:rPr>
              <a:t>Bílá hora   </a:t>
            </a:r>
            <a:r>
              <a:rPr lang="cs-CZ" dirty="0" smtClean="0"/>
              <a:t>8. listopadu  </a:t>
            </a:r>
            <a:r>
              <a:rPr lang="cs-CZ" dirty="0" smtClean="0">
                <a:latin typeface="Lucida Calligraphy" pitchFamily="66" charset="0"/>
              </a:rPr>
              <a:t>l.p.</a:t>
            </a:r>
            <a:r>
              <a:rPr lang="cs-CZ" b="1" dirty="0" smtClean="0">
                <a:latin typeface="Lucida Calligraphy" pitchFamily="66" charset="0"/>
              </a:rPr>
              <a:t>1620</a:t>
            </a:r>
            <a:endParaRPr lang="cs-CZ" b="1" dirty="0">
              <a:latin typeface="Lucida Calligraphy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340768"/>
            <a:ext cx="8229600" cy="5257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V blízkosti Prahy proběhla bitva mezi žoldnéřským vojskem českých stavů a armádou císaře Ferdinanda II. Habsburského.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Stavovští žoldnéři se dali brzy na ústup a císařská armáda bez problémů zbytky moravského pluku pobila.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2826873"/>
            <a:ext cx="3913479" cy="2430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7486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579296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>
                <a:latin typeface="Lucida Calligraphy" pitchFamily="66" charset="0"/>
              </a:rPr>
              <a:t>         Císař Ferdinand II. </a:t>
            </a:r>
            <a:br>
              <a:rPr lang="cs-CZ" dirty="0" smtClean="0">
                <a:latin typeface="Lucida Calligraphy" pitchFamily="66" charset="0"/>
              </a:rPr>
            </a:br>
            <a:r>
              <a:rPr lang="cs-CZ" dirty="0" smtClean="0">
                <a:latin typeface="Lucida Calligraphy" pitchFamily="66" charset="0"/>
              </a:rPr>
              <a:t>         </a:t>
            </a:r>
            <a:r>
              <a:rPr lang="cs-CZ" dirty="0" smtClean="0"/>
              <a:t>po vítězné bitvě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764704"/>
            <a:ext cx="8229600" cy="610606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000" dirty="0" smtClean="0"/>
              <a:t>-  </a:t>
            </a:r>
            <a:r>
              <a:rPr lang="cs-CZ" sz="3000" b="1" u="sng" dirty="0" smtClean="0"/>
              <a:t>tvrdě potrestal </a:t>
            </a:r>
            <a:r>
              <a:rPr lang="cs-CZ" sz="3000" dirty="0" smtClean="0"/>
              <a:t>vzbouřené české  </a:t>
            </a:r>
          </a:p>
          <a:p>
            <a:pPr marL="0" indent="0">
              <a:buNone/>
            </a:pPr>
            <a:r>
              <a:rPr lang="cs-CZ" sz="3000" dirty="0" smtClean="0"/>
              <a:t>    a moravské pány a měšťany</a:t>
            </a:r>
          </a:p>
          <a:p>
            <a:pPr marL="0" indent="0">
              <a:buNone/>
            </a:pPr>
            <a:r>
              <a:rPr lang="cs-CZ" sz="3000" dirty="0" smtClean="0"/>
              <a:t>-  </a:t>
            </a:r>
            <a:r>
              <a:rPr lang="cs-CZ" sz="3000" b="1" u="sng" dirty="0" smtClean="0"/>
              <a:t>nechal popravit </a:t>
            </a:r>
            <a:r>
              <a:rPr lang="cs-CZ" sz="3000" dirty="0" smtClean="0"/>
              <a:t>na Staroměstském  </a:t>
            </a:r>
          </a:p>
          <a:p>
            <a:pPr marL="0" indent="0">
              <a:buNone/>
            </a:pPr>
            <a:r>
              <a:rPr lang="cs-CZ" sz="3000" dirty="0" smtClean="0"/>
              <a:t>    náměstí 27 vůdců povstání</a:t>
            </a:r>
          </a:p>
          <a:p>
            <a:pPr>
              <a:buFontTx/>
              <a:buChar char="-"/>
            </a:pPr>
            <a:r>
              <a:rPr lang="cs-CZ" sz="3000" dirty="0" smtClean="0"/>
              <a:t>ostatním vzpurným šlechticům </a:t>
            </a:r>
          </a:p>
          <a:p>
            <a:pPr marL="0" indent="0">
              <a:buNone/>
            </a:pPr>
            <a:r>
              <a:rPr lang="cs-CZ" sz="3000" dirty="0"/>
              <a:t> </a:t>
            </a:r>
            <a:r>
              <a:rPr lang="cs-CZ" sz="3000" dirty="0" smtClean="0"/>
              <a:t>   </a:t>
            </a:r>
            <a:r>
              <a:rPr lang="cs-CZ" sz="3000" b="1" u="sng" dirty="0" smtClean="0"/>
              <a:t>zabavil majetek</a:t>
            </a:r>
            <a:r>
              <a:rPr lang="cs-CZ" sz="3000" b="1" dirty="0" smtClean="0"/>
              <a:t> </a:t>
            </a:r>
            <a:r>
              <a:rPr lang="cs-CZ" sz="3000" dirty="0" smtClean="0"/>
              <a:t>a </a:t>
            </a:r>
            <a:r>
              <a:rPr lang="cs-CZ" sz="3000" b="1" u="sng" dirty="0" smtClean="0"/>
              <a:t>vyhnal</a:t>
            </a:r>
            <a:r>
              <a:rPr lang="cs-CZ" sz="3000" b="1" dirty="0" smtClean="0"/>
              <a:t> je </a:t>
            </a:r>
            <a:r>
              <a:rPr lang="cs-CZ" sz="3000" b="1" u="sng" dirty="0" smtClean="0"/>
              <a:t>ze země</a:t>
            </a:r>
          </a:p>
          <a:p>
            <a:pPr marL="0" indent="0">
              <a:buNone/>
            </a:pPr>
            <a:r>
              <a:rPr lang="cs-CZ" sz="3000" dirty="0" smtClean="0"/>
              <a:t>-  nekatolíci museli přestoupit na katolickou víru,</a:t>
            </a:r>
          </a:p>
          <a:p>
            <a:pPr marL="0" indent="0">
              <a:buNone/>
            </a:pPr>
            <a:r>
              <a:rPr lang="cs-CZ" sz="3000" dirty="0" smtClean="0"/>
              <a:t>    tím byl </a:t>
            </a:r>
            <a:r>
              <a:rPr lang="cs-CZ" sz="3000" b="1" u="sng" dirty="0" smtClean="0"/>
              <a:t>konec náboženské svobody </a:t>
            </a:r>
            <a:r>
              <a:rPr lang="cs-CZ" sz="3000" dirty="0" smtClean="0"/>
              <a:t>v českých</a:t>
            </a:r>
          </a:p>
          <a:p>
            <a:pPr marL="0" indent="0">
              <a:buNone/>
            </a:pPr>
            <a:r>
              <a:rPr lang="cs-CZ" sz="3000" dirty="0" smtClean="0"/>
              <a:t>    zemích </a:t>
            </a:r>
            <a:endParaRPr lang="cs-CZ" sz="30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908720"/>
            <a:ext cx="2382892" cy="32764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5865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Citace: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u="sng" dirty="0">
                <a:hlinkClick r:id="rId2"/>
              </a:rPr>
              <a:t>http://1620.webpark.cz/bitva1.jpg</a:t>
            </a:r>
            <a:endParaRPr lang="cs-CZ" sz="2400" dirty="0"/>
          </a:p>
          <a:p>
            <a:r>
              <a:rPr lang="cs-CZ" sz="2400" dirty="0"/>
              <a:t>http://upload.wikimedia.org/wikipedia/commons/thumb/e/ee/Kaiser_Ferdinand_II._1614.jpg/200px-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4156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260</Words>
  <Application>Microsoft Office PowerPoint</Application>
  <PresentationFormat>Předvádění na obrazovce (4:3)</PresentationFormat>
  <Paragraphs>43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Bitva na Bílé hoře</vt:lpstr>
      <vt:lpstr>Prezentace aplikace PowerPoint</vt:lpstr>
      <vt:lpstr>Bílá hora   8. listopadu  l.p.1620</vt:lpstr>
      <vt:lpstr>         Císař Ferdinand II.           po vítězné bitvě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Bitva na Bílé hoře</dc:title>
  <dc:creator>Krejza Miloslav</dc:creator>
  <cp:lastModifiedBy>Slaminkova Jana</cp:lastModifiedBy>
  <cp:revision>16</cp:revision>
  <dcterms:created xsi:type="dcterms:W3CDTF">2012-10-15T09:49:50Z</dcterms:created>
  <dcterms:modified xsi:type="dcterms:W3CDTF">2012-11-23T12:02:17Z</dcterms:modified>
</cp:coreProperties>
</file>