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1695" autoAdjust="0"/>
    <p:restoredTop sz="86358" autoAdjust="0"/>
  </p:normalViewPr>
  <p:slideViewPr>
    <p:cSldViewPr>
      <p:cViewPr>
        <p:scale>
          <a:sx n="100" d="100"/>
          <a:sy n="100" d="100"/>
        </p:scale>
        <p:origin x="-672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Školní Stará Boleslav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Jaromír Lelek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02D3ABD5-07DC-48E3-807C-B204D29A7DF0}">
      <dgm:prSet/>
      <dgm:spPr/>
      <dgm:t>
        <a:bodyPr/>
        <a:lstStyle/>
        <a:p>
          <a:pPr rtl="0"/>
          <a:endParaRPr lang="cs-CZ" dirty="0"/>
        </a:p>
      </dgm:t>
    </dgm:pt>
    <dgm:pt modelId="{71581956-92C0-47E9-824F-3A406995C740}" type="parTrans" cxnId="{0DB934E3-9EAB-497E-B47C-00E22F2A6CCB}">
      <dgm:prSet/>
      <dgm:spPr/>
      <dgm:t>
        <a:bodyPr/>
        <a:lstStyle/>
        <a:p>
          <a:endParaRPr lang="cs-CZ"/>
        </a:p>
      </dgm:t>
    </dgm:pt>
    <dgm:pt modelId="{6181FE94-7973-464F-AA30-EB45E3AB0300}" type="sibTrans" cxnId="{0DB934E3-9EAB-497E-B47C-00E22F2A6CCB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</a:t>
          </a:r>
          <a:r>
            <a:rPr lang="cs-CZ" sz="2000" baseline="0" smtClean="0"/>
            <a:t>_  19 </a:t>
          </a:r>
          <a:r>
            <a:rPr lang="cs-CZ" sz="2000" baseline="0" dirty="0" smtClean="0"/>
            <a:t>_ZEMĚPIS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PROJEKTU:cz.1.07/1.4.00/21.0979 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2000" dirty="0" smtClean="0"/>
            <a:t>Vegetační </a:t>
          </a:r>
          <a:r>
            <a:rPr lang="cs-CZ" sz="2000" smtClean="0"/>
            <a:t>pásy Evropy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6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6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6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6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6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6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6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6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6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6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6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6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6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6"/>
      <dgm:spPr/>
      <dgm:t>
        <a:bodyPr/>
        <a:lstStyle/>
        <a:p>
          <a:endParaRPr lang="cs-CZ"/>
        </a:p>
      </dgm:t>
    </dgm:pt>
    <dgm:pt modelId="{D1B260DE-8BB4-4A33-89B8-8818FDEE805A}" type="pres">
      <dgm:prSet presAssocID="{02D3ABD5-07DC-48E3-807C-B204D29A7DF0}" presName="vertSpace6" presStyleLbl="node1" presStyleIdx="4" presStyleCnt="6"/>
      <dgm:spPr/>
    </dgm:pt>
    <dgm:pt modelId="{AF3572B6-0987-4E43-8E73-84BA9F9BA0A7}" type="pres">
      <dgm:prSet presAssocID="{02D3ABD5-07DC-48E3-807C-B204D29A7DF0}" presName="circle6" presStyleLbl="node1" presStyleIdx="5" presStyleCnt="6"/>
      <dgm:spPr/>
    </dgm:pt>
    <dgm:pt modelId="{61B35E2F-12DF-441A-B3C7-B9B960E9874B}" type="pres">
      <dgm:prSet presAssocID="{02D3ABD5-07DC-48E3-807C-B204D29A7DF0}" presName="rect6" presStyleLbl="alignAcc1" presStyleIdx="5" presStyleCnt="6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F32AFE6-5D2C-4DC7-87A5-B62FB13DC21B}" type="pres">
      <dgm:prSet presAssocID="{02D3ABD5-07DC-48E3-807C-B204D29A7DF0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5FDA01D-06EE-4177-B1C8-BC11EA098691}" type="presOf" srcId="{02D3ABD5-07DC-48E3-807C-B204D29A7DF0}" destId="{61B35E2F-12DF-441A-B3C7-B9B960E9874B}" srcOrd="0" destOrd="0" presId="urn:microsoft.com/office/officeart/2005/8/layout/target3"/>
    <dgm:cxn modelId="{5A5B3161-A677-4A3B-B62D-B2A1F960428D}" type="presOf" srcId="{02D3ABD5-07DC-48E3-807C-B204D29A7DF0}" destId="{7F32AFE6-5D2C-4DC7-87A5-B62FB13DC21B}" srcOrd="1" destOrd="0" presId="urn:microsoft.com/office/officeart/2005/8/layout/target3"/>
    <dgm:cxn modelId="{A52DA94C-D2EB-4C55-9890-20475C71D72C}" type="presOf" srcId="{B651F6E3-6281-48DB-9319-2AEAFDAE7572}" destId="{6BB5E863-4638-4E1D-BFDE-399D028AC4ED}" srcOrd="1" destOrd="0" presId="urn:microsoft.com/office/officeart/2005/8/layout/target3"/>
    <dgm:cxn modelId="{98C22DA2-922A-4A41-B229-A675ADD1AD55}" type="presOf" srcId="{D1B46980-6531-4606-95E6-44980827E919}" destId="{2BE915AB-18AA-4053-B92C-3BFC9ED204BB}" srcOrd="1" destOrd="0" presId="urn:microsoft.com/office/officeart/2005/8/layout/target3"/>
    <dgm:cxn modelId="{70FDFD56-CA2B-465A-A68F-E06EE314516C}" type="presOf" srcId="{4C35D32F-0EAB-4CD7-82EE-45574DC2A586}" destId="{8BEBB6EC-1DAA-4CAC-8A25-BC0FCBD5DBD5}" srcOrd="0" destOrd="0" presId="urn:microsoft.com/office/officeart/2005/8/layout/target3"/>
    <dgm:cxn modelId="{E236A349-71E7-4F5E-865E-5FE69BBD7251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6F81B341-F7F4-4A81-8D2E-6B88348D17D7}" type="presOf" srcId="{D1D4F407-5343-4D3F-B5B9-D407B03CAEB4}" destId="{D005CE8C-CC26-4C3E-AC11-E15060ECD759}" srcOrd="0" destOrd="0" presId="urn:microsoft.com/office/officeart/2005/8/layout/target3"/>
    <dgm:cxn modelId="{CC733D65-80D9-44A2-8E6E-FA5E37A2A0C4}" type="presOf" srcId="{4C35D32F-0EAB-4CD7-82EE-45574DC2A586}" destId="{890E4F0B-2866-4A3F-A3C7-2A14B1797930}" srcOrd="1" destOrd="0" presId="urn:microsoft.com/office/officeart/2005/8/layout/target3"/>
    <dgm:cxn modelId="{0DB934E3-9EAB-497E-B47C-00E22F2A6CCB}" srcId="{757F3AB3-0718-4624-B441-E567A8F0AB56}" destId="{02D3ABD5-07DC-48E3-807C-B204D29A7DF0}" srcOrd="5" destOrd="0" parTransId="{71581956-92C0-47E9-824F-3A406995C740}" sibTransId="{6181FE94-7973-464F-AA30-EB45E3AB0300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86322B5-5634-4FBB-99E3-961C9B456531}" type="presOf" srcId="{D8197B8C-B260-4A16-BDF4-0947B075E274}" destId="{25B08C86-7E15-44DC-BE7F-FFB55DD49D12}" srcOrd="0" destOrd="0" presId="urn:microsoft.com/office/officeart/2005/8/layout/target3"/>
    <dgm:cxn modelId="{9FEB07F7-0BC3-4BDE-A201-14CFD308DFF3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350955F1-33DC-4939-A08B-C5C8EA0A5C1A}" type="presOf" srcId="{D1B46980-6531-4606-95E6-44980827E919}" destId="{6140AFEC-043D-4C43-A2F9-D0F5331DF3A3}" srcOrd="0" destOrd="0" presId="urn:microsoft.com/office/officeart/2005/8/layout/target3"/>
    <dgm:cxn modelId="{0BA32149-4EE7-4203-AB0C-851AC42CE6CA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3A498D07-AFCB-40B5-828D-D4987BF2B433}" type="presOf" srcId="{757F3AB3-0718-4624-B441-E567A8F0AB56}" destId="{333A1088-737F-45CB-B68E-254E46348037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C5C8834A-8E04-40D4-A8EB-DB20147788F9}" type="presParOf" srcId="{333A1088-737F-45CB-B68E-254E46348037}" destId="{F5ABB229-8D3B-4694-996A-96F23CF14429}" srcOrd="0" destOrd="0" presId="urn:microsoft.com/office/officeart/2005/8/layout/target3"/>
    <dgm:cxn modelId="{B662B634-140E-4DA4-A7A4-BBCB95B380F4}" type="presParOf" srcId="{333A1088-737F-45CB-B68E-254E46348037}" destId="{F41139FD-01EE-4571-8B17-4FB00FC51163}" srcOrd="1" destOrd="0" presId="urn:microsoft.com/office/officeart/2005/8/layout/target3"/>
    <dgm:cxn modelId="{7A489146-8E34-4157-A291-904FAD7892E5}" type="presParOf" srcId="{333A1088-737F-45CB-B68E-254E46348037}" destId="{D005CE8C-CC26-4C3E-AC11-E15060ECD759}" srcOrd="2" destOrd="0" presId="urn:microsoft.com/office/officeart/2005/8/layout/target3"/>
    <dgm:cxn modelId="{A76CACFC-FFAF-4E16-BCC5-6E026C5FD9E1}" type="presParOf" srcId="{333A1088-737F-45CB-B68E-254E46348037}" destId="{2C702D82-9B77-49B7-9568-BB8EB47C3372}" srcOrd="3" destOrd="0" presId="urn:microsoft.com/office/officeart/2005/8/layout/target3"/>
    <dgm:cxn modelId="{F7C07D63-33B0-4575-B366-257C9B566F68}" type="presParOf" srcId="{333A1088-737F-45CB-B68E-254E46348037}" destId="{A52A0455-90FF-4808-ABD0-F02540D31D5A}" srcOrd="4" destOrd="0" presId="urn:microsoft.com/office/officeart/2005/8/layout/target3"/>
    <dgm:cxn modelId="{CC652890-6A19-4F92-9B9E-CEB038B16AE9}" type="presParOf" srcId="{333A1088-737F-45CB-B68E-254E46348037}" destId="{6140AFEC-043D-4C43-A2F9-D0F5331DF3A3}" srcOrd="5" destOrd="0" presId="urn:microsoft.com/office/officeart/2005/8/layout/target3"/>
    <dgm:cxn modelId="{4FA3270A-1231-4601-A26E-96A0C840BB73}" type="presParOf" srcId="{333A1088-737F-45CB-B68E-254E46348037}" destId="{9358AC05-5D7D-4327-9F80-1AD486AEA664}" srcOrd="6" destOrd="0" presId="urn:microsoft.com/office/officeart/2005/8/layout/target3"/>
    <dgm:cxn modelId="{994F6ADB-65B8-40F5-9DC1-084A651151E5}" type="presParOf" srcId="{333A1088-737F-45CB-B68E-254E46348037}" destId="{313FC574-E1CD-4FB4-B054-0B805CE0447D}" srcOrd="7" destOrd="0" presId="urn:microsoft.com/office/officeart/2005/8/layout/target3"/>
    <dgm:cxn modelId="{F9DBBDCC-2A7B-44E3-826B-C1AB072C8F92}" type="presParOf" srcId="{333A1088-737F-45CB-B68E-254E46348037}" destId="{619D679B-A015-4ECF-8348-D1034C574F40}" srcOrd="8" destOrd="0" presId="urn:microsoft.com/office/officeart/2005/8/layout/target3"/>
    <dgm:cxn modelId="{3B99FB8A-498F-403C-87D4-35740B029073}" type="presParOf" srcId="{333A1088-737F-45CB-B68E-254E46348037}" destId="{322283A8-4A27-4CDA-BAE3-F381106A9174}" srcOrd="9" destOrd="0" presId="urn:microsoft.com/office/officeart/2005/8/layout/target3"/>
    <dgm:cxn modelId="{9084E142-37B7-46B8-BD6A-7577F96B649E}" type="presParOf" srcId="{333A1088-737F-45CB-B68E-254E46348037}" destId="{FFC9F71D-1B4F-4AD9-A4A6-86ADEFC8AF5C}" srcOrd="10" destOrd="0" presId="urn:microsoft.com/office/officeart/2005/8/layout/target3"/>
    <dgm:cxn modelId="{F479F304-C431-4000-9562-B67ABD3DCCA7}" type="presParOf" srcId="{333A1088-737F-45CB-B68E-254E46348037}" destId="{25B08C86-7E15-44DC-BE7F-FFB55DD49D12}" srcOrd="11" destOrd="0" presId="urn:microsoft.com/office/officeart/2005/8/layout/target3"/>
    <dgm:cxn modelId="{34D0306D-63FD-4B12-A449-948A93DC4B32}" type="presParOf" srcId="{333A1088-737F-45CB-B68E-254E46348037}" destId="{76644BE8-9D7C-4C09-B250-3D10AF48CBB7}" srcOrd="12" destOrd="0" presId="urn:microsoft.com/office/officeart/2005/8/layout/target3"/>
    <dgm:cxn modelId="{A0692353-5863-46CB-906B-64214C0276F4}" type="presParOf" srcId="{333A1088-737F-45CB-B68E-254E46348037}" destId="{EE85B701-7295-41C0-BA7A-34D3756A2AE6}" srcOrd="13" destOrd="0" presId="urn:microsoft.com/office/officeart/2005/8/layout/target3"/>
    <dgm:cxn modelId="{88F63D0B-B482-4367-866A-F6C4B6C1CF12}" type="presParOf" srcId="{333A1088-737F-45CB-B68E-254E46348037}" destId="{8BEBB6EC-1DAA-4CAC-8A25-BC0FCBD5DBD5}" srcOrd="14" destOrd="0" presId="urn:microsoft.com/office/officeart/2005/8/layout/target3"/>
    <dgm:cxn modelId="{C745817B-BA41-4C42-BB02-DE1BE1A89418}" type="presParOf" srcId="{333A1088-737F-45CB-B68E-254E46348037}" destId="{D1B260DE-8BB4-4A33-89B8-8818FDEE805A}" srcOrd="15" destOrd="0" presId="urn:microsoft.com/office/officeart/2005/8/layout/target3"/>
    <dgm:cxn modelId="{F9811963-FA97-4D15-AB8F-60E45B15E387}" type="presParOf" srcId="{333A1088-737F-45CB-B68E-254E46348037}" destId="{AF3572B6-0987-4E43-8E73-84BA9F9BA0A7}" srcOrd="16" destOrd="0" presId="urn:microsoft.com/office/officeart/2005/8/layout/target3"/>
    <dgm:cxn modelId="{BEC962D8-A738-4870-BCC8-4D6F917C995B}" type="presParOf" srcId="{333A1088-737F-45CB-B68E-254E46348037}" destId="{61B35E2F-12DF-441A-B3C7-B9B960E9874B}" srcOrd="17" destOrd="0" presId="urn:microsoft.com/office/officeart/2005/8/layout/target3"/>
    <dgm:cxn modelId="{FE289CBA-2CB2-4900-8815-C477739056CB}" type="presParOf" srcId="{333A1088-737F-45CB-B68E-254E46348037}" destId="{AED2198E-93D5-4001-81B4-73124B309672}" srcOrd="18" destOrd="0" presId="urn:microsoft.com/office/officeart/2005/8/layout/target3"/>
    <dgm:cxn modelId="{38033F48-639F-4D23-B8C4-C58B41A8213C}" type="presParOf" srcId="{333A1088-737F-45CB-B68E-254E46348037}" destId="{2BE915AB-18AA-4053-B92C-3BFC9ED204BB}" srcOrd="19" destOrd="0" presId="urn:microsoft.com/office/officeart/2005/8/layout/target3"/>
    <dgm:cxn modelId="{632E7592-BF14-4DA3-8DC2-02740758BED3}" type="presParOf" srcId="{333A1088-737F-45CB-B68E-254E46348037}" destId="{6BB5E863-4638-4E1D-BFDE-399D028AC4ED}" srcOrd="20" destOrd="0" presId="urn:microsoft.com/office/officeart/2005/8/layout/target3"/>
    <dgm:cxn modelId="{EE9497CE-3B98-412D-BA85-0DA3E982169A}" type="presParOf" srcId="{333A1088-737F-45CB-B68E-254E46348037}" destId="{5A5FFA88-C948-4069-8E93-59FA12366E83}" srcOrd="21" destOrd="0" presId="urn:microsoft.com/office/officeart/2005/8/layout/target3"/>
    <dgm:cxn modelId="{D5CF80FD-5998-4206-9A1B-36AB7265A86B}" type="presParOf" srcId="{333A1088-737F-45CB-B68E-254E46348037}" destId="{890E4F0B-2866-4A3F-A3C7-2A14B1797930}" srcOrd="22" destOrd="0" presId="urn:microsoft.com/office/officeart/2005/8/layout/target3"/>
    <dgm:cxn modelId="{EDBDC0B2-4F7C-4961-BF39-C3BF84438DE4}" type="presParOf" srcId="{333A1088-737F-45CB-B68E-254E46348037}" destId="{7F32AFE6-5D2C-4DC7-87A5-B62FB13DC21B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Školní Stará Boleslav</a:t>
          </a:r>
          <a:endParaRPr lang="cs-CZ" sz="2000" kern="1200" dirty="0"/>
        </a:p>
      </dsp:txBody>
      <dsp:txXfrm>
        <a:off x="1258000" y="0"/>
        <a:ext cx="6498543" cy="318465"/>
      </dsp:txXfrm>
    </dsp:sp>
    <dsp:sp modelId="{A52A0455-90FF-4808-ABD0-F02540D31D5A}">
      <dsp:nvSpPr>
        <dsp:cNvPr id="0" name=""/>
        <dsp:cNvSpPr/>
      </dsp:nvSpPr>
      <dsp:spPr>
        <a:xfrm>
          <a:off x="222925" y="318465"/>
          <a:ext cx="2101863" cy="210186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318465"/>
          <a:ext cx="6498543" cy="210186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Jaromír Lelek</a:t>
          </a:r>
          <a:endParaRPr lang="cs-CZ" sz="2000" kern="1200" dirty="0"/>
        </a:p>
      </dsp:txBody>
      <dsp:txXfrm>
        <a:off x="1273857" y="318465"/>
        <a:ext cx="6498543" cy="318465"/>
      </dsp:txXfrm>
    </dsp:sp>
    <dsp:sp modelId="{313FC574-E1CD-4FB4-B054-0B805CE0447D}">
      <dsp:nvSpPr>
        <dsp:cNvPr id="0" name=""/>
        <dsp:cNvSpPr/>
      </dsp:nvSpPr>
      <dsp:spPr>
        <a:xfrm>
          <a:off x="445850" y="636930"/>
          <a:ext cx="1656012" cy="165601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636930"/>
          <a:ext cx="6498543" cy="16560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</a:t>
          </a:r>
          <a:r>
            <a:rPr lang="cs-CZ" sz="2000" kern="1200" baseline="0" smtClean="0"/>
            <a:t>_  19 </a:t>
          </a:r>
          <a:r>
            <a:rPr lang="cs-CZ" sz="2000" kern="1200" baseline="0" dirty="0" smtClean="0"/>
            <a:t>_ZEMĚPIS</a:t>
          </a:r>
          <a:endParaRPr lang="cs-CZ" sz="2000" kern="1200" dirty="0"/>
        </a:p>
      </dsp:txBody>
      <dsp:txXfrm>
        <a:off x="1273857" y="636930"/>
        <a:ext cx="6498543" cy="318462"/>
      </dsp:txXfrm>
    </dsp:sp>
    <dsp:sp modelId="{FFC9F71D-1B4F-4AD9-A4A6-86ADEFC8AF5C}">
      <dsp:nvSpPr>
        <dsp:cNvPr id="0" name=""/>
        <dsp:cNvSpPr/>
      </dsp:nvSpPr>
      <dsp:spPr>
        <a:xfrm>
          <a:off x="668774" y="955392"/>
          <a:ext cx="1210164" cy="121016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955392"/>
          <a:ext cx="6498543" cy="12101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2000" kern="1200" dirty="0" smtClean="0"/>
            <a:t>Vegetační </a:t>
          </a:r>
          <a:r>
            <a:rPr lang="cs-CZ" sz="2000" kern="1200" smtClean="0"/>
            <a:t>pásy Evropy</a:t>
          </a:r>
          <a:endParaRPr lang="cs-CZ" sz="2000" kern="1200" dirty="0"/>
        </a:p>
      </dsp:txBody>
      <dsp:txXfrm>
        <a:off x="1273857" y="955392"/>
        <a:ext cx="6498543" cy="318465"/>
      </dsp:txXfrm>
    </dsp:sp>
    <dsp:sp modelId="{EE85B701-7295-41C0-BA7A-34D3756A2AE6}">
      <dsp:nvSpPr>
        <dsp:cNvPr id="0" name=""/>
        <dsp:cNvSpPr/>
      </dsp:nvSpPr>
      <dsp:spPr>
        <a:xfrm>
          <a:off x="891700" y="1273857"/>
          <a:ext cx="764313" cy="764313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273857"/>
          <a:ext cx="6498543" cy="7643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PROJEKTU:cz.1.07/1.4.00/21.0979  </a:t>
          </a:r>
          <a:endParaRPr lang="cs-CZ" sz="2000" kern="1200" dirty="0"/>
        </a:p>
      </dsp:txBody>
      <dsp:txXfrm>
        <a:off x="1273857" y="1273857"/>
        <a:ext cx="6498543" cy="318465"/>
      </dsp:txXfrm>
    </dsp:sp>
    <dsp:sp modelId="{AF3572B6-0987-4E43-8E73-84BA9F9BA0A7}">
      <dsp:nvSpPr>
        <dsp:cNvPr id="0" name=""/>
        <dsp:cNvSpPr/>
      </dsp:nvSpPr>
      <dsp:spPr>
        <a:xfrm>
          <a:off x="1114625" y="1592322"/>
          <a:ext cx="318462" cy="318462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B35E2F-12DF-441A-B3C7-B9B960E9874B}">
      <dsp:nvSpPr>
        <dsp:cNvPr id="0" name=""/>
        <dsp:cNvSpPr/>
      </dsp:nvSpPr>
      <dsp:spPr>
        <a:xfrm>
          <a:off x="1273857" y="1592322"/>
          <a:ext cx="6498543" cy="31846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400" kern="1200" dirty="0"/>
        </a:p>
      </dsp:txBody>
      <dsp:txXfrm>
        <a:off x="1273857" y="1592322"/>
        <a:ext cx="6498543" cy="31846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9DECD77-F966-4C54-84AD-C8331C30E95E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F21ED2E-9B92-4DF9-B71E-BF539C75529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456450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968965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58675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772166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05552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9391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10643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71654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98236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756813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73838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7271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4ACE6B-61B4-4090-8189-F16109C95338}" type="datetimeFigureOut">
              <a:rPr lang="cs-CZ" smtClean="0"/>
              <a:t>23.11.2012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A2C061-0769-41D8-B0D3-FA1700A2428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3362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68402588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016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Prezentace zeměpisné učební látky – Rostlinstvo v Evropě, vegetační pásy -  pro žáky 8.ročníku ZŠ praktické.</a:t>
            </a:r>
          </a:p>
          <a:p>
            <a:r>
              <a:rPr lang="cs-CZ" dirty="0" smtClean="0"/>
              <a:t>Cíl : Osvojení znalostí o základních vegetačních pásech a rostlinstvu Evropy</a:t>
            </a:r>
          </a:p>
          <a:p>
            <a:r>
              <a:rPr lang="cs-CZ" dirty="0" smtClean="0"/>
              <a:t>Obsah : Vegetační pásy a rostlinstvo Evropy – charakteristika</a:t>
            </a:r>
          </a:p>
          <a:p>
            <a:r>
              <a:rPr lang="cs-CZ" dirty="0" smtClean="0"/>
              <a:t>Forma : vyučovací hodina</a:t>
            </a:r>
          </a:p>
          <a:p>
            <a:r>
              <a:rPr lang="cs-CZ" dirty="0" smtClean="0"/>
              <a:t>Metoda : výklad, práce s interaktivní tabulí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2750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DDEBCF"/>
            </a:gs>
            <a:gs pos="50000">
              <a:srgbClr val="9CB86E"/>
            </a:gs>
            <a:gs pos="100000">
              <a:srgbClr val="156B13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Vegetační pásy Evropy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Oblasti s výskytem stejné – pro daný pás typické – vegetace. Vegetační pásy se odlišují z důvodu zeměpisné šířky (polohy), podnebí, typu půdy a nadmořské výšky.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zeměpisné šířky určujeme vegetační pásy-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1) MRAZOVÉ PUSTINY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2) TUNDRA</a:t>
            </a:r>
          </a:p>
          <a:p>
            <a:pPr marL="0" indent="0">
              <a:buNone/>
            </a:pPr>
            <a:r>
              <a:rPr lang="cs-CZ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3) TAJGA  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4) SMÍŠENÉ LESY MÍRNÉHO PÁSU+LESOSTEPI/STEPI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5) STÁLE ZELENÉ LISTNATÉ LESY A KŘOVINY </a:t>
            </a:r>
            <a:endParaRPr lang="cs-CZ" dirty="0" smtClean="0">
              <a:solidFill>
                <a:srgbClr val="00206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  <a:p>
            <a:pPr marL="0" indent="0">
              <a:buNone/>
            </a:pPr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28269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1) MRAZOVÉ PUSTINY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60648"/>
            <a:ext cx="8229600" cy="5865515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endParaRPr lang="cs-CZ" b="1" dirty="0" smtClean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Nachází se v nejsevernějších částech Evropy, v oblastech arktického </a:t>
            </a:r>
            <a:r>
              <a:rPr lang="cs-CZ" dirty="0" err="1" smtClean="0"/>
              <a:t>podnebí.Rostlinstvo</a:t>
            </a:r>
            <a:r>
              <a:rPr lang="cs-CZ" dirty="0" smtClean="0"/>
              <a:t> se zde vyskytuje velice vzácně – a je zastoupeno pouze MECHY a LIŠEJNÍKY. Věčně zmrzlá půda – PERMAFROST.                                     </a:t>
            </a: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3295650"/>
            <a:ext cx="8928992" cy="3517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77010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2) TUNDRA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Nachází se v severních částech Evropy – severní Finsko, severní </a:t>
            </a:r>
            <a:r>
              <a:rPr lang="cs-CZ" dirty="0" err="1" smtClean="0"/>
              <a:t>Rusko.Je</a:t>
            </a:r>
            <a:r>
              <a:rPr lang="cs-CZ" dirty="0" smtClean="0"/>
              <a:t> to bezlesá krajina porostlá mechy, lišejníky, travinami, zakrslými břízami a </a:t>
            </a:r>
            <a:r>
              <a:rPr lang="cs-CZ" dirty="0"/>
              <a:t>vrbami. Věčně zmrzlá </a:t>
            </a:r>
            <a:r>
              <a:rPr lang="cs-CZ" dirty="0" smtClean="0"/>
              <a:t>půda-permafrost                                      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573016"/>
            <a:ext cx="7992888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05739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8"/>
            <a:ext cx="8229600" cy="5865515"/>
          </a:xfrm>
          <a:solidFill>
            <a:schemeClr val="accent3">
              <a:lumMod val="75000"/>
            </a:schemeClr>
          </a:solidFill>
        </p:spPr>
        <p:txBody>
          <a:bodyPr/>
          <a:lstStyle/>
          <a:p>
            <a:pPr marL="0" indent="0">
              <a:buNone/>
            </a:pPr>
            <a:r>
              <a:rPr lang="cs-CZ" dirty="0"/>
              <a:t>  </a:t>
            </a:r>
            <a:r>
              <a:rPr lang="cs-CZ" dirty="0" smtClean="0"/>
              <a:t>                    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3)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TAJGA – jehličnaté lesy mírného pásu</a:t>
            </a:r>
          </a:p>
          <a:p>
            <a:pPr marL="0" indent="0">
              <a:buNone/>
            </a:pP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Nachází se na jih od TUNDRY – oblast Skandinávie,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Karelie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sz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.+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sev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.+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sv.Ruska.Roste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zde  smrk, borovice, modřín, brusinky, borůvky a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mechy.Významná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těžba dřeva.  </a:t>
            </a:r>
          </a:p>
          <a:p>
            <a:pPr marL="0" indent="0">
              <a:buNone/>
            </a:pP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dirty="0" smtClean="0"/>
              <a:t>                                             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429000"/>
            <a:ext cx="7920879" cy="25922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113480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00B05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4)Smíšené lesy mírného pásu + lesostepi / stepi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00B05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Nachází se na jih od TAJGY a je zde nejvíce patrný kulturní vliv člověka – zemědělské, průmyslové</a:t>
            </a:r>
            <a:r>
              <a:rPr lang="cs-CZ" dirty="0"/>
              <a:t> </a:t>
            </a:r>
            <a:r>
              <a:rPr lang="cs-CZ" dirty="0" smtClean="0"/>
              <a:t>a  sídelní využití. Jedná se o rozsáhlou oblast </a:t>
            </a:r>
            <a:r>
              <a:rPr lang="cs-CZ" dirty="0" err="1" smtClean="0"/>
              <a:t>západní,střední</a:t>
            </a:r>
            <a:r>
              <a:rPr lang="cs-CZ" dirty="0" smtClean="0"/>
              <a:t> a východní </a:t>
            </a:r>
            <a:r>
              <a:rPr lang="cs-CZ" dirty="0" err="1" smtClean="0"/>
              <a:t>Evropy.Vyskytují</a:t>
            </a:r>
            <a:r>
              <a:rPr lang="cs-CZ" dirty="0" smtClean="0"/>
              <a:t> se zde jehličnaté a listnaté stromy, v suchých oblastech východní Evropy – lesostepi a stepi – travnatý porost.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40724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285874"/>
            <a:ext cx="8208912" cy="487942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522677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5) Stále zelené listnaté lesy a křoviny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solidFill>
            <a:srgbClr val="FFFF00"/>
          </a:solidFill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Tento vegetační pás se nachází pod pásmem smíšeného lesa. Nachází se v SUBTROPICKÉM podnebném pásu – tedy oblast Středomoří a Černomoří. Rostou zde olivy, cypřiše, fíkovníky a citrusy.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077072"/>
            <a:ext cx="8928992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395397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 horách se rostlinstvo mění vlivem nadmořské výšky.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Čím vyšší nadmořská výška – tím severnější typ vegetačního pásu.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564904"/>
            <a:ext cx="8784976" cy="4293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42902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600" dirty="0" smtClean="0"/>
              <a:t>Wikipedia.org/wiki/</a:t>
            </a:r>
            <a:r>
              <a:rPr lang="cs-CZ" sz="1600" dirty="0" err="1" smtClean="0"/>
              <a:t>Soubor:Arthur_Harbor_-_Antarctica.jpg</a:t>
            </a:r>
            <a:r>
              <a:rPr lang="cs-CZ" sz="1600" dirty="0" smtClean="0"/>
              <a:t>. 30.11.2003, </a:t>
            </a:r>
            <a:r>
              <a:rPr lang="cs-CZ" sz="1600" dirty="0" err="1" smtClean="0"/>
              <a:t>Kurtis</a:t>
            </a:r>
            <a:r>
              <a:rPr lang="cs-CZ" sz="1600" dirty="0" smtClean="0"/>
              <a:t> </a:t>
            </a:r>
            <a:r>
              <a:rPr lang="cs-CZ" sz="1600" dirty="0" err="1" smtClean="0"/>
              <a:t>Burmeister</a:t>
            </a:r>
            <a:r>
              <a:rPr lang="cs-CZ" sz="1600" dirty="0" smtClean="0"/>
              <a:t>, </a:t>
            </a:r>
            <a:r>
              <a:rPr lang="cs-CZ" sz="1600" dirty="0" err="1" smtClean="0"/>
              <a:t>National</a:t>
            </a:r>
            <a:r>
              <a:rPr lang="cs-CZ" sz="1600" dirty="0" smtClean="0"/>
              <a:t> Science </a:t>
            </a:r>
            <a:r>
              <a:rPr lang="cs-CZ" sz="1600" dirty="0" err="1" smtClean="0"/>
              <a:t>Foundation</a:t>
            </a:r>
            <a:r>
              <a:rPr lang="cs-CZ" sz="1600" dirty="0" smtClean="0"/>
              <a:t>, Arthur </a:t>
            </a:r>
            <a:r>
              <a:rPr lang="cs-CZ" sz="1600" dirty="0" err="1" smtClean="0"/>
              <a:t>Harbor-Antarctica</a:t>
            </a:r>
            <a:r>
              <a:rPr lang="cs-CZ" sz="1600" dirty="0" smtClean="0"/>
              <a:t> Source-</a:t>
            </a:r>
            <a:r>
              <a:rPr lang="cs-CZ" sz="1600" dirty="0" err="1" smtClean="0"/>
              <a:t>Antarctic</a:t>
            </a:r>
            <a:r>
              <a:rPr lang="cs-CZ" sz="1600" dirty="0" smtClean="0"/>
              <a:t> </a:t>
            </a:r>
            <a:r>
              <a:rPr lang="cs-CZ" sz="1600" dirty="0" err="1" smtClean="0"/>
              <a:t>Photo</a:t>
            </a:r>
            <a:r>
              <a:rPr lang="cs-CZ" sz="1600" dirty="0" smtClean="0"/>
              <a:t> </a:t>
            </a:r>
            <a:r>
              <a:rPr lang="cs-CZ" sz="1600" dirty="0" err="1" smtClean="0"/>
              <a:t>Library</a:t>
            </a:r>
            <a:r>
              <a:rPr lang="cs-CZ" sz="1600" dirty="0" smtClean="0"/>
              <a:t>, </a:t>
            </a:r>
            <a:r>
              <a:rPr lang="cs-CZ" sz="1600" dirty="0" err="1" smtClean="0"/>
              <a:t>U.S.Antarctic</a:t>
            </a:r>
            <a:r>
              <a:rPr lang="cs-CZ" sz="1600" dirty="0" smtClean="0"/>
              <a:t> program.</a:t>
            </a:r>
          </a:p>
          <a:p>
            <a:r>
              <a:rPr lang="cs-CZ" sz="1600" dirty="0" smtClean="0"/>
              <a:t>Wikipedia.org/wiki/Soubor-Tundra_coastal_vegetation_Alaska.jpg. </a:t>
            </a:r>
            <a:r>
              <a:rPr lang="cs-CZ" sz="1600" dirty="0" err="1" smtClean="0"/>
              <a:t>U.S.Fish</a:t>
            </a:r>
            <a:r>
              <a:rPr lang="cs-CZ" sz="1600" dirty="0" smtClean="0"/>
              <a:t> and </a:t>
            </a:r>
            <a:r>
              <a:rPr lang="cs-CZ" sz="1600" dirty="0" err="1" smtClean="0"/>
              <a:t>Wildlife</a:t>
            </a:r>
            <a:r>
              <a:rPr lang="cs-CZ" sz="1600" dirty="0" smtClean="0"/>
              <a:t> </a:t>
            </a:r>
            <a:r>
              <a:rPr lang="cs-CZ" sz="1600" dirty="0" err="1" smtClean="0"/>
              <a:t>Service</a:t>
            </a:r>
            <a:r>
              <a:rPr lang="cs-CZ" sz="1600" dirty="0" smtClean="0"/>
              <a:t>, </a:t>
            </a:r>
            <a:r>
              <a:rPr lang="cs-CZ" sz="1600" dirty="0" err="1" smtClean="0"/>
              <a:t>Photo</a:t>
            </a:r>
            <a:r>
              <a:rPr lang="cs-CZ" sz="1600" dirty="0" smtClean="0"/>
              <a:t> </a:t>
            </a:r>
            <a:r>
              <a:rPr lang="cs-CZ" sz="1600" dirty="0" err="1" smtClean="0"/>
              <a:t>of</a:t>
            </a:r>
            <a:r>
              <a:rPr lang="cs-CZ" sz="1600" dirty="0" smtClean="0"/>
              <a:t> Tundra </a:t>
            </a:r>
            <a:r>
              <a:rPr lang="cs-CZ" sz="1600" dirty="0" err="1" smtClean="0"/>
              <a:t>vegetation</a:t>
            </a:r>
            <a:r>
              <a:rPr lang="cs-CZ" sz="1600" dirty="0" smtClean="0"/>
              <a:t> on </a:t>
            </a:r>
            <a:r>
              <a:rPr lang="cs-CZ" sz="1600" dirty="0" err="1" smtClean="0"/>
              <a:t>Alaskas</a:t>
            </a:r>
            <a:r>
              <a:rPr lang="cs-CZ" sz="1600" dirty="0" smtClean="0"/>
              <a:t> </a:t>
            </a:r>
            <a:r>
              <a:rPr lang="cs-CZ" sz="1600" dirty="0" err="1" smtClean="0"/>
              <a:t>coastal</a:t>
            </a:r>
            <a:r>
              <a:rPr lang="cs-CZ" sz="1600" dirty="0" smtClean="0"/>
              <a:t> </a:t>
            </a:r>
            <a:r>
              <a:rPr lang="cs-CZ" sz="1600" dirty="0" err="1" smtClean="0"/>
              <a:t>plain</a:t>
            </a:r>
            <a:r>
              <a:rPr lang="cs-CZ" sz="1600" dirty="0" smtClean="0"/>
              <a:t>. </a:t>
            </a:r>
          </a:p>
          <a:p>
            <a:r>
              <a:rPr lang="cs-CZ" sz="1600" dirty="0" smtClean="0"/>
              <a:t>Wikipedia.org/wiki/Soubor-Picea_Glauca_Taiga.jpg. </a:t>
            </a:r>
            <a:r>
              <a:rPr lang="cs-CZ" sz="1600" dirty="0" err="1" smtClean="0"/>
              <a:t>L.B.Brubaker</a:t>
            </a:r>
            <a:r>
              <a:rPr lang="cs-CZ" sz="1600" dirty="0" smtClean="0"/>
              <a:t>, </a:t>
            </a:r>
            <a:r>
              <a:rPr lang="cs-CZ" sz="1600" dirty="0" err="1" smtClean="0"/>
              <a:t>Picea</a:t>
            </a:r>
            <a:r>
              <a:rPr lang="cs-CZ" sz="1600" dirty="0" smtClean="0"/>
              <a:t> </a:t>
            </a:r>
            <a:r>
              <a:rPr lang="cs-CZ" sz="1600" dirty="0" err="1" smtClean="0"/>
              <a:t>Glauca</a:t>
            </a:r>
            <a:r>
              <a:rPr lang="cs-CZ" sz="1600" dirty="0" smtClean="0"/>
              <a:t> </a:t>
            </a:r>
            <a:r>
              <a:rPr lang="cs-CZ" sz="1600" dirty="0" err="1" smtClean="0"/>
              <a:t>Taiga</a:t>
            </a:r>
            <a:r>
              <a:rPr lang="cs-CZ" sz="1600" dirty="0" smtClean="0"/>
              <a:t>, </a:t>
            </a:r>
            <a:r>
              <a:rPr lang="cs-CZ" sz="1600" dirty="0" err="1" smtClean="0"/>
              <a:t>Denali</a:t>
            </a:r>
            <a:r>
              <a:rPr lang="cs-CZ" sz="1600" dirty="0" smtClean="0"/>
              <a:t> </a:t>
            </a:r>
            <a:r>
              <a:rPr lang="cs-CZ" sz="1600" dirty="0" err="1" smtClean="0"/>
              <a:t>highway</a:t>
            </a:r>
            <a:r>
              <a:rPr lang="cs-CZ" sz="1600" dirty="0" smtClean="0"/>
              <a:t>, </a:t>
            </a:r>
            <a:r>
              <a:rPr lang="cs-CZ" sz="1600" dirty="0" err="1" smtClean="0"/>
              <a:t>Alaska</a:t>
            </a:r>
            <a:r>
              <a:rPr lang="cs-CZ" sz="1600" dirty="0" smtClean="0"/>
              <a:t>, </a:t>
            </a:r>
            <a:r>
              <a:rPr lang="cs-CZ" sz="1600" dirty="0" err="1" smtClean="0"/>
              <a:t>Alaska</a:t>
            </a:r>
            <a:r>
              <a:rPr lang="cs-CZ" sz="1600" dirty="0" smtClean="0"/>
              <a:t> </a:t>
            </a:r>
            <a:r>
              <a:rPr lang="cs-CZ" sz="1600" dirty="0" err="1" smtClean="0"/>
              <a:t>range</a:t>
            </a:r>
            <a:r>
              <a:rPr lang="cs-CZ" sz="1600" dirty="0" smtClean="0"/>
              <a:t> in </a:t>
            </a:r>
            <a:r>
              <a:rPr lang="cs-CZ" sz="1600" dirty="0" err="1" smtClean="0"/>
              <a:t>the</a:t>
            </a:r>
            <a:r>
              <a:rPr lang="cs-CZ" sz="1600" dirty="0" smtClean="0"/>
              <a:t> background.</a:t>
            </a:r>
          </a:p>
          <a:p>
            <a:r>
              <a:rPr lang="cs-CZ" sz="1600" dirty="0" smtClean="0"/>
              <a:t>Wikipedia.org/wiki/Soubor-Český les, jezero nedaleko Staré Knížecí Huti.jpg. 5.7.2008, </a:t>
            </a:r>
            <a:r>
              <a:rPr lang="cs-CZ" sz="1600" dirty="0" err="1" smtClean="0"/>
              <a:t>Orange.man</a:t>
            </a:r>
            <a:r>
              <a:rPr lang="cs-CZ" sz="1600" dirty="0" smtClean="0"/>
              <a:t>, Jezero v Českém lese nedaleko Staré knížecí huti.</a:t>
            </a:r>
          </a:p>
          <a:p>
            <a:r>
              <a:rPr lang="cs-CZ" sz="1600" dirty="0" smtClean="0"/>
              <a:t>Wikipedia.org/wiki/Soubor-Olivenhain.jpg. 18.4.2005, Valentin Dietrich, </a:t>
            </a:r>
            <a:r>
              <a:rPr lang="cs-CZ" sz="1600" dirty="0" err="1" smtClean="0"/>
              <a:t>Griechischer</a:t>
            </a:r>
            <a:r>
              <a:rPr lang="cs-CZ" sz="1600" dirty="0" smtClean="0"/>
              <a:t> </a:t>
            </a:r>
            <a:r>
              <a:rPr lang="cs-CZ" sz="1600" dirty="0" err="1" smtClean="0"/>
              <a:t>oliven</a:t>
            </a:r>
            <a:r>
              <a:rPr lang="cs-CZ" sz="1600" dirty="0" smtClean="0"/>
              <a:t> </a:t>
            </a:r>
            <a:r>
              <a:rPr lang="cs-CZ" sz="1600" dirty="0" err="1" smtClean="0"/>
              <a:t>hain</a:t>
            </a:r>
            <a:r>
              <a:rPr lang="cs-CZ" sz="1600" dirty="0" smtClean="0"/>
              <a:t>.</a:t>
            </a:r>
          </a:p>
          <a:p>
            <a:r>
              <a:rPr lang="cs-CZ" sz="1600" dirty="0" smtClean="0"/>
              <a:t>Wikipedia.org/wiki/Soubor-</a:t>
            </a:r>
            <a:r>
              <a:rPr lang="cs-CZ" sz="1600" dirty="0" err="1" smtClean="0"/>
              <a:t>Sniezka</a:t>
            </a:r>
            <a:r>
              <a:rPr lang="cs-CZ" sz="1600" dirty="0" smtClean="0"/>
              <a:t> z zachodu.jpg. 2.8.2007 , </a:t>
            </a:r>
            <a:r>
              <a:rPr lang="cs-CZ" sz="1600" dirty="0" err="1" smtClean="0"/>
              <a:t>Derbeth</a:t>
            </a:r>
            <a:r>
              <a:rPr lang="cs-CZ" sz="1600" dirty="0" smtClean="0"/>
              <a:t>, </a:t>
            </a:r>
            <a:r>
              <a:rPr lang="cs-CZ" sz="1600" dirty="0" err="1" smtClean="0"/>
              <a:t>Sniezka</a:t>
            </a:r>
            <a:r>
              <a:rPr lang="cs-CZ" sz="1600" dirty="0" smtClean="0"/>
              <a:t> </a:t>
            </a:r>
            <a:r>
              <a:rPr lang="cs-CZ" sz="1600" dirty="0" err="1" smtClean="0"/>
              <a:t>mountain</a:t>
            </a:r>
            <a:r>
              <a:rPr lang="cs-CZ" sz="1600" dirty="0" smtClean="0"/>
              <a:t> </a:t>
            </a:r>
            <a:r>
              <a:rPr lang="cs-CZ" sz="1600" dirty="0" err="1" smtClean="0"/>
              <a:t>seen</a:t>
            </a:r>
            <a:r>
              <a:rPr lang="cs-CZ" sz="1600" dirty="0" smtClean="0"/>
              <a:t> </a:t>
            </a:r>
            <a:r>
              <a:rPr lang="cs-CZ" sz="1600" dirty="0" err="1" smtClean="0"/>
              <a:t>from</a:t>
            </a:r>
            <a:r>
              <a:rPr lang="cs-CZ" sz="1600" dirty="0" smtClean="0"/>
              <a:t> </a:t>
            </a:r>
            <a:r>
              <a:rPr lang="cs-CZ" sz="1600" dirty="0" err="1" smtClean="0"/>
              <a:t>west.Visible</a:t>
            </a:r>
            <a:r>
              <a:rPr lang="cs-CZ" sz="1600" dirty="0" smtClean="0"/>
              <a:t> – </a:t>
            </a:r>
            <a:r>
              <a:rPr lang="cs-CZ" sz="1600" dirty="0" err="1" smtClean="0"/>
              <a:t>yellow</a:t>
            </a:r>
            <a:r>
              <a:rPr lang="cs-CZ" sz="1600" dirty="0" smtClean="0"/>
              <a:t> </a:t>
            </a:r>
            <a:r>
              <a:rPr lang="cs-CZ" sz="1600" dirty="0" err="1" smtClean="0"/>
              <a:t>tourist</a:t>
            </a:r>
            <a:r>
              <a:rPr lang="cs-CZ" sz="1600" dirty="0" smtClean="0"/>
              <a:t> </a:t>
            </a:r>
            <a:r>
              <a:rPr lang="cs-CZ" sz="1600" dirty="0" err="1" smtClean="0"/>
              <a:t>shelter</a:t>
            </a:r>
            <a:r>
              <a:rPr lang="cs-CZ" sz="1600" dirty="0" smtClean="0"/>
              <a:t> </a:t>
            </a:r>
            <a:r>
              <a:rPr lang="cs-CZ" sz="1600" dirty="0" err="1" smtClean="0"/>
              <a:t>Slaski</a:t>
            </a:r>
            <a:r>
              <a:rPr lang="cs-CZ" sz="1600" dirty="0" smtClean="0"/>
              <a:t> dom, </a:t>
            </a:r>
            <a:r>
              <a:rPr lang="cs-CZ" sz="1600" dirty="0" err="1" smtClean="0"/>
              <a:t>diagonal</a:t>
            </a:r>
            <a:r>
              <a:rPr lang="cs-CZ" sz="1600" dirty="0" smtClean="0"/>
              <a:t> </a:t>
            </a:r>
            <a:r>
              <a:rPr lang="cs-CZ" sz="1600" dirty="0" err="1" smtClean="0"/>
              <a:t>jubilee</a:t>
            </a:r>
            <a:r>
              <a:rPr lang="cs-CZ" sz="1600" dirty="0" smtClean="0"/>
              <a:t> </a:t>
            </a:r>
            <a:r>
              <a:rPr lang="cs-CZ" sz="1600" dirty="0" err="1" smtClean="0"/>
              <a:t>road</a:t>
            </a:r>
            <a:r>
              <a:rPr lang="cs-CZ" sz="1600" dirty="0" smtClean="0"/>
              <a:t> ( blue </a:t>
            </a:r>
            <a:r>
              <a:rPr lang="cs-CZ" sz="1600" dirty="0" err="1" smtClean="0"/>
              <a:t>trail</a:t>
            </a:r>
            <a:r>
              <a:rPr lang="cs-CZ" sz="1600" dirty="0" smtClean="0"/>
              <a:t>) and </a:t>
            </a:r>
            <a:r>
              <a:rPr lang="cs-CZ" sz="1600" dirty="0" err="1" smtClean="0"/>
              <a:t>red</a:t>
            </a:r>
            <a:r>
              <a:rPr lang="cs-CZ" sz="1600" dirty="0" smtClean="0"/>
              <a:t> </a:t>
            </a:r>
            <a:r>
              <a:rPr lang="cs-CZ" sz="1600" dirty="0" err="1" smtClean="0"/>
              <a:t>trail</a:t>
            </a:r>
            <a:r>
              <a:rPr lang="cs-CZ" sz="1600" dirty="0" smtClean="0"/>
              <a:t> </a:t>
            </a:r>
            <a:r>
              <a:rPr lang="cs-CZ" sz="1600" dirty="0" err="1" smtClean="0"/>
              <a:t>climbing</a:t>
            </a:r>
            <a:r>
              <a:rPr lang="cs-CZ" sz="1600" dirty="0" smtClean="0"/>
              <a:t> to </a:t>
            </a:r>
            <a:r>
              <a:rPr lang="cs-CZ" sz="1600" dirty="0" err="1" smtClean="0"/>
              <a:t>the</a:t>
            </a:r>
            <a:r>
              <a:rPr lang="cs-CZ" sz="1600" smtClean="0"/>
              <a:t> top. </a:t>
            </a:r>
            <a:endParaRPr lang="cs-CZ" sz="1600" dirty="0" smtClean="0"/>
          </a:p>
          <a:p>
            <a:endParaRPr lang="cs-CZ" sz="1600" dirty="0" smtClean="0"/>
          </a:p>
        </p:txBody>
      </p:sp>
    </p:spTree>
    <p:extLst>
      <p:ext uri="{BB962C8B-B14F-4D97-AF65-F5344CB8AC3E}">
        <p14:creationId xmlns:p14="http://schemas.microsoft.com/office/powerpoint/2010/main" val="32766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522</TotalTime>
  <Words>509</Words>
  <Application>Microsoft Office PowerPoint</Application>
  <PresentationFormat>Předvádění na obrazovce (4:3)</PresentationFormat>
  <Paragraphs>51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Vegetační pásy Evropy</vt:lpstr>
      <vt:lpstr> 1) MRAZOVÉ PUSTINY </vt:lpstr>
      <vt:lpstr>2) TUNDRA</vt:lpstr>
      <vt:lpstr>v</vt:lpstr>
      <vt:lpstr>4)Smíšené lesy mírného pásu + lesostepi / stepi</vt:lpstr>
      <vt:lpstr>Prezentace aplikace PowerPoint</vt:lpstr>
      <vt:lpstr>5) Stále zelené listnaté lesy a křoviny</vt:lpstr>
      <vt:lpstr>V horách se rostlinstvo mění vlivem nadmořské výšky. </vt:lpstr>
      <vt:lpstr>Citace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Jaana</dc:creator>
  <cp:lastModifiedBy>Slaminkova Jana</cp:lastModifiedBy>
  <cp:revision>46</cp:revision>
  <dcterms:created xsi:type="dcterms:W3CDTF">2012-04-05T16:56:54Z</dcterms:created>
  <dcterms:modified xsi:type="dcterms:W3CDTF">2012-11-23T12:51:14Z</dcterms:modified>
</cp:coreProperties>
</file>