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95" autoAdjust="0"/>
    <p:restoredTop sz="86358" autoAdjust="0"/>
  </p:normalViewPr>
  <p:slideViewPr>
    <p:cSldViewPr>
      <p:cViewPr>
        <p:scale>
          <a:sx n="100" d="100"/>
          <a:sy n="100" d="100"/>
        </p:scale>
        <p:origin x="27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Jaromír Lelek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PODNEBÍ EVROPY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VY_32_INOVACE_17_ZEMĚPIS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8C22DA2-922A-4A41-B229-A675ADD1AD55}" type="presOf" srcId="{D1B46980-6531-4606-95E6-44980827E919}" destId="{2BE915AB-18AA-4053-B92C-3BFC9ED204BB}" srcOrd="1" destOrd="0" presId="urn:microsoft.com/office/officeart/2005/8/layout/target3"/>
    <dgm:cxn modelId="{6F81B341-F7F4-4A81-8D2E-6B88348D17D7}" type="presOf" srcId="{D1D4F407-5343-4D3F-B5B9-D407B03CAEB4}" destId="{D005CE8C-CC26-4C3E-AC11-E15060ECD759}" srcOrd="0" destOrd="0" presId="urn:microsoft.com/office/officeart/2005/8/layout/target3"/>
    <dgm:cxn modelId="{CC733D65-80D9-44A2-8E6E-FA5E37A2A0C4}" type="presOf" srcId="{4C35D32F-0EAB-4CD7-82EE-45574DC2A586}" destId="{890E4F0B-2866-4A3F-A3C7-2A14B1797930}" srcOrd="1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786322B5-5634-4FBB-99E3-961C9B456531}" type="presOf" srcId="{D8197B8C-B260-4A16-BDF4-0947B075E274}" destId="{25B08C86-7E15-44DC-BE7F-FFB55DD49D12}" srcOrd="0" destOrd="0" presId="urn:microsoft.com/office/officeart/2005/8/layout/target3"/>
    <dgm:cxn modelId="{A5FDA01D-06EE-4177-B1C8-BC11EA098691}" type="presOf" srcId="{02D3ABD5-07DC-48E3-807C-B204D29A7DF0}" destId="{61B35E2F-12DF-441A-B3C7-B9B960E9874B}" srcOrd="0" destOrd="0" presId="urn:microsoft.com/office/officeart/2005/8/layout/target3"/>
    <dgm:cxn modelId="{0BA32149-4EE7-4203-AB0C-851AC42CE6CA}" type="presOf" srcId="{D8197B8C-B260-4A16-BDF4-0947B075E274}" destId="{5A5FFA88-C948-4069-8E93-59FA12366E83}" srcOrd="1" destOrd="0" presId="urn:microsoft.com/office/officeart/2005/8/layout/target3"/>
    <dgm:cxn modelId="{9FEB07F7-0BC3-4BDE-A201-14CFD308DFF3}" type="presOf" srcId="{B651F6E3-6281-48DB-9319-2AEAFDAE7572}" destId="{619D679B-A015-4ECF-8348-D1034C574F40}" srcOrd="0" destOrd="0" presId="urn:microsoft.com/office/officeart/2005/8/layout/target3"/>
    <dgm:cxn modelId="{5A5B3161-A677-4A3B-B62D-B2A1F960428D}" type="presOf" srcId="{02D3ABD5-07DC-48E3-807C-B204D29A7DF0}" destId="{7F32AFE6-5D2C-4DC7-87A5-B62FB13DC21B}" srcOrd="1" destOrd="0" presId="urn:microsoft.com/office/officeart/2005/8/layout/target3"/>
    <dgm:cxn modelId="{E236A349-71E7-4F5E-865E-5FE69BBD7251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0FDFD56-CA2B-465A-A68F-E06EE314516C}" type="presOf" srcId="{4C35D32F-0EAB-4CD7-82EE-45574DC2A586}" destId="{8BEBB6EC-1DAA-4CAC-8A25-BC0FCBD5DBD5}" srcOrd="0" destOrd="0" presId="urn:microsoft.com/office/officeart/2005/8/layout/target3"/>
    <dgm:cxn modelId="{350955F1-33DC-4939-A08B-C5C8EA0A5C1A}" type="presOf" srcId="{D1B46980-6531-4606-95E6-44980827E919}" destId="{6140AFEC-043D-4C43-A2F9-D0F5331DF3A3}" srcOrd="0" destOrd="0" presId="urn:microsoft.com/office/officeart/2005/8/layout/target3"/>
    <dgm:cxn modelId="{A52DA94C-D2EB-4C55-9890-20475C71D72C}" type="presOf" srcId="{B651F6E3-6281-48DB-9319-2AEAFDAE7572}" destId="{6BB5E863-4638-4E1D-BFDE-399D028AC4ED}" srcOrd="1" destOrd="0" presId="urn:microsoft.com/office/officeart/2005/8/layout/target3"/>
    <dgm:cxn modelId="{3A498D07-AFCB-40B5-828D-D4987BF2B433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5C8834A-8E04-40D4-A8EB-DB20147788F9}" type="presParOf" srcId="{333A1088-737F-45CB-B68E-254E46348037}" destId="{F5ABB229-8D3B-4694-996A-96F23CF14429}" srcOrd="0" destOrd="0" presId="urn:microsoft.com/office/officeart/2005/8/layout/target3"/>
    <dgm:cxn modelId="{B662B634-140E-4DA4-A7A4-BBCB95B380F4}" type="presParOf" srcId="{333A1088-737F-45CB-B68E-254E46348037}" destId="{F41139FD-01EE-4571-8B17-4FB00FC51163}" srcOrd="1" destOrd="0" presId="urn:microsoft.com/office/officeart/2005/8/layout/target3"/>
    <dgm:cxn modelId="{7A489146-8E34-4157-A291-904FAD7892E5}" type="presParOf" srcId="{333A1088-737F-45CB-B68E-254E46348037}" destId="{D005CE8C-CC26-4C3E-AC11-E15060ECD759}" srcOrd="2" destOrd="0" presId="urn:microsoft.com/office/officeart/2005/8/layout/target3"/>
    <dgm:cxn modelId="{A76CACFC-FFAF-4E16-BCC5-6E026C5FD9E1}" type="presParOf" srcId="{333A1088-737F-45CB-B68E-254E46348037}" destId="{2C702D82-9B77-49B7-9568-BB8EB47C3372}" srcOrd="3" destOrd="0" presId="urn:microsoft.com/office/officeart/2005/8/layout/target3"/>
    <dgm:cxn modelId="{F7C07D63-33B0-4575-B366-257C9B566F68}" type="presParOf" srcId="{333A1088-737F-45CB-B68E-254E46348037}" destId="{A52A0455-90FF-4808-ABD0-F02540D31D5A}" srcOrd="4" destOrd="0" presId="urn:microsoft.com/office/officeart/2005/8/layout/target3"/>
    <dgm:cxn modelId="{CC652890-6A19-4F92-9B9E-CEB038B16AE9}" type="presParOf" srcId="{333A1088-737F-45CB-B68E-254E46348037}" destId="{6140AFEC-043D-4C43-A2F9-D0F5331DF3A3}" srcOrd="5" destOrd="0" presId="urn:microsoft.com/office/officeart/2005/8/layout/target3"/>
    <dgm:cxn modelId="{4FA3270A-1231-4601-A26E-96A0C840BB73}" type="presParOf" srcId="{333A1088-737F-45CB-B68E-254E46348037}" destId="{9358AC05-5D7D-4327-9F80-1AD486AEA664}" srcOrd="6" destOrd="0" presId="urn:microsoft.com/office/officeart/2005/8/layout/target3"/>
    <dgm:cxn modelId="{994F6ADB-65B8-40F5-9DC1-084A651151E5}" type="presParOf" srcId="{333A1088-737F-45CB-B68E-254E46348037}" destId="{313FC574-E1CD-4FB4-B054-0B805CE0447D}" srcOrd="7" destOrd="0" presId="urn:microsoft.com/office/officeart/2005/8/layout/target3"/>
    <dgm:cxn modelId="{F9DBBDCC-2A7B-44E3-826B-C1AB072C8F92}" type="presParOf" srcId="{333A1088-737F-45CB-B68E-254E46348037}" destId="{619D679B-A015-4ECF-8348-D1034C574F40}" srcOrd="8" destOrd="0" presId="urn:microsoft.com/office/officeart/2005/8/layout/target3"/>
    <dgm:cxn modelId="{3B99FB8A-498F-403C-87D4-35740B029073}" type="presParOf" srcId="{333A1088-737F-45CB-B68E-254E46348037}" destId="{322283A8-4A27-4CDA-BAE3-F381106A9174}" srcOrd="9" destOrd="0" presId="urn:microsoft.com/office/officeart/2005/8/layout/target3"/>
    <dgm:cxn modelId="{9084E142-37B7-46B8-BD6A-7577F96B649E}" type="presParOf" srcId="{333A1088-737F-45CB-B68E-254E46348037}" destId="{FFC9F71D-1B4F-4AD9-A4A6-86ADEFC8AF5C}" srcOrd="10" destOrd="0" presId="urn:microsoft.com/office/officeart/2005/8/layout/target3"/>
    <dgm:cxn modelId="{F479F304-C431-4000-9562-B67ABD3DCCA7}" type="presParOf" srcId="{333A1088-737F-45CB-B68E-254E46348037}" destId="{25B08C86-7E15-44DC-BE7F-FFB55DD49D12}" srcOrd="11" destOrd="0" presId="urn:microsoft.com/office/officeart/2005/8/layout/target3"/>
    <dgm:cxn modelId="{34D0306D-63FD-4B12-A449-948A93DC4B32}" type="presParOf" srcId="{333A1088-737F-45CB-B68E-254E46348037}" destId="{76644BE8-9D7C-4C09-B250-3D10AF48CBB7}" srcOrd="12" destOrd="0" presId="urn:microsoft.com/office/officeart/2005/8/layout/target3"/>
    <dgm:cxn modelId="{A0692353-5863-46CB-906B-64214C0276F4}" type="presParOf" srcId="{333A1088-737F-45CB-B68E-254E46348037}" destId="{EE85B701-7295-41C0-BA7A-34D3756A2AE6}" srcOrd="13" destOrd="0" presId="urn:microsoft.com/office/officeart/2005/8/layout/target3"/>
    <dgm:cxn modelId="{88F63D0B-B482-4367-866A-F6C4B6C1CF12}" type="presParOf" srcId="{333A1088-737F-45CB-B68E-254E46348037}" destId="{8BEBB6EC-1DAA-4CAC-8A25-BC0FCBD5DBD5}" srcOrd="14" destOrd="0" presId="urn:microsoft.com/office/officeart/2005/8/layout/target3"/>
    <dgm:cxn modelId="{C745817B-BA41-4C42-BB02-DE1BE1A89418}" type="presParOf" srcId="{333A1088-737F-45CB-B68E-254E46348037}" destId="{D1B260DE-8BB4-4A33-89B8-8818FDEE805A}" srcOrd="15" destOrd="0" presId="urn:microsoft.com/office/officeart/2005/8/layout/target3"/>
    <dgm:cxn modelId="{F9811963-FA97-4D15-AB8F-60E45B15E387}" type="presParOf" srcId="{333A1088-737F-45CB-B68E-254E46348037}" destId="{AF3572B6-0987-4E43-8E73-84BA9F9BA0A7}" srcOrd="16" destOrd="0" presId="urn:microsoft.com/office/officeart/2005/8/layout/target3"/>
    <dgm:cxn modelId="{BEC962D8-A738-4870-BCC8-4D6F917C995B}" type="presParOf" srcId="{333A1088-737F-45CB-B68E-254E46348037}" destId="{61B35E2F-12DF-441A-B3C7-B9B960E9874B}" srcOrd="17" destOrd="0" presId="urn:microsoft.com/office/officeart/2005/8/layout/target3"/>
    <dgm:cxn modelId="{FE289CBA-2CB2-4900-8815-C477739056CB}" type="presParOf" srcId="{333A1088-737F-45CB-B68E-254E46348037}" destId="{AED2198E-93D5-4001-81B4-73124B309672}" srcOrd="18" destOrd="0" presId="urn:microsoft.com/office/officeart/2005/8/layout/target3"/>
    <dgm:cxn modelId="{38033F48-639F-4D23-B8C4-C58B41A8213C}" type="presParOf" srcId="{333A1088-737F-45CB-B68E-254E46348037}" destId="{2BE915AB-18AA-4053-B92C-3BFC9ED204BB}" srcOrd="19" destOrd="0" presId="urn:microsoft.com/office/officeart/2005/8/layout/target3"/>
    <dgm:cxn modelId="{632E7592-BF14-4DA3-8DC2-02740758BED3}" type="presParOf" srcId="{333A1088-737F-45CB-B68E-254E46348037}" destId="{6BB5E863-4638-4E1D-BFDE-399D028AC4ED}" srcOrd="20" destOrd="0" presId="urn:microsoft.com/office/officeart/2005/8/layout/target3"/>
    <dgm:cxn modelId="{EE9497CE-3B98-412D-BA85-0DA3E982169A}" type="presParOf" srcId="{333A1088-737F-45CB-B68E-254E46348037}" destId="{5A5FFA88-C948-4069-8E93-59FA12366E83}" srcOrd="21" destOrd="0" presId="urn:microsoft.com/office/officeart/2005/8/layout/target3"/>
    <dgm:cxn modelId="{D5CF80FD-5998-4206-9A1B-36AB7265A86B}" type="presParOf" srcId="{333A1088-737F-45CB-B68E-254E46348037}" destId="{890E4F0B-2866-4A3F-A3C7-2A14B1797930}" srcOrd="22" destOrd="0" presId="urn:microsoft.com/office/officeart/2005/8/layout/target3"/>
    <dgm:cxn modelId="{EDBDC0B2-4F7C-4961-BF39-C3BF84438DE4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Jaromír Lelek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VY_32_INOVACE_17_ZEMĚPIS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PODNEBÍ EVROPY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DECD77-F966-4C54-84AD-C8331C30E95E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21ED2E-9B92-4DF9-B71E-BF539C7552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5645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689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867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7721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555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9391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1064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165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823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681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738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727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ACE6B-61B4-4090-8189-F16109C95338}" type="datetimeFigureOut">
              <a:rPr lang="cs-CZ" smtClean="0"/>
              <a:t>21.11.2012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2C061-0769-41D8-B0D3-FA1700A242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336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3810248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01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zeměpisné učební látky – Podnebí Evropy pro žáky 8.ročníku ZŠ praktické.</a:t>
            </a:r>
          </a:p>
          <a:p>
            <a:r>
              <a:rPr lang="cs-CZ" dirty="0" smtClean="0"/>
              <a:t>Cíl : Osvojení znalostí o podnebných pásech</a:t>
            </a:r>
          </a:p>
          <a:p>
            <a:r>
              <a:rPr lang="cs-CZ" dirty="0" smtClean="0"/>
              <a:t>Obsah : Podnebné pásy Evropy – charakteristika</a:t>
            </a:r>
          </a:p>
          <a:p>
            <a:r>
              <a:rPr lang="cs-CZ" dirty="0" smtClean="0"/>
              <a:t>Forma : vyučovací hodina</a:t>
            </a:r>
          </a:p>
          <a:p>
            <a:r>
              <a:rPr lang="cs-CZ" dirty="0" smtClean="0"/>
              <a:t>Metoda : výklad, práce s </a:t>
            </a:r>
            <a:r>
              <a:rPr lang="cs-CZ" smtClean="0"/>
              <a:t>interaktivní tabulí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275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PODNEBÍ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Podnebí je DLOUHODOBÝ STAV POČASÍ .</a:t>
            </a:r>
          </a:p>
          <a:p>
            <a:endParaRPr lang="cs-CZ" dirty="0"/>
          </a:p>
          <a:p>
            <a:r>
              <a:rPr lang="cs-CZ" dirty="0" smtClean="0"/>
              <a:t>Počasí v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Evropě </a:t>
            </a:r>
            <a:r>
              <a:rPr lang="cs-CZ" dirty="0" smtClean="0"/>
              <a:t> ovlivňují ze 4 světových stran – 4 </a:t>
            </a:r>
            <a:r>
              <a:rPr lang="cs-CZ" dirty="0" err="1" smtClean="0"/>
              <a:t>klimatotvorné</a:t>
            </a:r>
            <a:r>
              <a:rPr lang="cs-CZ" dirty="0" smtClean="0"/>
              <a:t> mocnosti.</a:t>
            </a:r>
          </a:p>
          <a:p>
            <a:pPr marL="0" indent="0">
              <a:buNone/>
            </a:pPr>
            <a:r>
              <a:rPr lang="cs-CZ" dirty="0" smtClean="0"/>
              <a:t>   1) Ze severu –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Arktida a Severní ledový oceán  (zeměpisná šířka)</a:t>
            </a:r>
          </a:p>
          <a:p>
            <a:pPr marL="0" indent="0">
              <a:buNone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</a:t>
            </a:r>
            <a:r>
              <a:rPr lang="cs-CZ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ZIMA + MRÁZ</a:t>
            </a:r>
          </a:p>
          <a:p>
            <a:pPr marL="0" indent="0">
              <a:buNone/>
            </a:pPr>
            <a:r>
              <a:rPr lang="cs-CZ" dirty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   </a:t>
            </a:r>
            <a:r>
              <a:rPr lang="cs-CZ" dirty="0" smtClean="0"/>
              <a:t>2) Ze západu –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Atlantský oceán a Golfský proud</a:t>
            </a:r>
            <a:r>
              <a:rPr lang="cs-CZ" dirty="0" smtClean="0"/>
              <a:t>                                         </a:t>
            </a:r>
            <a:r>
              <a:rPr lang="cs-CZ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                                                                              TEPLO + SRÁŽKY ( VLHKO )   </a:t>
            </a:r>
          </a:p>
          <a:p>
            <a:pPr marL="0" indent="0">
              <a:buNone/>
            </a:pP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4" name="Šrafovaná šipka doprava 3"/>
          <p:cNvSpPr/>
          <p:nvPr/>
        </p:nvSpPr>
        <p:spPr>
          <a:xfrm>
            <a:off x="1475656" y="4495733"/>
            <a:ext cx="978408" cy="48463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rafovaná šipka doprava 4"/>
          <p:cNvSpPr/>
          <p:nvPr/>
        </p:nvSpPr>
        <p:spPr>
          <a:xfrm>
            <a:off x="8460432" y="4980365"/>
            <a:ext cx="361990" cy="48463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826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3)   Z východu     -         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kontinentální ASIE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</a:t>
            </a:r>
            <a:r>
              <a:rPr lang="cs-CZ" b="1" dirty="0" smtClean="0">
                <a:solidFill>
                  <a:srgbClr val="FFC000"/>
                </a:solidFill>
              </a:rPr>
              <a:t>SUCHO HORKO V LÉTĚ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SUCHO MRAZIVO V ZIMĚ 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</a:t>
            </a:r>
            <a:r>
              <a:rPr lang="cs-CZ" dirty="0" smtClean="0"/>
              <a:t>4)  Z jihu  - 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AFRIKA – SAHARA  </a:t>
            </a:r>
          </a:p>
          <a:p>
            <a:pPr marL="0" indent="0">
              <a:buNone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( zeměpisná šířka )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HORKO SUCHO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</a:t>
            </a:r>
            <a:endParaRPr lang="cs-CZ" dirty="0"/>
          </a:p>
        </p:txBody>
      </p:sp>
      <p:sp>
        <p:nvSpPr>
          <p:cNvPr id="4" name="Šrafovaná šipka doprava 3"/>
          <p:cNvSpPr/>
          <p:nvPr/>
        </p:nvSpPr>
        <p:spPr>
          <a:xfrm>
            <a:off x="1442176" y="1187647"/>
            <a:ext cx="978408" cy="48463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Šrafovaná šipka doprava 4"/>
          <p:cNvSpPr/>
          <p:nvPr/>
        </p:nvSpPr>
        <p:spPr>
          <a:xfrm>
            <a:off x="1259632" y="4437112"/>
            <a:ext cx="978408" cy="484632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701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Podnebné pásy (oblasti) v Evropě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Severní studený arktický pás </a:t>
            </a:r>
            <a:r>
              <a:rPr lang="cs-CZ" dirty="0" smtClean="0"/>
              <a:t>– nejsevernější Rusko , Norsko a severní ostrovy – dlouhá, mrazivá zima - velice krátké, chladné léto.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24" y="3068960"/>
            <a:ext cx="7620000" cy="3672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05739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r>
              <a:rPr lang="cs-CZ" dirty="0" smtClean="0"/>
              <a:t>2)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Mírný pás přímořský </a:t>
            </a:r>
            <a:r>
              <a:rPr lang="cs-CZ" dirty="0" smtClean="0"/>
              <a:t>– západní + jihozápadní + severozápadní Evropa – mírné zimy a léta - s velkým množstvím srážek. 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88840"/>
            <a:ext cx="7620000" cy="4297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1348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cs-CZ" dirty="0" smtClean="0"/>
              <a:t>3)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Mírný pás kontinentální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Východní</a:t>
            </a:r>
            <a:r>
              <a:rPr lang="cs-CZ" dirty="0" smtClean="0"/>
              <a:t>  + severovýchodní Evropa – velmi studené  zimy a velmi horká léta, malá oblačnost a nízké úhrny srážek.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40968"/>
            <a:ext cx="8640960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0724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 pitchFamily="34" charset="0"/>
              <a:buChar char="•"/>
            </a:pPr>
            <a:r>
              <a:rPr lang="cs-CZ" dirty="0" smtClean="0"/>
              <a:t>4)  Mírný pás subtropický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Jižní + jihozápadní + jihovýchodní Evropa –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středomořská a černomořská oblast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Dlouhá,horká</a:t>
            </a:r>
            <a:r>
              <a:rPr lang="cs-CZ" dirty="0" smtClean="0"/>
              <a:t> léta – </a:t>
            </a:r>
            <a:r>
              <a:rPr lang="cs-CZ" dirty="0" err="1" smtClean="0"/>
              <a:t>krátké,mírné</a:t>
            </a:r>
            <a:r>
              <a:rPr lang="cs-CZ" dirty="0" smtClean="0"/>
              <a:t> zimy.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12976"/>
            <a:ext cx="7776864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2267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5) Mírný pás přechodný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 Evropa </a:t>
            </a:r>
            <a:r>
              <a:rPr lang="cs-CZ" dirty="0" smtClean="0"/>
              <a:t>– přechodná oblast mezi přímořským a kontinentálním podnebím. Teplá léta se srážkami, zimy s trvalou sněhovou pokrývkou.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573015"/>
            <a:ext cx="8568952" cy="3284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9539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Nejchladnější místo Evropy – ruská </a:t>
            </a:r>
            <a:r>
              <a:rPr lang="cs-CZ" dirty="0" err="1" smtClean="0"/>
              <a:t>Usť</a:t>
            </a:r>
            <a:r>
              <a:rPr lang="cs-CZ" dirty="0" smtClean="0"/>
              <a:t> </a:t>
            </a:r>
            <a:r>
              <a:rPr lang="cs-CZ" dirty="0" err="1" smtClean="0"/>
              <a:t>Cilma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(  -69° C )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Nejteplejší místo Evropy – španělská Córdoba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( + 52°C )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Nejsušší místo Evropy – ruská Astrachaň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( 180 mm srážek ročně )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Nejdeštivější místo Evropy – černohorská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err="1" smtClean="0"/>
              <a:t>Crkvica</a:t>
            </a:r>
            <a:r>
              <a:rPr lang="cs-CZ" dirty="0" smtClean="0"/>
              <a:t>                       ( 4624 mm </a:t>
            </a:r>
            <a:r>
              <a:rPr lang="cs-CZ" smtClean="0"/>
              <a:t>srážek ročně)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                                                                    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902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Wikipedia.org/wiki/Soubor:Longyearbyen_Panorama.jpg,metadata.16.7.2007, DAGNY, </a:t>
            </a:r>
            <a:r>
              <a:rPr lang="cs-CZ" sz="1600" dirty="0" err="1" smtClean="0"/>
              <a:t>The</a:t>
            </a:r>
            <a:r>
              <a:rPr lang="cs-CZ" sz="1600" dirty="0" smtClean="0"/>
              <a:t> panorama </a:t>
            </a:r>
            <a:r>
              <a:rPr lang="cs-CZ" sz="1600" dirty="0" err="1" smtClean="0"/>
              <a:t>of</a:t>
            </a:r>
            <a:r>
              <a:rPr lang="cs-CZ" sz="1600" dirty="0" smtClean="0"/>
              <a:t> </a:t>
            </a:r>
            <a:r>
              <a:rPr lang="cs-CZ" sz="1600" dirty="0" err="1" smtClean="0"/>
              <a:t>Longyearbyen</a:t>
            </a:r>
            <a:r>
              <a:rPr lang="cs-CZ" sz="1600" dirty="0" smtClean="0"/>
              <a:t>, </a:t>
            </a:r>
            <a:r>
              <a:rPr lang="cs-CZ" sz="1600" dirty="0" err="1" smtClean="0"/>
              <a:t>Svalbard</a:t>
            </a:r>
            <a:r>
              <a:rPr lang="cs-CZ" sz="1600" dirty="0" smtClean="0"/>
              <a:t>  (</a:t>
            </a:r>
            <a:r>
              <a:rPr lang="cs-CZ" sz="1600" dirty="0" err="1" smtClean="0"/>
              <a:t>Spitsbergen</a:t>
            </a:r>
            <a:r>
              <a:rPr lang="cs-CZ" sz="1600" dirty="0" smtClean="0"/>
              <a:t>).</a:t>
            </a:r>
          </a:p>
          <a:p>
            <a:r>
              <a:rPr lang="cs-CZ" sz="1600" dirty="0" smtClean="0"/>
              <a:t>Wikipedia.org/wiki/Soubor:Juist.jpg,file.26.9.2005, JIRKA O., Pohled na </a:t>
            </a:r>
            <a:r>
              <a:rPr lang="cs-CZ" sz="1600" dirty="0" err="1" smtClean="0"/>
              <a:t>Juist</a:t>
            </a:r>
            <a:r>
              <a:rPr lang="cs-CZ" sz="1600" dirty="0" smtClean="0"/>
              <a:t>.</a:t>
            </a:r>
          </a:p>
          <a:p>
            <a:r>
              <a:rPr lang="cs-CZ" sz="1600" dirty="0" smtClean="0"/>
              <a:t>Wikipedia.org/wiki/</a:t>
            </a:r>
            <a:r>
              <a:rPr lang="cs-CZ" sz="1600" dirty="0" err="1" smtClean="0"/>
              <a:t>Soubor:Strusta_Lake_-_Panorama.jpg</a:t>
            </a:r>
            <a:r>
              <a:rPr lang="cs-CZ" sz="1600" dirty="0" smtClean="0"/>
              <a:t>. 21.3.2011,  ZEDLIK, </a:t>
            </a:r>
            <a:r>
              <a:rPr lang="cs-CZ" sz="1600" dirty="0" err="1" smtClean="0"/>
              <a:t>Panoramic</a:t>
            </a:r>
            <a:r>
              <a:rPr lang="cs-CZ" sz="1600" dirty="0" smtClean="0"/>
              <a:t> </a:t>
            </a:r>
            <a:r>
              <a:rPr lang="cs-CZ" sz="1600" dirty="0" err="1" smtClean="0"/>
              <a:t>view</a:t>
            </a:r>
            <a:r>
              <a:rPr lang="cs-CZ" sz="1600" dirty="0" smtClean="0"/>
              <a:t> </a:t>
            </a:r>
            <a:r>
              <a:rPr lang="cs-CZ" sz="1600" dirty="0" err="1" smtClean="0"/>
              <a:t>of</a:t>
            </a:r>
            <a:r>
              <a:rPr lang="cs-CZ" sz="1600" dirty="0" smtClean="0"/>
              <a:t> </a:t>
            </a:r>
            <a:r>
              <a:rPr lang="cs-CZ" sz="1600" dirty="0" err="1" smtClean="0"/>
              <a:t>Strusta</a:t>
            </a:r>
            <a:r>
              <a:rPr lang="cs-CZ" sz="1600" dirty="0" smtClean="0"/>
              <a:t> </a:t>
            </a:r>
            <a:r>
              <a:rPr lang="cs-CZ" sz="1600" dirty="0" err="1" smtClean="0"/>
              <a:t>lake</a:t>
            </a:r>
            <a:r>
              <a:rPr lang="cs-CZ" sz="1600" dirty="0" smtClean="0"/>
              <a:t>, </a:t>
            </a:r>
            <a:r>
              <a:rPr lang="cs-CZ" sz="1600" dirty="0" err="1" smtClean="0"/>
              <a:t>Braslau</a:t>
            </a:r>
            <a:r>
              <a:rPr lang="cs-CZ" sz="1600" dirty="0" smtClean="0"/>
              <a:t> lak.</a:t>
            </a:r>
          </a:p>
          <a:p>
            <a:r>
              <a:rPr lang="cs-CZ" sz="1600" dirty="0" smtClean="0"/>
              <a:t>Commons.wikimedia.org/wiki/</a:t>
            </a:r>
            <a:r>
              <a:rPr lang="cs-CZ" sz="1600" dirty="0" err="1" smtClean="0"/>
              <a:t>file:Acharavi.jpg?Uselang</a:t>
            </a:r>
            <a:r>
              <a:rPr lang="cs-CZ" sz="1600" dirty="0" smtClean="0"/>
              <a:t>=</a:t>
            </a:r>
            <a:r>
              <a:rPr lang="cs-CZ" sz="1600" dirty="0" err="1" smtClean="0"/>
              <a:t>cs</a:t>
            </a:r>
            <a:r>
              <a:rPr lang="cs-CZ" sz="1600" dirty="0" smtClean="0"/>
              <a:t>. 14.7.2007, ROQUAI, </a:t>
            </a:r>
            <a:r>
              <a:rPr lang="cs-CZ" sz="1600" dirty="0" err="1" smtClean="0"/>
              <a:t>Beach</a:t>
            </a:r>
            <a:r>
              <a:rPr lang="cs-CZ" sz="1600" dirty="0" smtClean="0"/>
              <a:t> in </a:t>
            </a:r>
            <a:r>
              <a:rPr lang="cs-CZ" sz="1600" dirty="0" err="1" smtClean="0"/>
              <a:t>Acharavi</a:t>
            </a:r>
            <a:r>
              <a:rPr lang="cs-CZ" sz="1600" dirty="0" smtClean="0"/>
              <a:t> </a:t>
            </a:r>
            <a:r>
              <a:rPr lang="cs-CZ" sz="1600" dirty="0" err="1" smtClean="0"/>
              <a:t>village</a:t>
            </a:r>
            <a:r>
              <a:rPr lang="cs-CZ" sz="1600" dirty="0" smtClean="0"/>
              <a:t> on </a:t>
            </a:r>
            <a:r>
              <a:rPr lang="cs-CZ" sz="1600" dirty="0" err="1" smtClean="0"/>
              <a:t>the</a:t>
            </a:r>
            <a:r>
              <a:rPr lang="cs-CZ" sz="1600" dirty="0" smtClean="0"/>
              <a:t> </a:t>
            </a:r>
            <a:r>
              <a:rPr lang="cs-CZ" sz="1600" dirty="0" err="1" smtClean="0"/>
              <a:t>greek</a:t>
            </a:r>
            <a:r>
              <a:rPr lang="cs-CZ" sz="1600" dirty="0" smtClean="0"/>
              <a:t> </a:t>
            </a:r>
            <a:r>
              <a:rPr lang="cs-CZ" sz="1600" dirty="0" err="1" smtClean="0"/>
              <a:t>island</a:t>
            </a:r>
            <a:r>
              <a:rPr lang="cs-CZ" sz="1600" dirty="0" smtClean="0"/>
              <a:t> </a:t>
            </a:r>
            <a:r>
              <a:rPr lang="cs-CZ" sz="1600" dirty="0" err="1" smtClean="0"/>
              <a:t>of</a:t>
            </a:r>
            <a:r>
              <a:rPr lang="cs-CZ" sz="1600" dirty="0" smtClean="0"/>
              <a:t> </a:t>
            </a:r>
            <a:r>
              <a:rPr lang="cs-CZ" sz="1600" dirty="0" err="1" smtClean="0"/>
              <a:t>Corfu</a:t>
            </a:r>
            <a:r>
              <a:rPr lang="cs-CZ" sz="1600" dirty="0" smtClean="0"/>
              <a:t>.</a:t>
            </a:r>
          </a:p>
          <a:p>
            <a:r>
              <a:rPr lang="cs-CZ" sz="1600" dirty="0" smtClean="0"/>
              <a:t>Wikipedia.org/wiki/Soubor:Trosky001.jpg. 28.3.2005, OLAF1541, </a:t>
            </a:r>
            <a:r>
              <a:rPr lang="cs-CZ" sz="1600" dirty="0" err="1" smtClean="0"/>
              <a:t>Castle</a:t>
            </a:r>
            <a:r>
              <a:rPr lang="cs-CZ" sz="1600" dirty="0" smtClean="0"/>
              <a:t> Trosky, Picture </a:t>
            </a:r>
            <a:r>
              <a:rPr lang="cs-CZ" sz="1600" dirty="0" err="1" smtClean="0"/>
              <a:t>taken</a:t>
            </a:r>
            <a:r>
              <a:rPr lang="cs-CZ" sz="1600" dirty="0" smtClean="0"/>
              <a:t> by </a:t>
            </a:r>
            <a:r>
              <a:rPr lang="cs-CZ" sz="1600" dirty="0" err="1" smtClean="0"/>
              <a:t>me</a:t>
            </a:r>
            <a:r>
              <a:rPr lang="cs-CZ" sz="1600" dirty="0" smtClean="0"/>
              <a:t> in </a:t>
            </a:r>
            <a:r>
              <a:rPr lang="cs-CZ" sz="1600" dirty="0" err="1" smtClean="0"/>
              <a:t>summer</a:t>
            </a:r>
            <a:r>
              <a:rPr lang="cs-CZ" sz="1600" dirty="0" smtClean="0"/>
              <a:t> 2004, </a:t>
            </a:r>
            <a:r>
              <a:rPr lang="cs-CZ" sz="1600" dirty="0" err="1" smtClean="0"/>
              <a:t>licensed</a:t>
            </a:r>
            <a:r>
              <a:rPr lang="cs-CZ" sz="1600" dirty="0" smtClean="0"/>
              <a:t> by </a:t>
            </a:r>
            <a:r>
              <a:rPr lang="cs-CZ" sz="1600" dirty="0" err="1" smtClean="0"/>
              <a:t>me</a:t>
            </a:r>
            <a:r>
              <a:rPr lang="cs-CZ" sz="1600" smtClean="0"/>
              <a:t> as GNU-FDL.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2766932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427</Words>
  <Application>Microsoft Office PowerPoint</Application>
  <PresentationFormat>Předvádění na obrazovce (4:3)</PresentationFormat>
  <Paragraphs>59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Co je to PODNEBÍ ?</vt:lpstr>
      <vt:lpstr> </vt:lpstr>
      <vt:lpstr>Podnebné pásy (oblasti) v Evropě</vt:lpstr>
      <vt:lpstr>v</vt:lpstr>
      <vt:lpstr>3) Mírný pás kontinentální</vt:lpstr>
      <vt:lpstr>4)  Mírný pás subtropický</vt:lpstr>
      <vt:lpstr>5) Mírný pás přechodný</vt:lpstr>
      <vt:lpstr>Zajímavosti :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Lelek Jaromír</cp:lastModifiedBy>
  <cp:revision>34</cp:revision>
  <dcterms:created xsi:type="dcterms:W3CDTF">2012-04-05T16:56:54Z</dcterms:created>
  <dcterms:modified xsi:type="dcterms:W3CDTF">2012-11-21T09:28:39Z</dcterms:modified>
</cp:coreProperties>
</file>