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5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VY_32_INOVACE_11/15_ Lidová hudba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MŠ a ZŠ, Veselí nad Moravou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Hana Králíková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Lidová hudba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 1. 07/ 1. 4. 00/ 21. 0822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22611" custLinFactNeighborY="53701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0F496DA-9392-4D54-BB8B-13F05E6D61C8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972C164-E0D1-4E71-927E-9143B1B4FC73}" type="presOf" srcId="{4C35D32F-0EAB-4CD7-82EE-45574DC2A586}" destId="{8BEBB6EC-1DAA-4CAC-8A25-BC0FCBD5DBD5}" srcOrd="0" destOrd="0" presId="urn:microsoft.com/office/officeart/2005/8/layout/target3"/>
    <dgm:cxn modelId="{DD67529F-C4B9-4CBA-BB6C-B980B9033BC8}" type="presOf" srcId="{D1B46980-6531-4606-95E6-44980827E919}" destId="{2BE915AB-18AA-4053-B92C-3BFC9ED204BB}" srcOrd="1" destOrd="0" presId="urn:microsoft.com/office/officeart/2005/8/layout/target3"/>
    <dgm:cxn modelId="{5FBDBB6F-0FF4-4DD1-AB26-8A0CF69ED522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14C2AFA-B28E-45A0-BEE8-1416A357E6CD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9577B51-713F-4D33-902E-59FE648BBE2B}" type="presOf" srcId="{B651F6E3-6281-48DB-9319-2AEAFDAE7572}" destId="{6BB5E863-4638-4E1D-BFDE-399D028AC4ED}" srcOrd="1" destOrd="0" presId="urn:microsoft.com/office/officeart/2005/8/layout/target3"/>
    <dgm:cxn modelId="{11E29C1E-0779-4F8E-A923-670A1A179FE3}" type="presOf" srcId="{D8197B8C-B260-4A16-BDF4-0947B075E274}" destId="{5A5FFA88-C948-4069-8E93-59FA12366E83}" srcOrd="1" destOrd="0" presId="urn:microsoft.com/office/officeart/2005/8/layout/target3"/>
    <dgm:cxn modelId="{EB557FC2-54CC-4188-9DEA-EA6BA3B9EC90}" type="presOf" srcId="{D1D4F407-5343-4D3F-B5B9-D407B03CAEB4}" destId="{D005CE8C-CC26-4C3E-AC11-E15060ECD759}" srcOrd="0" destOrd="0" presId="urn:microsoft.com/office/officeart/2005/8/layout/target3"/>
    <dgm:cxn modelId="{EDE253F4-00E9-4B22-8189-04EB78B66F96}" type="presOf" srcId="{B651F6E3-6281-48DB-9319-2AEAFDAE7572}" destId="{619D679B-A015-4ECF-8348-D1034C574F40}" srcOrd="0" destOrd="0" presId="urn:microsoft.com/office/officeart/2005/8/layout/target3"/>
    <dgm:cxn modelId="{2892FD14-5EDD-4AD6-AA98-870FEF07ED57}" type="presOf" srcId="{4C35D32F-0EAB-4CD7-82EE-45574DC2A586}" destId="{890E4F0B-2866-4A3F-A3C7-2A14B1797930}" srcOrd="1" destOrd="0" presId="urn:microsoft.com/office/officeart/2005/8/layout/target3"/>
    <dgm:cxn modelId="{CD54A735-DF08-4682-B837-AC291251120C}" type="presOf" srcId="{D8197B8C-B260-4A16-BDF4-0947B075E274}" destId="{25B08C86-7E15-44DC-BE7F-FFB55DD49D12}" srcOrd="0" destOrd="0" presId="urn:microsoft.com/office/officeart/2005/8/layout/target3"/>
    <dgm:cxn modelId="{AFFDF643-BB0D-4B8B-B43D-ABF6DD135AB8}" type="presParOf" srcId="{333A1088-737F-45CB-B68E-254E46348037}" destId="{F5ABB229-8D3B-4694-996A-96F23CF14429}" srcOrd="0" destOrd="0" presId="urn:microsoft.com/office/officeart/2005/8/layout/target3"/>
    <dgm:cxn modelId="{F8D5CC22-29D7-4ADB-8A23-293645771BAD}" type="presParOf" srcId="{333A1088-737F-45CB-B68E-254E46348037}" destId="{F41139FD-01EE-4571-8B17-4FB00FC51163}" srcOrd="1" destOrd="0" presId="urn:microsoft.com/office/officeart/2005/8/layout/target3"/>
    <dgm:cxn modelId="{A2933134-E352-49D8-8ED7-5AEE5A2C4FBC}" type="presParOf" srcId="{333A1088-737F-45CB-B68E-254E46348037}" destId="{D005CE8C-CC26-4C3E-AC11-E15060ECD759}" srcOrd="2" destOrd="0" presId="urn:microsoft.com/office/officeart/2005/8/layout/target3"/>
    <dgm:cxn modelId="{237D69AF-A6A9-4248-9F9E-BDBD98B0793E}" type="presParOf" srcId="{333A1088-737F-45CB-B68E-254E46348037}" destId="{2C702D82-9B77-49B7-9568-BB8EB47C3372}" srcOrd="3" destOrd="0" presId="urn:microsoft.com/office/officeart/2005/8/layout/target3"/>
    <dgm:cxn modelId="{AE5FACD4-DC5D-4934-AD9B-3428E11C39EF}" type="presParOf" srcId="{333A1088-737F-45CB-B68E-254E46348037}" destId="{A52A0455-90FF-4808-ABD0-F02540D31D5A}" srcOrd="4" destOrd="0" presId="urn:microsoft.com/office/officeart/2005/8/layout/target3"/>
    <dgm:cxn modelId="{5E0775A8-70A8-4B0F-AAE4-B07CC1A3F6E7}" type="presParOf" srcId="{333A1088-737F-45CB-B68E-254E46348037}" destId="{6140AFEC-043D-4C43-A2F9-D0F5331DF3A3}" srcOrd="5" destOrd="0" presId="urn:microsoft.com/office/officeart/2005/8/layout/target3"/>
    <dgm:cxn modelId="{853165C6-1D7E-4546-9964-1237C6797F42}" type="presParOf" srcId="{333A1088-737F-45CB-B68E-254E46348037}" destId="{9358AC05-5D7D-4327-9F80-1AD486AEA664}" srcOrd="6" destOrd="0" presId="urn:microsoft.com/office/officeart/2005/8/layout/target3"/>
    <dgm:cxn modelId="{44A34B19-E740-4E43-9D46-1CD048C8E0B6}" type="presParOf" srcId="{333A1088-737F-45CB-B68E-254E46348037}" destId="{313FC574-E1CD-4FB4-B054-0B805CE0447D}" srcOrd="7" destOrd="0" presId="urn:microsoft.com/office/officeart/2005/8/layout/target3"/>
    <dgm:cxn modelId="{B5F6DD29-853A-4EC9-8F83-B349EA0BE668}" type="presParOf" srcId="{333A1088-737F-45CB-B68E-254E46348037}" destId="{619D679B-A015-4ECF-8348-D1034C574F40}" srcOrd="8" destOrd="0" presId="urn:microsoft.com/office/officeart/2005/8/layout/target3"/>
    <dgm:cxn modelId="{114ED4E9-C725-43DB-A113-99771CFDE6CE}" type="presParOf" srcId="{333A1088-737F-45CB-B68E-254E46348037}" destId="{322283A8-4A27-4CDA-BAE3-F381106A9174}" srcOrd="9" destOrd="0" presId="urn:microsoft.com/office/officeart/2005/8/layout/target3"/>
    <dgm:cxn modelId="{2F210ED9-2599-4C50-98F4-A6C72B09CD92}" type="presParOf" srcId="{333A1088-737F-45CB-B68E-254E46348037}" destId="{FFC9F71D-1B4F-4AD9-A4A6-86ADEFC8AF5C}" srcOrd="10" destOrd="0" presId="urn:microsoft.com/office/officeart/2005/8/layout/target3"/>
    <dgm:cxn modelId="{B6FC933E-ED7D-46D2-93B0-6A0599DB2CED}" type="presParOf" srcId="{333A1088-737F-45CB-B68E-254E46348037}" destId="{25B08C86-7E15-44DC-BE7F-FFB55DD49D12}" srcOrd="11" destOrd="0" presId="urn:microsoft.com/office/officeart/2005/8/layout/target3"/>
    <dgm:cxn modelId="{D7B32D50-6509-4367-B9FF-26834DDDFCA0}" type="presParOf" srcId="{333A1088-737F-45CB-B68E-254E46348037}" destId="{76644BE8-9D7C-4C09-B250-3D10AF48CBB7}" srcOrd="12" destOrd="0" presId="urn:microsoft.com/office/officeart/2005/8/layout/target3"/>
    <dgm:cxn modelId="{3FB12A8E-383C-4D52-9733-9541B9836B31}" type="presParOf" srcId="{333A1088-737F-45CB-B68E-254E46348037}" destId="{EE85B701-7295-41C0-BA7A-34D3756A2AE6}" srcOrd="13" destOrd="0" presId="urn:microsoft.com/office/officeart/2005/8/layout/target3"/>
    <dgm:cxn modelId="{C7C95463-C84B-4C2C-BBF2-8A9817115DC4}" type="presParOf" srcId="{333A1088-737F-45CB-B68E-254E46348037}" destId="{8BEBB6EC-1DAA-4CAC-8A25-BC0FCBD5DBD5}" srcOrd="14" destOrd="0" presId="urn:microsoft.com/office/officeart/2005/8/layout/target3"/>
    <dgm:cxn modelId="{D0BEE15A-9825-497F-85BE-2B4795974950}" type="presParOf" srcId="{333A1088-737F-45CB-B68E-254E46348037}" destId="{AED2198E-93D5-4001-81B4-73124B309672}" srcOrd="15" destOrd="0" presId="urn:microsoft.com/office/officeart/2005/8/layout/target3"/>
    <dgm:cxn modelId="{5C202110-3539-46CE-877D-7E8729BCEA26}" type="presParOf" srcId="{333A1088-737F-45CB-B68E-254E46348037}" destId="{2BE915AB-18AA-4053-B92C-3BFC9ED204BB}" srcOrd="16" destOrd="0" presId="urn:microsoft.com/office/officeart/2005/8/layout/target3"/>
    <dgm:cxn modelId="{11908A43-0112-491A-8AFB-67E88DC55A08}" type="presParOf" srcId="{333A1088-737F-45CB-B68E-254E46348037}" destId="{6BB5E863-4638-4E1D-BFDE-399D028AC4ED}" srcOrd="17" destOrd="0" presId="urn:microsoft.com/office/officeart/2005/8/layout/target3"/>
    <dgm:cxn modelId="{8CE56164-D10E-46DF-9680-243AE0ED0E30}" type="presParOf" srcId="{333A1088-737F-45CB-B68E-254E46348037}" destId="{5A5FFA88-C948-4069-8E93-59FA12366E83}" srcOrd="18" destOrd="0" presId="urn:microsoft.com/office/officeart/2005/8/layout/target3"/>
    <dgm:cxn modelId="{33B75A2C-571F-4839-A72A-F8992CB6CE3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576063" y="1273857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MŠ a ZŠ, Veselí nad Moravou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Hana Králíková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VY_32_INOVACE_11/15_ Lidová hudba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Lidová hudba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 1. 07/ 1. 4. 00/ 21. 0822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0E7A1F-E5B9-40CE-81E2-C3A93C7BAB16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C1954D-5866-45D5-A48F-4D206E138CF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23786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11011-A13E-4A64-AB82-2DDABF6918C9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531C-C4D2-4E8A-AFA5-78DD370668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5107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11011-A13E-4A64-AB82-2DDABF6918C9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531C-C4D2-4E8A-AFA5-78DD370668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36282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11011-A13E-4A64-AB82-2DDABF6918C9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531C-C4D2-4E8A-AFA5-78DD370668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7002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11011-A13E-4A64-AB82-2DDABF6918C9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531C-C4D2-4E8A-AFA5-78DD370668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15829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11011-A13E-4A64-AB82-2DDABF6918C9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531C-C4D2-4E8A-AFA5-78DD370668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6013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11011-A13E-4A64-AB82-2DDABF6918C9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531C-C4D2-4E8A-AFA5-78DD370668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6354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11011-A13E-4A64-AB82-2DDABF6918C9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531C-C4D2-4E8A-AFA5-78DD370668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30931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11011-A13E-4A64-AB82-2DDABF6918C9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531C-C4D2-4E8A-AFA5-78DD370668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91538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11011-A13E-4A64-AB82-2DDABF6918C9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531C-C4D2-4E8A-AFA5-78DD370668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05959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11011-A13E-4A64-AB82-2DDABF6918C9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531C-C4D2-4E8A-AFA5-78DD370668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4790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11011-A13E-4A64-AB82-2DDABF6918C9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8531C-C4D2-4E8A-AFA5-78DD370668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25181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11011-A13E-4A64-AB82-2DDABF6918C9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8531C-C4D2-4E8A-AFA5-78DD370668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3851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wmf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wmf"/><Relationship Id="rId7" Type="http://schemas.openxmlformats.org/officeDocument/2006/relationships/image" Target="../media/image13.gi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7.wmf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wmf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wmf"/><Relationship Id="rId5" Type="http://schemas.openxmlformats.org/officeDocument/2006/relationships/image" Target="../media/image29.jpeg"/><Relationship Id="rId4" Type="http://schemas.openxmlformats.org/officeDocument/2006/relationships/image" Target="../media/image28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56097210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6116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je určen pro výuku hudební výchovy pro žáky speciálních tříd, pro práci </a:t>
            </a:r>
            <a:r>
              <a:rPr lang="cs-CZ" dirty="0" smtClean="0"/>
              <a:t>                            na </a:t>
            </a:r>
            <a:r>
              <a:rPr lang="cs-CZ" dirty="0" smtClean="0"/>
              <a:t>interaktivní tabuli</a:t>
            </a:r>
          </a:p>
          <a:p>
            <a:r>
              <a:rPr lang="cs-CZ" dirty="0" smtClean="0"/>
              <a:t>Doba vzniku červenec 2012</a:t>
            </a:r>
          </a:p>
          <a:p>
            <a:r>
              <a:rPr lang="cs-CZ" dirty="0" smtClean="0"/>
              <a:t>Ověřeno 24. 9. 2012</a:t>
            </a:r>
          </a:p>
          <a:p>
            <a:r>
              <a:rPr lang="cs-CZ" dirty="0" smtClean="0"/>
              <a:t>Žáky téma zaujalo, lidová hudba je jim blízká, dané úkoly dokázali splnit, reagovali pohotově</a:t>
            </a:r>
          </a:p>
        </p:txBody>
      </p:sp>
    </p:spTree>
    <p:extLst>
      <p:ext uri="{BB962C8B-B14F-4D97-AF65-F5344CB8AC3E}">
        <p14:creationId xmlns:p14="http://schemas.microsoft.com/office/powerpoint/2010/main" xmlns="" val="1262424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LIDOVÁ HUDBA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Od minulosti do současnosti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3873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Nejstarší hudební nástroje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00200"/>
            <a:ext cx="8291264" cy="4925144"/>
          </a:xfrm>
        </p:spPr>
        <p:txBody>
          <a:bodyPr>
            <a:normAutofit/>
          </a:bodyPr>
          <a:lstStyle/>
          <a:p>
            <a:r>
              <a:rPr lang="cs-CZ" dirty="0" smtClean="0"/>
              <a:t>Nejstarším hudebním nástrojem mohou být pokládány ruce – samotným tleskáním lze vytvořit zvuk</a:t>
            </a:r>
          </a:p>
          <a:p>
            <a:r>
              <a:rPr lang="cs-CZ" dirty="0" smtClean="0"/>
              <a:t>Všechno, </a:t>
            </a:r>
            <a:r>
              <a:rPr lang="cs-CZ" dirty="0" smtClean="0"/>
              <a:t>co vydává nějaký zvuk, může být použito jako hudební nástroj</a:t>
            </a:r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/>
              <a:t> </a:t>
            </a:r>
            <a:r>
              <a:rPr lang="cs-CZ" dirty="0" smtClean="0"/>
              <a:t>  </a:t>
            </a:r>
            <a:endParaRPr lang="cs-CZ" dirty="0"/>
          </a:p>
        </p:txBody>
      </p:sp>
      <p:pic>
        <p:nvPicPr>
          <p:cNvPr id="1027" name="Picture 3" descr="C:\Documents and Settings\kralikova\Local Settings\Temporary Internet Files\Content.IE5\MXU9UW40\MP9004024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4365104"/>
            <a:ext cx="1688460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kralikova\Local Settings\Temporary Internet Files\Content.IE5\WNKZJOIU\MC9003410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461702"/>
            <a:ext cx="1816913" cy="1766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kralikova\Local Settings\Temporary Internet Files\Content.IE5\AERD0RH5\MC90023776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443254"/>
            <a:ext cx="1931575" cy="1940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kralikova\Local Settings\Temporary Internet Files\Content.IE5\6T2ZBYFK\MM900283633[1]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22655" y="4813864"/>
            <a:ext cx="1838014" cy="1199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43231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Archeologické objevy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Vědci objevili nejstarší známé hudební nástroje na světě</a:t>
            </a:r>
          </a:p>
          <a:p>
            <a:r>
              <a:rPr lang="cs-CZ" dirty="0" smtClean="0"/>
              <a:t>Píšťaly a flétny vyrobené z kostí ptáka orlosupa bradatého a flétny z mamutích klů</a:t>
            </a:r>
          </a:p>
          <a:p>
            <a:r>
              <a:rPr lang="cs-CZ" dirty="0" smtClean="0"/>
              <a:t>Archeologové je objevili v jeskyni v Německu</a:t>
            </a:r>
          </a:p>
          <a:p>
            <a:r>
              <a:rPr lang="cs-CZ" dirty="0" smtClean="0"/>
              <a:t>Tehdejší pravěcí lidé je používali při odpočinku nebo při náboženských  obřadech a rituálech </a:t>
            </a:r>
            <a:endParaRPr lang="cs-CZ" dirty="0"/>
          </a:p>
        </p:txBody>
      </p:sp>
      <p:pic>
        <p:nvPicPr>
          <p:cNvPr id="1026" name="Picture 2" descr="C:\Documents and Settings\kralikova\Local Settings\Temporary Internet Files\Content.IE5\PFZGDH5D\MP90040108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9401" y="5445224"/>
            <a:ext cx="1820696" cy="1213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kralikova\Local Settings\Temporary Internet Files\Content.IE5\FTQ74FZE\MC90003701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5303904"/>
            <a:ext cx="1865376" cy="1537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Program Files\Microsoft Office\MEDIA\OFFICE14\Bullets\BD21298_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43215" y="5700591"/>
            <a:ext cx="497376" cy="4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kralikova\Local Settings\Temporary Internet Files\Content.IE5\PFZGDH5D\MC90037926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364764"/>
            <a:ext cx="597001" cy="1169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kralikova\Local Settings\Temporary Internet Files\Content.IE5\PFZGDH5D\MC90037926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325420"/>
            <a:ext cx="617094" cy="120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473710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Poznáte, co a kdo je na obrázku?</a:t>
            </a:r>
            <a:endParaRPr lang="cs-CZ" dirty="0"/>
          </a:p>
        </p:txBody>
      </p:sp>
      <p:pic>
        <p:nvPicPr>
          <p:cNvPr id="1027" name="Picture 3" descr="C:\Documents and Settings\kralikova\Local Settings\Temporary Internet Files\Content.IE5\WNKZJOIU\MC9002907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2348880"/>
            <a:ext cx="1873897" cy="1665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kralikova\Local Settings\Temporary Internet Files\Content.IE5\6T2ZBYFK\MC90037926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61994" y="2261181"/>
            <a:ext cx="940003" cy="184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kralikova\Local Settings\Temporary Internet Files\Content.IE5\6T2ZBYFK\MC900225168[1].wmf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348880"/>
            <a:ext cx="1287016" cy="1585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kralikova\Local Settings\Temporary Internet Files\Content.IE5\AERD0RH5\MC90003701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348880"/>
            <a:ext cx="1865376" cy="1537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kralikova\Local Settings\Temporary Internet Files\Content.IE5\MXU9UW40\MP900178738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04207" y="4401411"/>
            <a:ext cx="1545377" cy="2289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kralikova\Local Settings\Temporary Internet Files\Content.IE5\AERD0RH5\MM910001118[1]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19685" y="4401411"/>
            <a:ext cx="1390650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kralikova\Local Settings\Temporary Internet Files\Content.IE5\WNKZJOIU\MP90039996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02932" y="4466066"/>
            <a:ext cx="1326541" cy="19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660072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Poslech  - flétna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 se říká hudebníkovi, který hraje na flétnu?</a:t>
            </a:r>
          </a:p>
          <a:p>
            <a:r>
              <a:rPr lang="cs-CZ" dirty="0" smtClean="0"/>
              <a:t>Čím se hraje na flétnu?</a:t>
            </a:r>
          </a:p>
          <a:p>
            <a:endParaRPr lang="cs-CZ" dirty="0"/>
          </a:p>
        </p:txBody>
      </p:sp>
      <p:pic>
        <p:nvPicPr>
          <p:cNvPr id="3074" name="Picture 2" descr="C:\Documents and Settings\kralikova\Local Settings\Temporary Internet Files\Content.IE5\AERD0RH5\MC9004160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212976"/>
            <a:ext cx="1676400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kralikova\Local Settings\Temporary Internet Files\Content.IE5\AERD0RH5\MP90022771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3205" y="4797152"/>
            <a:ext cx="2253443" cy="1502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Documents and Settings\kralikova\Local Settings\Temporary Internet Files\Content.IE5\6T2ZBYFK\MM900282875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996952"/>
            <a:ext cx="1508337" cy="1518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021379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Lidová hudba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7110" y="1412777"/>
            <a:ext cx="8229600" cy="5288066"/>
          </a:xfrm>
        </p:spPr>
        <p:txBody>
          <a:bodyPr/>
          <a:lstStyle/>
          <a:p>
            <a:r>
              <a:rPr lang="cs-CZ" dirty="0" smtClean="0"/>
              <a:t>Do lidové hudby patří především písně, tance, obyčeje a zvyky</a:t>
            </a:r>
          </a:p>
          <a:p>
            <a:r>
              <a:rPr lang="cs-CZ" dirty="0" smtClean="0"/>
              <a:t>Uchovává se ústní tradicí a tvůrci jsou anonymní</a:t>
            </a:r>
          </a:p>
          <a:p>
            <a:r>
              <a:rPr lang="cs-CZ" dirty="0" smtClean="0"/>
              <a:t>Některé písně jsou tak oblíbené, že se předávají z generace na generaci </a:t>
            </a:r>
            <a:r>
              <a:rPr lang="cs-CZ" dirty="0" smtClean="0"/>
              <a:t>(např</a:t>
            </a:r>
            <a:r>
              <a:rPr lang="cs-CZ" dirty="0" smtClean="0"/>
              <a:t>. Pec nám spadla, Pásla ovečky,…) – zpěv písní</a:t>
            </a:r>
            <a:endParaRPr lang="cs-CZ" dirty="0"/>
          </a:p>
        </p:txBody>
      </p:sp>
      <p:pic>
        <p:nvPicPr>
          <p:cNvPr id="1028" name="Picture 4" descr="C:\Documents and Settings\kralikova\Local Settings\Temporary Internet Files\Content.IE5\FTQ74FZE\MC9002334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276872"/>
            <a:ext cx="1032015" cy="1643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kralikova\Local Settings\Temporary Internet Files\Content.IE5\FTQ74FZE\MC90008345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994" y="4941168"/>
            <a:ext cx="1044846" cy="1299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kralikova\Local Settings\Temporary Internet Files\Content.IE5\FTQ74FZE\MC90033233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98985" y="5315676"/>
            <a:ext cx="1829714" cy="1313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kralikova\Local Settings\Temporary Internet Files\Content.IE5\FTQ74FZE\MC90023358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5089465"/>
            <a:ext cx="1204193" cy="1539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kralikova\Local Settings\Temporary Internet Files\Content.IE5\1HD52S4A\MC90028075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58536" y="5124964"/>
            <a:ext cx="1810704" cy="1503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54704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Lidová hudba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lidových písních se zpívá o lidských potřebách , o lásce, o práci, o přírodě atd</a:t>
            </a:r>
            <a:r>
              <a:rPr lang="cs-CZ" dirty="0" smtClean="0"/>
              <a:t>.,              o všem, </a:t>
            </a:r>
            <a:r>
              <a:rPr lang="cs-CZ" dirty="0" smtClean="0"/>
              <a:t>co člověka v životě potkalo</a:t>
            </a:r>
          </a:p>
          <a:p>
            <a:r>
              <a:rPr lang="cs-CZ" dirty="0" smtClean="0"/>
              <a:t>Např. svatba, narození dítěte, úmrtí , šťastná nebo nešťastná láska, vojna….</a:t>
            </a:r>
          </a:p>
          <a:p>
            <a:r>
              <a:rPr lang="cs-CZ" dirty="0" smtClean="0"/>
              <a:t>Nejstarší písně, které se </a:t>
            </a:r>
            <a:r>
              <a:rPr lang="cs-CZ" dirty="0" smtClean="0"/>
              <a:t>dochovaly, </a:t>
            </a:r>
            <a:r>
              <a:rPr lang="cs-CZ" dirty="0" smtClean="0"/>
              <a:t>jsou </a:t>
            </a:r>
            <a:r>
              <a:rPr lang="cs-CZ" dirty="0" smtClean="0"/>
              <a:t>                       ze </a:t>
            </a:r>
            <a:r>
              <a:rPr lang="cs-CZ" dirty="0" smtClean="0"/>
              <a:t>16. století ( Proč kalino v struze stojíš </a:t>
            </a:r>
            <a:r>
              <a:rPr lang="cs-CZ" dirty="0" smtClean="0"/>
              <a:t>a </a:t>
            </a:r>
            <a:r>
              <a:rPr lang="cs-CZ" dirty="0" smtClean="0"/>
              <a:t>vánoční Radujme se, veselme se) – zpěv písní</a:t>
            </a:r>
            <a:endParaRPr lang="cs-CZ" dirty="0"/>
          </a:p>
        </p:txBody>
      </p:sp>
      <p:pic>
        <p:nvPicPr>
          <p:cNvPr id="2050" name="Picture 2" descr="C:\Documents and Settings\kralikova\Local Settings\Temporary Internet Files\Content.IE5\1HD52S4A\MP90040216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8640"/>
            <a:ext cx="1950720" cy="129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kralikova\Local Settings\Temporary Internet Files\Content.IE5\6T2ZBYFK\MP90040724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81153"/>
            <a:ext cx="2023120" cy="1348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kralikova\Local Settings\Temporary Internet Files\Content.IE5\WNKZJOIU\MC9003329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656216"/>
            <a:ext cx="906628" cy="61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480758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Lidová hudba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Poslech a zpěv písní: </a:t>
            </a:r>
            <a:r>
              <a:rPr lang="cs-CZ" dirty="0" err="1" smtClean="0"/>
              <a:t>Halí,belí</a:t>
            </a:r>
            <a:r>
              <a:rPr lang="cs-CZ" dirty="0" smtClean="0"/>
              <a:t>, Spi děťátko, ….</a:t>
            </a:r>
            <a:endParaRPr lang="cs-CZ" dirty="0"/>
          </a:p>
        </p:txBody>
      </p:sp>
      <p:pic>
        <p:nvPicPr>
          <p:cNvPr id="2050" name="Picture 2" descr="C:\Documents and Settings\kralikova\Local Settings\Temporary Internet Files\Content.IE5\GCNAKFL3\MC9000244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4345229"/>
            <a:ext cx="1639519" cy="1832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kralikova\Local Settings\Temporary Internet Files\Content.IE5\1HD52S4A\MP90044907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46842"/>
            <a:ext cx="1412776" cy="141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Program Files\Microsoft Office\MEDIA\CAGCAT10\j0304933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87183" y="2387736"/>
            <a:ext cx="1819656" cy="1667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Documents and Settings\kralikova\Local Settings\Temporary Internet Files\Content.IE5\1HD52S4A\MP90040752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87183" y="4638839"/>
            <a:ext cx="2179712" cy="1743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Documents and Settings\kralikova\Local Settings\Temporary Internet Files\Content.IE5\FTQ74FZE\MC90023055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2214" y="3645024"/>
            <a:ext cx="1726252" cy="2752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Documents and Settings\kralikova\Local Settings\Temporary Internet Files\Content.IE5\GCNAKFL3\MC90012329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92625" y="2354927"/>
            <a:ext cx="1579177" cy="1485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62282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Lidová hudba současnosti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/>
          <a:lstStyle/>
          <a:p>
            <a:r>
              <a:rPr lang="cs-CZ" dirty="0" smtClean="0"/>
              <a:t>V dnešní době existují různé soubory umělecké tvorby</a:t>
            </a:r>
          </a:p>
          <a:p>
            <a:r>
              <a:rPr lang="cs-CZ" dirty="0" smtClean="0"/>
              <a:t>Pořádají se různé festivaly ( např. ve Strážnici, horňácké slavnosti ve Velké nad Veličkou, …).</a:t>
            </a:r>
          </a:p>
          <a:p>
            <a:r>
              <a:rPr lang="cs-CZ" dirty="0" smtClean="0"/>
              <a:t>Známými zpěváky jsou např. Jarmila Šuláková, Jiří Pavlica, cimbálová muzika Pramínky…</a:t>
            </a:r>
          </a:p>
          <a:p>
            <a:r>
              <a:rPr lang="cs-CZ" dirty="0" smtClean="0"/>
              <a:t>Poslech </a:t>
            </a:r>
            <a:r>
              <a:rPr lang="cs-CZ" smtClean="0"/>
              <a:t>jednotlivých interpretů z CD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557563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</a:t>
            </a:r>
            <a:r>
              <a:rPr lang="cs-CZ" smtClean="0"/>
              <a:t>: 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8612157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386</Words>
  <Application>Microsoft Office PowerPoint</Application>
  <PresentationFormat>Předvádění na obrazovce (4:3)</PresentationFormat>
  <Paragraphs>45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Snímek 1</vt:lpstr>
      <vt:lpstr>ANOTACE</vt:lpstr>
      <vt:lpstr>LIDOVÁ HUDBA</vt:lpstr>
      <vt:lpstr>Nejstarší hudební nástroje</vt:lpstr>
      <vt:lpstr>Archeologické objevy</vt:lpstr>
      <vt:lpstr>Poznáte, co a kdo je na obrázku?</vt:lpstr>
      <vt:lpstr>Poslech  - flétna</vt:lpstr>
      <vt:lpstr>Lidová hudba</vt:lpstr>
      <vt:lpstr>Lidová hudba</vt:lpstr>
      <vt:lpstr>Lidová hudba</vt:lpstr>
      <vt:lpstr>Lidová hudba současnosti</vt:lpstr>
      <vt:lpstr>Zdroje</vt:lpstr>
    </vt:vector>
  </TitlesOfParts>
  <Company>Mateřská škola a základní škola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kralikova</dc:creator>
  <cp:lastModifiedBy>Dum</cp:lastModifiedBy>
  <cp:revision>33</cp:revision>
  <dcterms:created xsi:type="dcterms:W3CDTF">2013-02-25T16:43:22Z</dcterms:created>
  <dcterms:modified xsi:type="dcterms:W3CDTF">2013-03-26T11:33:12Z</dcterms:modified>
</cp:coreProperties>
</file>