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56" r:id="rId2"/>
    <p:sldId id="367" r:id="rId3"/>
    <p:sldId id="368" r:id="rId4"/>
    <p:sldId id="369" r:id="rId5"/>
    <p:sldId id="376" r:id="rId6"/>
    <p:sldId id="370" r:id="rId7"/>
    <p:sldId id="377" r:id="rId8"/>
    <p:sldId id="371" r:id="rId9"/>
    <p:sldId id="378" r:id="rId10"/>
    <p:sldId id="373" r:id="rId11"/>
    <p:sldId id="37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ACA2AC"/>
    <a:srgbClr val="57193E"/>
    <a:srgbClr val="019104"/>
    <a:srgbClr val="534BB5"/>
    <a:srgbClr val="75548A"/>
    <a:srgbClr val="6F4DB3"/>
    <a:srgbClr val="613956"/>
    <a:srgbClr val="F2EA7E"/>
    <a:srgbClr val="F8A968"/>
    <a:srgbClr val="542804"/>
  </p:clrMru>
</p:presentationPr>
</file>

<file path=ppt/tableStyles.xml><?xml version="1.0" encoding="utf-8"?>
<a:tblStyleLst xmlns:a="http://schemas.openxmlformats.org/drawingml/2006/main" def="{5C22544A-7EE6-4342-B048-85BDC9FD1C3A}">
  <a:tblStyle styleId="{08FB837D-C827-4EFA-A057-4D05807E0F7C}" styleName="Styl s motivem 1 – zvýraznění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284E427A-3D55-4303-BF80-6455036E1DE7}" styleName="Styl s motivem 1 – zvýraznění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8FD4443E-F989-4FC4-A0C8-D5A2AF1F390B}" styleName="Tmavý styl 1 – zvýraznění 5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wholeTbl>
    <a:band1H>
      <a:tcStyle>
        <a:tcBdr/>
        <a:fill>
          <a:solidFill>
            <a:schemeClr val="accent5">
              <a:shade val="60000"/>
            </a:schemeClr>
          </a:solidFill>
        </a:fill>
      </a:tcStyle>
    </a:band1H>
    <a:band1V>
      <a:tcStyle>
        <a:tcBdr/>
        <a:fill>
          <a:solidFill>
            <a:schemeClr val="accent5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5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5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5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327F97BB-C833-4FB7-BDE5-3F7075034690}" styleName="Styl s motivem 2 – zvýraznění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42" autoAdjust="0"/>
    <p:restoredTop sz="92237" autoAdjust="0"/>
  </p:normalViewPr>
  <p:slideViewPr>
    <p:cSldViewPr>
      <p:cViewPr varScale="1">
        <p:scale>
          <a:sx n="105" d="100"/>
          <a:sy n="105" d="100"/>
        </p:scale>
        <p:origin x="-150" y="-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6AF60A7-89CB-4D27-8DC8-127EF74658A7}" type="datetimeFigureOut">
              <a:rPr lang="cs-CZ" smtClean="0"/>
              <a:pPr/>
              <a:t>14.3.2011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D7C9266-ACEB-4522-AED5-358AABFAC10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C8ECB-113D-40B2-83BA-EE301FA9060F}" type="datetimeFigureOut">
              <a:rPr lang="cs-CZ" smtClean="0"/>
              <a:pPr/>
              <a:t>14.3.2011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A954C-2DBC-492C-8AAF-F1A0C98167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C8ECB-113D-40B2-83BA-EE301FA9060F}" type="datetimeFigureOut">
              <a:rPr lang="cs-CZ" smtClean="0"/>
              <a:pPr/>
              <a:t>14.3.2011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A954C-2DBC-492C-8AAF-F1A0C98167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C8ECB-113D-40B2-83BA-EE301FA9060F}" type="datetimeFigureOut">
              <a:rPr lang="cs-CZ" smtClean="0"/>
              <a:pPr/>
              <a:t>14.3.2011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A954C-2DBC-492C-8AAF-F1A0C98167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C8ECB-113D-40B2-83BA-EE301FA9060F}" type="datetimeFigureOut">
              <a:rPr lang="cs-CZ" smtClean="0"/>
              <a:pPr/>
              <a:t>14.3.2011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A954C-2DBC-492C-8AAF-F1A0C98167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C8ECB-113D-40B2-83BA-EE301FA9060F}" type="datetimeFigureOut">
              <a:rPr lang="cs-CZ" smtClean="0"/>
              <a:pPr/>
              <a:t>14.3.2011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A954C-2DBC-492C-8AAF-F1A0C98167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C8ECB-113D-40B2-83BA-EE301FA9060F}" type="datetimeFigureOut">
              <a:rPr lang="cs-CZ" smtClean="0"/>
              <a:pPr/>
              <a:t>14.3.2011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A954C-2DBC-492C-8AAF-F1A0C98167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C8ECB-113D-40B2-83BA-EE301FA9060F}" type="datetimeFigureOut">
              <a:rPr lang="cs-CZ" smtClean="0"/>
              <a:pPr/>
              <a:t>14.3.2011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A954C-2DBC-492C-8AAF-F1A0C98167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C8ECB-113D-40B2-83BA-EE301FA9060F}" type="datetimeFigureOut">
              <a:rPr lang="cs-CZ" smtClean="0"/>
              <a:pPr/>
              <a:t>14.3.2011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A954C-2DBC-492C-8AAF-F1A0C98167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C8ECB-113D-40B2-83BA-EE301FA9060F}" type="datetimeFigureOut">
              <a:rPr lang="cs-CZ" smtClean="0"/>
              <a:pPr/>
              <a:t>14.3.2011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A954C-2DBC-492C-8AAF-F1A0C98167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C8ECB-113D-40B2-83BA-EE301FA9060F}" type="datetimeFigureOut">
              <a:rPr lang="cs-CZ" smtClean="0"/>
              <a:pPr/>
              <a:t>14.3.2011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A954C-2DBC-492C-8AAF-F1A0C98167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C8ECB-113D-40B2-83BA-EE301FA9060F}" type="datetimeFigureOut">
              <a:rPr lang="cs-CZ" smtClean="0"/>
              <a:pPr/>
              <a:t>14.3.2011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A954C-2DBC-492C-8AAF-F1A0C98167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5">
                <a:lumMod val="60000"/>
                <a:lumOff val="40000"/>
              </a:schemeClr>
            </a:gs>
            <a:gs pos="50000">
              <a:schemeClr val="accent5">
                <a:lumMod val="40000"/>
                <a:lumOff val="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14C8ECB-113D-40B2-83BA-EE301FA9060F}" type="datetimeFigureOut">
              <a:rPr lang="cs-CZ" smtClean="0"/>
              <a:pPr/>
              <a:t>14.3.2011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E5A954C-2DBC-492C-8AAF-F1A0C98167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249654" cy="6858000"/>
          </a:xfrm>
          <a:prstGeom prst="rect">
            <a:avLst/>
          </a:prstGeom>
          <a:gradFill flip="none" rotWithShape="1">
            <a:gsLst>
              <a:gs pos="0">
                <a:srgbClr val="57193E"/>
              </a:gs>
              <a:gs pos="50000">
                <a:schemeClr val="tx1">
                  <a:lumMod val="50000"/>
                  <a:lumOff val="50000"/>
                </a:schemeClr>
              </a:gs>
              <a:gs pos="100000">
                <a:schemeClr val="bg1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251520" y="0"/>
            <a:ext cx="216024" cy="6858000"/>
          </a:xfrm>
          <a:prstGeom prst="rect">
            <a:avLst/>
          </a:prstGeom>
          <a:gradFill flip="none" rotWithShape="1">
            <a:gsLst>
              <a:gs pos="0">
                <a:schemeClr val="tx1">
                  <a:lumMod val="50000"/>
                  <a:lumOff val="50000"/>
                </a:schemeClr>
              </a:gs>
              <a:gs pos="50000">
                <a:srgbClr val="57193E"/>
              </a:gs>
              <a:gs pos="100000">
                <a:schemeClr val="bg1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Nadpis 1"/>
          <p:cNvSpPr>
            <a:spLocks noGrp="1"/>
          </p:cNvSpPr>
          <p:nvPr>
            <p:ph type="ctrTitle"/>
          </p:nvPr>
        </p:nvSpPr>
        <p:spPr>
          <a:xfrm>
            <a:off x="755576" y="1916832"/>
            <a:ext cx="7772400" cy="1642492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6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Česká republika</a:t>
            </a:r>
            <a:endParaRPr lang="cs-CZ" sz="6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0" y="6642100"/>
            <a:ext cx="857250" cy="2159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ZŠ Hejnice 2010</a:t>
            </a:r>
          </a:p>
        </p:txBody>
      </p:sp>
      <p:sp>
        <p:nvSpPr>
          <p:cNvPr id="16" name="Nadpis 1"/>
          <p:cNvSpPr txBox="1">
            <a:spLocks/>
          </p:cNvSpPr>
          <p:nvPr/>
        </p:nvSpPr>
        <p:spPr>
          <a:xfrm>
            <a:off x="0" y="3933056"/>
            <a:ext cx="9144000" cy="648072"/>
          </a:xfrm>
          <a:prstGeom prst="rect">
            <a:avLst/>
          </a:prstGeom>
          <a:noFill/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 fontScale="92500" lnSpcReduction="2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400" b="1" noProof="0" dirty="0" smtClean="0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Životní prostředí</a:t>
            </a:r>
            <a:endParaRPr kumimoji="0" lang="cs-CZ" sz="4400" b="1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0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7884368" y="6642100"/>
            <a:ext cx="857250" cy="2159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Mgr. Jan Kašpar</a:t>
            </a:r>
            <a:endParaRPr lang="cs-CZ" sz="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28662" y="274638"/>
            <a:ext cx="7758138" cy="1143000"/>
          </a:xfrm>
        </p:spPr>
        <p:txBody>
          <a:bodyPr/>
          <a:lstStyle/>
          <a:p>
            <a:pPr algn="l"/>
            <a:r>
              <a:rPr lang="cs-CZ" dirty="0" smtClean="0"/>
              <a:t>Problémy životního prostředí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85786" y="1600200"/>
            <a:ext cx="7901014" cy="4525963"/>
          </a:xfrm>
        </p:spPr>
        <p:txBody>
          <a:bodyPr>
            <a:normAutofit/>
          </a:bodyPr>
          <a:lstStyle/>
          <a:p>
            <a:r>
              <a:rPr lang="cs-CZ" sz="3600" dirty="0" smtClean="0"/>
              <a:t>Většina území přetvořena člověkem</a:t>
            </a:r>
          </a:p>
          <a:p>
            <a:r>
              <a:rPr lang="cs-CZ" sz="3600" dirty="0" smtClean="0"/>
              <a:t>Vytváření antropogenních tvarů</a:t>
            </a:r>
          </a:p>
          <a:p>
            <a:r>
              <a:rPr lang="cs-CZ" sz="3600" dirty="0" smtClean="0"/>
              <a:t>Znečištění ovzduší</a:t>
            </a:r>
          </a:p>
          <a:p>
            <a:r>
              <a:rPr lang="cs-CZ" sz="3600" dirty="0" smtClean="0"/>
              <a:t>Znečištění vody</a:t>
            </a:r>
          </a:p>
          <a:p>
            <a:r>
              <a:rPr lang="cs-CZ" sz="3600" dirty="0" smtClean="0"/>
              <a:t>Snížená kvalita půd</a:t>
            </a:r>
          </a:p>
          <a:p>
            <a:r>
              <a:rPr lang="cs-CZ" sz="3600" dirty="0" smtClean="0"/>
              <a:t>Odpady</a:t>
            </a:r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</p:txBody>
      </p:sp>
      <p:sp>
        <p:nvSpPr>
          <p:cNvPr id="7" name="Obdélník 6"/>
          <p:cNvSpPr/>
          <p:nvPr/>
        </p:nvSpPr>
        <p:spPr>
          <a:xfrm>
            <a:off x="0" y="0"/>
            <a:ext cx="249654" cy="6858000"/>
          </a:xfrm>
          <a:prstGeom prst="rect">
            <a:avLst/>
          </a:prstGeom>
          <a:gradFill flip="none" rotWithShape="1">
            <a:gsLst>
              <a:gs pos="0">
                <a:srgbClr val="57193E"/>
              </a:gs>
              <a:gs pos="50000">
                <a:schemeClr val="tx1">
                  <a:lumMod val="50000"/>
                  <a:lumOff val="50000"/>
                </a:schemeClr>
              </a:gs>
              <a:gs pos="100000">
                <a:schemeClr val="bg1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251520" y="0"/>
            <a:ext cx="216024" cy="6858000"/>
          </a:xfrm>
          <a:prstGeom prst="rect">
            <a:avLst/>
          </a:prstGeom>
          <a:gradFill flip="none" rotWithShape="1">
            <a:gsLst>
              <a:gs pos="0">
                <a:schemeClr val="tx1">
                  <a:lumMod val="50000"/>
                  <a:lumOff val="50000"/>
                </a:schemeClr>
              </a:gs>
              <a:gs pos="50000">
                <a:srgbClr val="57193E"/>
              </a:gs>
              <a:gs pos="100000">
                <a:schemeClr val="bg1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0" y="6642100"/>
            <a:ext cx="857250" cy="2159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ZŠ Hejnice 2010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28662" y="274638"/>
            <a:ext cx="7758138" cy="1143000"/>
          </a:xfrm>
        </p:spPr>
        <p:txBody>
          <a:bodyPr/>
          <a:lstStyle/>
          <a:p>
            <a:pPr algn="l"/>
            <a:r>
              <a:rPr lang="cs-CZ" dirty="0" smtClean="0"/>
              <a:t>Antropogenní tvary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85786" y="1600200"/>
            <a:ext cx="7901014" cy="4525963"/>
          </a:xfrm>
        </p:spPr>
        <p:txBody>
          <a:bodyPr>
            <a:normAutofit/>
          </a:bodyPr>
          <a:lstStyle/>
          <a:p>
            <a:r>
              <a:rPr lang="cs-CZ" sz="3600" dirty="0" smtClean="0"/>
              <a:t>Tvary vytvořené člověkem</a:t>
            </a:r>
          </a:p>
          <a:p>
            <a:r>
              <a:rPr lang="cs-CZ" sz="3600" dirty="0" smtClean="0"/>
              <a:t>Povrchová a důlní těžba</a:t>
            </a:r>
          </a:p>
          <a:p>
            <a:r>
              <a:rPr lang="cs-CZ" sz="3600" dirty="0" smtClean="0"/>
              <a:t>Tuhé odpady (haldy)</a:t>
            </a:r>
          </a:p>
          <a:p>
            <a:r>
              <a:rPr lang="cs-CZ" sz="3600" dirty="0" smtClean="0"/>
              <a:t>Zemědělské tvary (orba)</a:t>
            </a:r>
          </a:p>
          <a:p>
            <a:r>
              <a:rPr lang="cs-CZ" sz="3600" b="1" i="1" dirty="0" smtClean="0">
                <a:solidFill>
                  <a:srgbClr val="FF0000"/>
                </a:solidFill>
              </a:rPr>
              <a:t>Řešení:</a:t>
            </a:r>
            <a:r>
              <a:rPr lang="cs-CZ" sz="3600" i="1" dirty="0" smtClean="0">
                <a:solidFill>
                  <a:srgbClr val="FF0000"/>
                </a:solidFill>
              </a:rPr>
              <a:t> Rekultivace, omezení těžby</a:t>
            </a:r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</p:txBody>
      </p:sp>
      <p:sp>
        <p:nvSpPr>
          <p:cNvPr id="7" name="Obdélník 6"/>
          <p:cNvSpPr/>
          <p:nvPr/>
        </p:nvSpPr>
        <p:spPr>
          <a:xfrm>
            <a:off x="0" y="0"/>
            <a:ext cx="249654" cy="6858000"/>
          </a:xfrm>
          <a:prstGeom prst="rect">
            <a:avLst/>
          </a:prstGeom>
          <a:gradFill flip="none" rotWithShape="1">
            <a:gsLst>
              <a:gs pos="0">
                <a:srgbClr val="57193E"/>
              </a:gs>
              <a:gs pos="50000">
                <a:schemeClr val="tx1">
                  <a:lumMod val="50000"/>
                  <a:lumOff val="50000"/>
                </a:schemeClr>
              </a:gs>
              <a:gs pos="100000">
                <a:schemeClr val="bg1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251520" y="0"/>
            <a:ext cx="216024" cy="6858000"/>
          </a:xfrm>
          <a:prstGeom prst="rect">
            <a:avLst/>
          </a:prstGeom>
          <a:gradFill flip="none" rotWithShape="1">
            <a:gsLst>
              <a:gs pos="0">
                <a:schemeClr val="tx1">
                  <a:lumMod val="50000"/>
                  <a:lumOff val="50000"/>
                </a:schemeClr>
              </a:gs>
              <a:gs pos="50000">
                <a:srgbClr val="57193E"/>
              </a:gs>
              <a:gs pos="100000">
                <a:schemeClr val="bg1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0" y="6642100"/>
            <a:ext cx="857250" cy="2159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ZŠ Hejnice 2010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28662" y="274638"/>
            <a:ext cx="7758138" cy="1143000"/>
          </a:xfrm>
        </p:spPr>
        <p:txBody>
          <a:bodyPr/>
          <a:lstStyle/>
          <a:p>
            <a:pPr algn="l"/>
            <a:r>
              <a:rPr lang="cs-CZ" dirty="0" smtClean="0"/>
              <a:t>Znečištění ovzduší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85786" y="1600200"/>
            <a:ext cx="7901014" cy="4525963"/>
          </a:xfrm>
        </p:spPr>
        <p:txBody>
          <a:bodyPr>
            <a:normAutofit/>
          </a:bodyPr>
          <a:lstStyle/>
          <a:p>
            <a:r>
              <a:rPr lang="cs-CZ" dirty="0" smtClean="0"/>
              <a:t>Zvýšení množství prachu v ovzduší</a:t>
            </a:r>
          </a:p>
          <a:p>
            <a:r>
              <a:rPr lang="cs-CZ" dirty="0" smtClean="0"/>
              <a:t>Chemické látky (SO</a:t>
            </a:r>
            <a:r>
              <a:rPr lang="cs-CZ" baseline="-25000" dirty="0" smtClean="0"/>
              <a:t>2</a:t>
            </a:r>
            <a:r>
              <a:rPr lang="cs-CZ" dirty="0" smtClean="0"/>
              <a:t>, NOX)</a:t>
            </a:r>
          </a:p>
          <a:p>
            <a:r>
              <a:rPr lang="cs-CZ" dirty="0" smtClean="0"/>
              <a:t>Příčinny kyselých deštů</a:t>
            </a:r>
          </a:p>
          <a:p>
            <a:r>
              <a:rPr lang="cs-CZ" dirty="0" smtClean="0"/>
              <a:t>Způsobeny především spalováním paliv</a:t>
            </a:r>
          </a:p>
          <a:p>
            <a:r>
              <a:rPr lang="cs-CZ" dirty="0" smtClean="0"/>
              <a:t>Ústecký a Moravskoslezský kraj</a:t>
            </a:r>
          </a:p>
          <a:p>
            <a:r>
              <a:rPr lang="cs-CZ" b="1" i="1" dirty="0" smtClean="0">
                <a:solidFill>
                  <a:srgbClr val="FF0000"/>
                </a:solidFill>
              </a:rPr>
              <a:t>Řešení:</a:t>
            </a:r>
            <a:r>
              <a:rPr lang="cs-CZ" i="1" dirty="0" smtClean="0">
                <a:solidFill>
                  <a:srgbClr val="FF0000"/>
                </a:solidFill>
              </a:rPr>
              <a:t> Snížení množství vypouštěných plynů, výsadba zeleně</a:t>
            </a:r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</p:txBody>
      </p:sp>
      <p:sp>
        <p:nvSpPr>
          <p:cNvPr id="7" name="Obdélník 6"/>
          <p:cNvSpPr/>
          <p:nvPr/>
        </p:nvSpPr>
        <p:spPr>
          <a:xfrm>
            <a:off x="0" y="0"/>
            <a:ext cx="249654" cy="6858000"/>
          </a:xfrm>
          <a:prstGeom prst="rect">
            <a:avLst/>
          </a:prstGeom>
          <a:gradFill flip="none" rotWithShape="1">
            <a:gsLst>
              <a:gs pos="0">
                <a:srgbClr val="57193E"/>
              </a:gs>
              <a:gs pos="50000">
                <a:schemeClr val="tx1">
                  <a:lumMod val="50000"/>
                  <a:lumOff val="50000"/>
                </a:schemeClr>
              </a:gs>
              <a:gs pos="100000">
                <a:schemeClr val="bg1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251520" y="0"/>
            <a:ext cx="216024" cy="6858000"/>
          </a:xfrm>
          <a:prstGeom prst="rect">
            <a:avLst/>
          </a:prstGeom>
          <a:gradFill flip="none" rotWithShape="1">
            <a:gsLst>
              <a:gs pos="0">
                <a:schemeClr val="tx1">
                  <a:lumMod val="50000"/>
                  <a:lumOff val="50000"/>
                </a:schemeClr>
              </a:gs>
              <a:gs pos="50000">
                <a:srgbClr val="57193E"/>
              </a:gs>
              <a:gs pos="100000">
                <a:schemeClr val="bg1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0" y="6642100"/>
            <a:ext cx="857250" cy="2159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ZŠ Hejnice 2010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 descr="P1010825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3999" cy="6858000"/>
          </a:xfrm>
        </p:spPr>
      </p:pic>
      <p:sp>
        <p:nvSpPr>
          <p:cNvPr id="6" name="TextovéPole 5"/>
          <p:cNvSpPr txBox="1"/>
          <p:nvPr/>
        </p:nvSpPr>
        <p:spPr>
          <a:xfrm>
            <a:off x="7956376" y="6309320"/>
            <a:ext cx="792088" cy="369332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Obr. 1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28662" y="274638"/>
            <a:ext cx="7758138" cy="1143000"/>
          </a:xfrm>
        </p:spPr>
        <p:txBody>
          <a:bodyPr/>
          <a:lstStyle/>
          <a:p>
            <a:pPr algn="l"/>
            <a:r>
              <a:rPr lang="cs-CZ" dirty="0" smtClean="0"/>
              <a:t>Znečištění vody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85786" y="1600200"/>
            <a:ext cx="7901014" cy="4525963"/>
          </a:xfrm>
        </p:spPr>
        <p:txBody>
          <a:bodyPr>
            <a:normAutofit/>
          </a:bodyPr>
          <a:lstStyle/>
          <a:p>
            <a:r>
              <a:rPr lang="cs-CZ" sz="3600" dirty="0" smtClean="0"/>
              <a:t>Kyselé deště </a:t>
            </a:r>
          </a:p>
          <a:p>
            <a:r>
              <a:rPr lang="cs-CZ" sz="3600" dirty="0" smtClean="0"/>
              <a:t>Odpady z průmyslových podniků </a:t>
            </a:r>
          </a:p>
          <a:p>
            <a:r>
              <a:rPr lang="cs-CZ" sz="3600" dirty="0" smtClean="0"/>
              <a:t>Havárie</a:t>
            </a:r>
          </a:p>
          <a:p>
            <a:r>
              <a:rPr lang="cs-CZ" sz="3600" dirty="0" smtClean="0"/>
              <a:t>Zemědělské odpady</a:t>
            </a:r>
          </a:p>
          <a:p>
            <a:r>
              <a:rPr lang="cs-CZ" sz="3600" dirty="0" smtClean="0"/>
              <a:t>Odpadky</a:t>
            </a:r>
          </a:p>
          <a:p>
            <a:r>
              <a:rPr lang="cs-CZ" sz="3600" b="1" i="1" dirty="0" smtClean="0">
                <a:solidFill>
                  <a:srgbClr val="FF0000"/>
                </a:solidFill>
              </a:rPr>
              <a:t>Řešení:</a:t>
            </a:r>
            <a:r>
              <a:rPr lang="cs-CZ" sz="3600" i="1" dirty="0" smtClean="0">
                <a:solidFill>
                  <a:srgbClr val="FF0000"/>
                </a:solidFill>
              </a:rPr>
              <a:t> Čištění odpadních vod</a:t>
            </a:r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</p:txBody>
      </p:sp>
      <p:sp>
        <p:nvSpPr>
          <p:cNvPr id="7" name="Obdélník 6"/>
          <p:cNvSpPr/>
          <p:nvPr/>
        </p:nvSpPr>
        <p:spPr>
          <a:xfrm>
            <a:off x="0" y="0"/>
            <a:ext cx="249654" cy="6858000"/>
          </a:xfrm>
          <a:prstGeom prst="rect">
            <a:avLst/>
          </a:prstGeom>
          <a:gradFill flip="none" rotWithShape="1">
            <a:gsLst>
              <a:gs pos="0">
                <a:srgbClr val="57193E"/>
              </a:gs>
              <a:gs pos="50000">
                <a:schemeClr val="tx1">
                  <a:lumMod val="50000"/>
                  <a:lumOff val="50000"/>
                </a:schemeClr>
              </a:gs>
              <a:gs pos="100000">
                <a:schemeClr val="bg1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251520" y="0"/>
            <a:ext cx="216024" cy="6858000"/>
          </a:xfrm>
          <a:prstGeom prst="rect">
            <a:avLst/>
          </a:prstGeom>
          <a:gradFill flip="none" rotWithShape="1">
            <a:gsLst>
              <a:gs pos="0">
                <a:schemeClr val="tx1">
                  <a:lumMod val="50000"/>
                  <a:lumOff val="50000"/>
                </a:schemeClr>
              </a:gs>
              <a:gs pos="50000">
                <a:srgbClr val="57193E"/>
              </a:gs>
              <a:gs pos="100000">
                <a:schemeClr val="bg1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0" y="6642100"/>
            <a:ext cx="857250" cy="2159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ZŠ Hejnice 2010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Kontaminace po povodni, 2010</a:t>
            </a:r>
            <a:endParaRPr lang="cs-CZ" dirty="0"/>
          </a:p>
        </p:txBody>
      </p:sp>
      <p:pic>
        <p:nvPicPr>
          <p:cNvPr id="4" name="Zástupný symbol pro obsah 3" descr="IMG150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683568" y="1340768"/>
            <a:ext cx="6840760" cy="5130570"/>
          </a:xfrm>
        </p:spPr>
      </p:pic>
      <p:sp>
        <p:nvSpPr>
          <p:cNvPr id="5" name="TextovéPole 4"/>
          <p:cNvSpPr txBox="1"/>
          <p:nvPr/>
        </p:nvSpPr>
        <p:spPr>
          <a:xfrm>
            <a:off x="7812360" y="6237312"/>
            <a:ext cx="792088" cy="369332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Obr. 2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28662" y="274638"/>
            <a:ext cx="7758138" cy="1143000"/>
          </a:xfrm>
        </p:spPr>
        <p:txBody>
          <a:bodyPr/>
          <a:lstStyle/>
          <a:p>
            <a:pPr algn="l"/>
            <a:r>
              <a:rPr lang="cs-CZ" dirty="0" smtClean="0"/>
              <a:t>Znečištění půd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85786" y="1600200"/>
            <a:ext cx="7901014" cy="4525963"/>
          </a:xfrm>
        </p:spPr>
        <p:txBody>
          <a:bodyPr>
            <a:normAutofit fontScale="92500"/>
          </a:bodyPr>
          <a:lstStyle/>
          <a:p>
            <a:r>
              <a:rPr lang="cs-CZ" sz="3600" dirty="0" smtClean="0"/>
              <a:t>Nesprávné užívání zemědělské či lesní půdy</a:t>
            </a:r>
          </a:p>
          <a:p>
            <a:r>
              <a:rPr lang="cs-CZ" sz="3600" dirty="0" smtClean="0"/>
              <a:t>Nadměrné užívání chemických prostředků</a:t>
            </a:r>
          </a:p>
          <a:p>
            <a:r>
              <a:rPr lang="cs-CZ" sz="3600" dirty="0" smtClean="0"/>
              <a:t>Nešetrné těžební metody</a:t>
            </a:r>
          </a:p>
          <a:p>
            <a:r>
              <a:rPr lang="cs-CZ" sz="3600" dirty="0" smtClean="0"/>
              <a:t>Odpady</a:t>
            </a:r>
          </a:p>
          <a:p>
            <a:r>
              <a:rPr lang="cs-CZ" sz="3600" b="1" i="1" dirty="0" smtClean="0">
                <a:solidFill>
                  <a:srgbClr val="FF0000"/>
                </a:solidFill>
              </a:rPr>
              <a:t>Řešení:</a:t>
            </a:r>
            <a:r>
              <a:rPr lang="cs-CZ" sz="3600" i="1" dirty="0" smtClean="0">
                <a:solidFill>
                  <a:srgbClr val="FF0000"/>
                </a:solidFill>
              </a:rPr>
              <a:t> Vápnění kyselých půd, odvodnění</a:t>
            </a:r>
            <a:r>
              <a:rPr lang="cs-CZ" sz="1800" i="1" dirty="0" smtClean="0">
                <a:solidFill>
                  <a:srgbClr val="FF0000"/>
                </a:solidFill>
              </a:rPr>
              <a:t/>
            </a:r>
            <a:br>
              <a:rPr lang="cs-CZ" sz="1800" i="1" dirty="0" smtClean="0">
                <a:solidFill>
                  <a:srgbClr val="FF0000"/>
                </a:solidFill>
              </a:rPr>
            </a:br>
            <a:endParaRPr lang="cs-CZ" sz="1800" i="1" dirty="0" smtClean="0">
              <a:solidFill>
                <a:srgbClr val="FF0000"/>
              </a:solidFill>
            </a:endParaRPr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</p:txBody>
      </p:sp>
      <p:sp>
        <p:nvSpPr>
          <p:cNvPr id="7" name="Obdélník 6"/>
          <p:cNvSpPr/>
          <p:nvPr/>
        </p:nvSpPr>
        <p:spPr>
          <a:xfrm>
            <a:off x="0" y="0"/>
            <a:ext cx="249654" cy="6858000"/>
          </a:xfrm>
          <a:prstGeom prst="rect">
            <a:avLst/>
          </a:prstGeom>
          <a:gradFill flip="none" rotWithShape="1">
            <a:gsLst>
              <a:gs pos="0">
                <a:srgbClr val="57193E"/>
              </a:gs>
              <a:gs pos="50000">
                <a:schemeClr val="tx1">
                  <a:lumMod val="50000"/>
                  <a:lumOff val="50000"/>
                </a:schemeClr>
              </a:gs>
              <a:gs pos="100000">
                <a:schemeClr val="bg1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251520" y="0"/>
            <a:ext cx="216024" cy="6858000"/>
          </a:xfrm>
          <a:prstGeom prst="rect">
            <a:avLst/>
          </a:prstGeom>
          <a:gradFill flip="none" rotWithShape="1">
            <a:gsLst>
              <a:gs pos="0">
                <a:schemeClr val="tx1">
                  <a:lumMod val="50000"/>
                  <a:lumOff val="50000"/>
                </a:schemeClr>
              </a:gs>
              <a:gs pos="50000">
                <a:srgbClr val="57193E"/>
              </a:gs>
              <a:gs pos="100000">
                <a:schemeClr val="bg1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0" y="6642100"/>
            <a:ext cx="857250" cy="2159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ZŠ Hejnice 2010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Kontaminace po povodni 2010</a:t>
            </a:r>
            <a:endParaRPr lang="cs-CZ" dirty="0"/>
          </a:p>
        </p:txBody>
      </p:sp>
      <p:pic>
        <p:nvPicPr>
          <p:cNvPr id="4" name="Zástupný symbol pro obsah 3" descr="IMG152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683568" y="1196752"/>
            <a:ext cx="7296810" cy="5472608"/>
          </a:xfrm>
        </p:spPr>
      </p:pic>
      <p:sp>
        <p:nvSpPr>
          <p:cNvPr id="5" name="TextovéPole 4"/>
          <p:cNvSpPr txBox="1"/>
          <p:nvPr/>
        </p:nvSpPr>
        <p:spPr>
          <a:xfrm>
            <a:off x="7956376" y="6309320"/>
            <a:ext cx="792088" cy="369332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Obr.  3</a:t>
            </a: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28662" y="274638"/>
            <a:ext cx="7758138" cy="1143000"/>
          </a:xfrm>
        </p:spPr>
        <p:txBody>
          <a:bodyPr/>
          <a:lstStyle/>
          <a:p>
            <a:pPr algn="l"/>
            <a:r>
              <a:rPr lang="cs-CZ" dirty="0" smtClean="0"/>
              <a:t>Problémy odpadů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85786" y="1600200"/>
            <a:ext cx="7901014" cy="4525963"/>
          </a:xfrm>
        </p:spPr>
        <p:txBody>
          <a:bodyPr>
            <a:normAutofit/>
          </a:bodyPr>
          <a:lstStyle/>
          <a:p>
            <a:r>
              <a:rPr lang="cs-CZ" dirty="0" smtClean="0"/>
              <a:t>Problém zneškodňování odpadů</a:t>
            </a:r>
          </a:p>
          <a:p>
            <a:r>
              <a:rPr lang="cs-CZ" dirty="0" smtClean="0"/>
              <a:t>Skladování, likvidace, recyklace</a:t>
            </a:r>
          </a:p>
          <a:p>
            <a:r>
              <a:rPr lang="cs-CZ" dirty="0" smtClean="0"/>
              <a:t>V ČR převažuje ukládání na skládkách</a:t>
            </a:r>
          </a:p>
          <a:p>
            <a:r>
              <a:rPr lang="cs-CZ" dirty="0" smtClean="0"/>
              <a:t>Černé skládky</a:t>
            </a:r>
          </a:p>
          <a:p>
            <a:r>
              <a:rPr lang="cs-CZ" dirty="0" smtClean="0"/>
              <a:t>Produkce odpadu ČR – 17 t obyvatel/rok!</a:t>
            </a:r>
          </a:p>
          <a:p>
            <a:r>
              <a:rPr lang="cs-CZ" dirty="0" smtClean="0"/>
              <a:t>Největší produkce – průmysl, zemědělství</a:t>
            </a:r>
          </a:p>
          <a:p>
            <a:r>
              <a:rPr lang="cs-CZ" b="1" i="1" dirty="0" smtClean="0">
                <a:solidFill>
                  <a:srgbClr val="FF0000"/>
                </a:solidFill>
              </a:rPr>
              <a:t>Řešení: </a:t>
            </a:r>
            <a:r>
              <a:rPr lang="cs-CZ" i="1" dirty="0" smtClean="0">
                <a:solidFill>
                  <a:srgbClr val="FF0000"/>
                </a:solidFill>
              </a:rPr>
              <a:t>Intenzivnější recyklace</a:t>
            </a:r>
          </a:p>
          <a:p>
            <a:pPr>
              <a:buNone/>
            </a:pPr>
            <a:endParaRPr lang="cs-CZ" sz="1800" dirty="0" smtClean="0"/>
          </a:p>
          <a:p>
            <a:pPr>
              <a:buNone/>
            </a:pPr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</p:txBody>
      </p:sp>
      <p:sp>
        <p:nvSpPr>
          <p:cNvPr id="7" name="Obdélník 6"/>
          <p:cNvSpPr/>
          <p:nvPr/>
        </p:nvSpPr>
        <p:spPr>
          <a:xfrm>
            <a:off x="0" y="0"/>
            <a:ext cx="249654" cy="6858000"/>
          </a:xfrm>
          <a:prstGeom prst="rect">
            <a:avLst/>
          </a:prstGeom>
          <a:gradFill flip="none" rotWithShape="1">
            <a:gsLst>
              <a:gs pos="0">
                <a:srgbClr val="57193E"/>
              </a:gs>
              <a:gs pos="50000">
                <a:schemeClr val="tx1">
                  <a:lumMod val="50000"/>
                  <a:lumOff val="50000"/>
                </a:schemeClr>
              </a:gs>
              <a:gs pos="100000">
                <a:schemeClr val="bg1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251520" y="0"/>
            <a:ext cx="216024" cy="6858000"/>
          </a:xfrm>
          <a:prstGeom prst="rect">
            <a:avLst/>
          </a:prstGeom>
          <a:gradFill flip="none" rotWithShape="1">
            <a:gsLst>
              <a:gs pos="0">
                <a:schemeClr val="tx1">
                  <a:lumMod val="50000"/>
                  <a:lumOff val="50000"/>
                </a:schemeClr>
              </a:gs>
              <a:gs pos="50000">
                <a:srgbClr val="57193E"/>
              </a:gs>
              <a:gs pos="100000">
                <a:schemeClr val="bg1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0" y="6642100"/>
            <a:ext cx="857250" cy="2159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ZŠ Hejnice 2010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28662" y="274638"/>
            <a:ext cx="7758138" cy="1143000"/>
          </a:xfrm>
        </p:spPr>
        <p:txBody>
          <a:bodyPr/>
          <a:lstStyle/>
          <a:p>
            <a:pPr algn="l"/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85786" y="1600200"/>
            <a:ext cx="7901014" cy="4525963"/>
          </a:xfrm>
        </p:spPr>
        <p:txBody>
          <a:bodyPr>
            <a:normAutofit/>
          </a:bodyPr>
          <a:lstStyle/>
          <a:p>
            <a:r>
              <a:rPr lang="cs-CZ" sz="1600" dirty="0" smtClean="0"/>
              <a:t>Obr. 1, 2, 3 : Fotoarchiv autora</a:t>
            </a:r>
          </a:p>
          <a:p>
            <a:r>
              <a:rPr lang="cs-CZ" sz="1600" dirty="0" smtClean="0"/>
              <a:t>Autorem </a:t>
            </a:r>
            <a:r>
              <a:rPr lang="cs-CZ" sz="1600" dirty="0" smtClean="0"/>
              <a:t>materiálu a všech jeho částí, není-li uvedeno jinak, je Mgr. Jan Kašpar</a:t>
            </a:r>
            <a:r>
              <a:rPr lang="cs-CZ" sz="1600" dirty="0" smtClean="0"/>
              <a:t>.</a:t>
            </a:r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</p:txBody>
      </p:sp>
      <p:sp>
        <p:nvSpPr>
          <p:cNvPr id="7" name="Obdélník 6"/>
          <p:cNvSpPr/>
          <p:nvPr/>
        </p:nvSpPr>
        <p:spPr>
          <a:xfrm>
            <a:off x="0" y="0"/>
            <a:ext cx="249654" cy="6858000"/>
          </a:xfrm>
          <a:prstGeom prst="rect">
            <a:avLst/>
          </a:prstGeom>
          <a:gradFill flip="none" rotWithShape="1">
            <a:gsLst>
              <a:gs pos="0">
                <a:srgbClr val="57193E"/>
              </a:gs>
              <a:gs pos="50000">
                <a:schemeClr val="tx1">
                  <a:lumMod val="50000"/>
                  <a:lumOff val="50000"/>
                </a:schemeClr>
              </a:gs>
              <a:gs pos="100000">
                <a:schemeClr val="bg1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251520" y="0"/>
            <a:ext cx="216024" cy="6858000"/>
          </a:xfrm>
          <a:prstGeom prst="rect">
            <a:avLst/>
          </a:prstGeom>
          <a:gradFill flip="none" rotWithShape="1">
            <a:gsLst>
              <a:gs pos="0">
                <a:schemeClr val="tx1">
                  <a:lumMod val="50000"/>
                  <a:lumOff val="50000"/>
                </a:schemeClr>
              </a:gs>
              <a:gs pos="50000">
                <a:srgbClr val="57193E"/>
              </a:gs>
              <a:gs pos="100000">
                <a:schemeClr val="bg1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0" y="6642100"/>
            <a:ext cx="857250" cy="2159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ZŠ Hejnice 2010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2441</TotalTime>
  <Words>231</Words>
  <Application>Microsoft Office PowerPoint</Application>
  <PresentationFormat>Předvádění na obrazovce (4:3)</PresentationFormat>
  <Paragraphs>88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Česká republika</vt:lpstr>
      <vt:lpstr>Problémy životního prostředí</vt:lpstr>
      <vt:lpstr>Antropogenní tvary </vt:lpstr>
      <vt:lpstr>Znečištění ovzduší</vt:lpstr>
      <vt:lpstr>Snímek 5</vt:lpstr>
      <vt:lpstr>Znečištění vody</vt:lpstr>
      <vt:lpstr>Kontaminace po povodni, 2010</vt:lpstr>
      <vt:lpstr>Znečištění půd</vt:lpstr>
      <vt:lpstr>Kontaminace po povodni 2010</vt:lpstr>
      <vt:lpstr>Problémy odpadů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Ústecký kraj</dc:title>
  <dc:creator>Honza</dc:creator>
  <cp:lastModifiedBy>HONZA</cp:lastModifiedBy>
  <cp:revision>527</cp:revision>
  <dcterms:created xsi:type="dcterms:W3CDTF">2010-05-06T15:35:09Z</dcterms:created>
  <dcterms:modified xsi:type="dcterms:W3CDTF">2011-03-14T11:53:26Z</dcterms:modified>
</cp:coreProperties>
</file>