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2" r:id="rId5"/>
    <p:sldId id="264" r:id="rId6"/>
    <p:sldId id="266" r:id="rId7"/>
    <p:sldId id="268" r:id="rId8"/>
    <p:sldId id="269" r:id="rId9"/>
    <p:sldId id="270" r:id="rId10"/>
    <p:sldId id="274" r:id="rId11"/>
    <p:sldId id="272" r:id="rId12"/>
    <p:sldId id="273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642" y="-2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jpeg"/><Relationship Id="rId5" Type="http://schemas.openxmlformats.org/officeDocument/2006/relationships/image" Target="../media/image15.png"/><Relationship Id="rId10" Type="http://schemas.openxmlformats.org/officeDocument/2006/relationships/image" Target="../media/image20.jpeg"/><Relationship Id="rId4" Type="http://schemas.openxmlformats.org/officeDocument/2006/relationships/image" Target="../media/image14.wmf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12" Type="http://schemas.openxmlformats.org/officeDocument/2006/relationships/image" Target="../media/image2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openxmlformats.org/officeDocument/2006/relationships/image" Target="../media/image20.jpeg"/><Relationship Id="rId5" Type="http://schemas.openxmlformats.org/officeDocument/2006/relationships/image" Target="../media/image14.wmf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552728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41168"/>
            <a:ext cx="3098800" cy="1092200"/>
          </a:xfrm>
          <a:prstGeom prst="rect">
            <a:avLst/>
          </a:prstGeom>
          <a:ln w="76200">
            <a:prstDash val="solid"/>
          </a:ln>
          <a:extLst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1001926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VY_32_INOVACE_07_</a:t>
                      </a:r>
                      <a:r>
                        <a:rPr lang="cs-CZ" sz="2400" baseline="0" dirty="0" smtClean="0"/>
                        <a:t>hláska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</a:t>
                      </a:r>
                      <a:r>
                        <a:rPr lang="cs-CZ" sz="2400" dirty="0" smtClean="0"/>
                        <a:t>hláska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Prosinec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323528" y="260648"/>
            <a:ext cx="8496944" cy="6336704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681461"/>
              </p:ext>
            </p:extLst>
          </p:nvPr>
        </p:nvGraphicFramePr>
        <p:xfrm>
          <a:off x="755576" y="1052736"/>
          <a:ext cx="7560840" cy="4246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Materiál je určen pro žáky 1. ročníku ZŠ praktické.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Je určen pro práci na interaktivní tabuli.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Je určen pro práci s</a:t>
                      </a:r>
                      <a:r>
                        <a:rPr lang="cs-CZ" baseline="0" dirty="0" smtClean="0"/>
                        <a:t> využitím dotykové obrazovky.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Seznamuje žáky</a:t>
                      </a:r>
                      <a:r>
                        <a:rPr lang="cs-CZ" baseline="0" dirty="0" smtClean="0"/>
                        <a:t> s hláskou M, procvičuje ostatní samohlásky.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Ve snímku 3, 4, 5, 6, 7 vyhledají žáci správnou slabiku k obrázku a spojí. Snímek</a:t>
                      </a:r>
                      <a:r>
                        <a:rPr lang="cs-CZ" baseline="0" dirty="0" smtClean="0"/>
                        <a:t> 8 obsahuje řešení.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Snímek 9 je pracovní list, slouží k vyhledání správného obrázku ke slabice, snímek 10 obsahuje řešení.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</a:t>
                      </a:r>
                      <a:r>
                        <a:rPr lang="cs-CZ" smtClean="0"/>
                        <a:t>stupeň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  7</a:t>
                      </a:r>
                      <a:r>
                        <a:rPr lang="cs-CZ" baseline="0" dirty="0" smtClean="0"/>
                        <a:t> – 8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251520" y="171648"/>
            <a:ext cx="8784976" cy="6552728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1619286" y="4100644"/>
            <a:ext cx="1287760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564432" y="2009314"/>
            <a:ext cx="1287760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MI</a:t>
            </a:r>
            <a:endParaRPr lang="cs-CZ" sz="54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4355976" y="5517158"/>
            <a:ext cx="1287760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6660232" y="4562309"/>
            <a:ext cx="1287760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6660232" y="2009314"/>
            <a:ext cx="1287760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MU</a:t>
            </a:r>
            <a:endParaRPr lang="cs-CZ" sz="5400" b="1" dirty="0"/>
          </a:p>
        </p:txBody>
      </p:sp>
      <p:pic>
        <p:nvPicPr>
          <p:cNvPr id="1026" name="Picture 2" descr="C:\Users\Speciální školy\AppData\Local\Microsoft\Windows\Temporary Internet Files\Content.IE5\HD5OE6Q0\MC9003616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153" y="1844824"/>
            <a:ext cx="2846388" cy="35473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467544" y="332656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Kterou slabikou začíná slovo na obrázku? Najdi a spoj.</a:t>
            </a:r>
            <a:endParaRPr lang="cs-CZ" sz="3200" b="1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596336" y="5877272"/>
            <a:ext cx="1331640" cy="764704"/>
          </a:xfrm>
          <a:prstGeom prst="actionButtonForwardNex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5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84340" y="188639"/>
            <a:ext cx="8973904" cy="6593201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395536" y="3174888"/>
            <a:ext cx="128776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402308" y="4437112"/>
            <a:ext cx="128776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351984" y="4509120"/>
            <a:ext cx="128776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MA</a:t>
            </a:r>
            <a:endParaRPr lang="cs-CZ" sz="5400" b="1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23415" y="3174888"/>
            <a:ext cx="128776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3927412" y="5456899"/>
            <a:ext cx="128776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MU</a:t>
            </a:r>
            <a:endParaRPr lang="cs-CZ" sz="5400" b="1" dirty="0"/>
          </a:p>
        </p:txBody>
      </p:sp>
      <p:pic>
        <p:nvPicPr>
          <p:cNvPr id="2051" name="Picture 3" descr="C:\Users\Speciální školy\AppData\Local\Microsoft\Windows\Temporary Internet Files\Content.IE5\HD5OE6Q0\MP90040519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445" y="1556792"/>
            <a:ext cx="5346493" cy="35649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11" name="TextovéPole 10"/>
          <p:cNvSpPr txBox="1"/>
          <p:nvPr/>
        </p:nvSpPr>
        <p:spPr>
          <a:xfrm>
            <a:off x="502840" y="332656"/>
            <a:ext cx="8136904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Kterou slabikou začíná slovo na obrázku? Najdi a spoj.</a:t>
            </a:r>
            <a:endParaRPr lang="cs-CZ" sz="3200" b="1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934858" y="5918564"/>
            <a:ext cx="1042416" cy="727147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95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79512" y="188640"/>
            <a:ext cx="8784976" cy="6408712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971600" y="3508528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MO</a:t>
            </a:r>
            <a:endParaRPr lang="cs-CZ" sz="54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971600" y="2045810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971600" y="5241974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7222060" y="2401901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7232104" y="3933056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MU</a:t>
            </a:r>
            <a:endParaRPr lang="cs-CZ" sz="5400" b="1" dirty="0"/>
          </a:p>
        </p:txBody>
      </p:sp>
      <p:pic>
        <p:nvPicPr>
          <p:cNvPr id="3076" name="Picture 4" descr="C:\Users\Speciální školy\AppData\Local\Microsoft\Windows\Temporary Internet Files\Content.IE5\PP5PYIDN\MP9004484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43613"/>
            <a:ext cx="3736032" cy="4680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16" name="TextovéPole 15"/>
          <p:cNvSpPr txBox="1"/>
          <p:nvPr/>
        </p:nvSpPr>
        <p:spPr>
          <a:xfrm>
            <a:off x="467544" y="313490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Kterou slabikou začíná slovo na obrázku? Najdi a spoj.</a:t>
            </a:r>
            <a:endParaRPr lang="cs-CZ" sz="3200" b="1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875984" y="5797584"/>
            <a:ext cx="1042416" cy="735440"/>
          </a:xfrm>
          <a:prstGeom prst="actionButtonForwardNex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08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79512" y="238580"/>
            <a:ext cx="8784976" cy="643078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991022" y="4149080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MO</a:t>
            </a:r>
            <a:endParaRPr lang="cs-CZ" sz="54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399273" y="2847026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MI</a:t>
            </a:r>
            <a:endParaRPr lang="cs-CZ" sz="54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399273" y="4149080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MA</a:t>
            </a:r>
            <a:endParaRPr lang="cs-CZ" sz="5400" b="1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991022" y="2782609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ME</a:t>
            </a:r>
            <a:endParaRPr lang="cs-CZ" sz="5400" b="1" dirty="0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4229979" y="5517232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MU</a:t>
            </a:r>
            <a:endParaRPr lang="cs-CZ" sz="5400" b="1" dirty="0"/>
          </a:p>
        </p:txBody>
      </p:sp>
      <p:pic>
        <p:nvPicPr>
          <p:cNvPr id="4099" name="Picture 3" descr="C:\Users\Speciální školy\AppData\Local\Microsoft\Windows\Temporary Internet Files\Content.IE5\PP5PYIDN\MP90044486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658" y="1628800"/>
            <a:ext cx="4696402" cy="355969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11" name="TextovéPole 10"/>
          <p:cNvSpPr txBox="1"/>
          <p:nvPr/>
        </p:nvSpPr>
        <p:spPr>
          <a:xfrm>
            <a:off x="423156" y="238580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Kterou slabikou začíná slovo na obrázku? Najdi a spoj.</a:t>
            </a:r>
            <a:endParaRPr lang="cs-CZ" sz="3200" b="1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812360" y="5805264"/>
            <a:ext cx="1042416" cy="779623"/>
          </a:xfrm>
          <a:prstGeom prst="actionButtonForwardNex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1520" y="332656"/>
            <a:ext cx="8712968" cy="6377558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1265468" y="3573016"/>
            <a:ext cx="1287760" cy="92333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265468" y="5013176"/>
            <a:ext cx="1287760" cy="92333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226603" y="2450505"/>
            <a:ext cx="1287760" cy="92333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1265468" y="2132856"/>
            <a:ext cx="1287760" cy="92333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ME</a:t>
            </a:r>
            <a:endParaRPr lang="cs-CZ" sz="5400" b="1" dirty="0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7228553" y="4417922"/>
            <a:ext cx="1287760" cy="92333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MU</a:t>
            </a:r>
            <a:endParaRPr lang="cs-CZ" sz="5400" b="1" dirty="0"/>
          </a:p>
        </p:txBody>
      </p:sp>
      <p:pic>
        <p:nvPicPr>
          <p:cNvPr id="5122" name="Picture 2" descr="C:\Users\Speciální školy\AppData\Local\Microsoft\Windows\Temporary Internet Files\Content.IE5\HD5OE6Q0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16832"/>
            <a:ext cx="4066214" cy="46808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10" name="TextovéPole 9"/>
          <p:cNvSpPr txBox="1"/>
          <p:nvPr/>
        </p:nvSpPr>
        <p:spPr>
          <a:xfrm>
            <a:off x="467544" y="476672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Kterou slabikou začíná slovo na obrázku? Najdi a spoj.</a:t>
            </a:r>
            <a:endParaRPr lang="cs-CZ" sz="3200" b="1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870483" y="5833003"/>
            <a:ext cx="1042416" cy="764704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00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784976" cy="6439129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C:\Users\Speciální školy\AppData\Local\Microsoft\Windows\Temporary Internet Files\Content.IE5\HD5OE6Q0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44824"/>
            <a:ext cx="156381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peciální školy\AppData\Local\Microsoft\Windows\Temporary Internet Files\Content.IE5\PP5PYIDN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455" y="1772816"/>
            <a:ext cx="1788578" cy="148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Speciální školy\AppData\Local\Microsoft\Windows\Temporary Internet Files\Content.IE5\PP5PYIDN\MP9004484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935" y="4344512"/>
            <a:ext cx="1665466" cy="216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HD5OE6Q0\MP9004051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124" y="1484981"/>
            <a:ext cx="2184014" cy="12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HD5OE6Q0\MC9003616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045" y="3717033"/>
            <a:ext cx="161781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7381" y="332656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ŘEŠENÍ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98073" y="3513930"/>
            <a:ext cx="22029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MU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3900" y="5304330"/>
            <a:ext cx="14499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MI</a:t>
            </a:r>
            <a:endParaRPr lang="cs-CZ" sz="8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36845" y="5181315"/>
            <a:ext cx="17860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MA</a:t>
            </a:r>
            <a:endParaRPr lang="cs-CZ" sz="8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491175"/>
            <a:ext cx="16356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ME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421" y="3138284"/>
            <a:ext cx="182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MO</a:t>
            </a:r>
            <a:endParaRPr lang="cs-CZ" sz="8000" b="1" dirty="0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7812360" y="5843034"/>
            <a:ext cx="1080120" cy="661720"/>
          </a:xfrm>
          <a:prstGeom prst="actionButtonForwardNext">
            <a:avLst/>
          </a:prstGeom>
          <a:blipFill>
            <a:blip r:embed="rId8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8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-171400"/>
            <a:ext cx="9577064" cy="7200800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429924"/>
            <a:ext cx="7575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Pracovní list </a:t>
            </a:r>
            <a:r>
              <a:rPr lang="cs-CZ" sz="2800" b="1" smtClean="0"/>
              <a:t>–spoj  </a:t>
            </a:r>
            <a:r>
              <a:rPr lang="cs-CZ" sz="2800" b="1" dirty="0" smtClean="0"/>
              <a:t>správnou slabiku s obrázkem</a:t>
            </a:r>
            <a:endParaRPr lang="cs-CZ" sz="2800" b="1" dirty="0"/>
          </a:p>
        </p:txBody>
      </p:sp>
      <p:pic>
        <p:nvPicPr>
          <p:cNvPr id="6147" name="Picture 3" descr="C:\Users\Speciální školy\AppData\Local\Microsoft\Windows\Temporary Internet Files\Content.IE5\HD5OE6Q0\MC900336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91" y="1124744"/>
            <a:ext cx="1134654" cy="68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peciální školy\AppData\Local\Microsoft\Windows\Temporary Internet Files\Content.IE5\PP5PYIDN\MP900400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612" y="1990109"/>
            <a:ext cx="1080120" cy="135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peciální školy\AppData\Local\Microsoft\Windows\Temporary Internet Files\Content.IE5\PP5PYIDN\MC9004263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107" y="4968612"/>
            <a:ext cx="876995" cy="144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Speciální školy\AppData\Local\Microsoft\Windows\Temporary Internet Files\Content.IE5\GENQ37SQ\MC90044129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438" y="1812860"/>
            <a:ext cx="991838" cy="99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Speciální školy\AppData\Local\Microsoft\Windows\Temporary Internet Files\Content.IE5\O1JLE5QZ\MC9004369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731" y="3036638"/>
            <a:ext cx="1228966" cy="122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Speciální školy\AppData\Local\Microsoft\Windows\Temporary Internet Files\Content.IE5\GENQ37SQ\MP9001754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72" y="2804698"/>
            <a:ext cx="1595707" cy="107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Speciální školy\AppData\Local\Microsoft\Windows\Temporary Internet Files\Content.IE5\HD5OE6Q0\MP9003869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24483"/>
            <a:ext cx="1396752" cy="99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Speciální školy\AppData\Local\Microsoft\Windows\Temporary Internet Files\Content.IE5\O1JLE5QZ\MP90017793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047" y="4005064"/>
            <a:ext cx="1615362" cy="107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Speciální školy\AppData\Local\Microsoft\Windows\Temporary Internet Files\Content.IE5\O1JLE5QZ\MP9004222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289712"/>
            <a:ext cx="1290311" cy="859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52702" y="135296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69435" y="460035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13425" y="5575875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MÁ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81440" y="1360166"/>
            <a:ext cx="1085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MU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5336" y="2632703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MI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88818" y="3087828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MI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69472" y="401679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13025" y="3651121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88768" y="5114951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</a:t>
            </a:r>
            <a:endParaRPr lang="cs-CZ" sz="4000" b="1" dirty="0"/>
          </a:p>
        </p:txBody>
      </p:sp>
      <p:pic>
        <p:nvPicPr>
          <p:cNvPr id="6161" name="Picture 17" descr="C:\Users\Speciální školy\AppData\Local\Microsoft\Windows\Temporary Internet Files\Content.IE5\PP5PYIDN\MP90040652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018" y="1050784"/>
            <a:ext cx="979679" cy="131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4181477" y="2073017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</a:t>
            </a:r>
            <a:endParaRPr lang="cs-CZ" sz="40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740352" y="6330046"/>
            <a:ext cx="1080120" cy="591785"/>
          </a:xfrm>
          <a:prstGeom prst="actionButtonForwardNex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323528" y="6412935"/>
            <a:ext cx="1166910" cy="544457"/>
          </a:xfrm>
          <a:prstGeom prst="actionButtonBackPrevious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06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188640"/>
            <a:ext cx="8712968" cy="6545395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pic>
        <p:nvPicPr>
          <p:cNvPr id="3" name="Picture 3" descr="C:\Users\Speciální školy\AppData\Local\Microsoft\Windows\Temporary Internet Files\Content.IE5\HD5OE6Q0\MC900336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76" y="2089891"/>
            <a:ext cx="1134654" cy="68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Speciální školy\AppData\Local\Microsoft\Windows\Temporary Internet Files\Content.IE5\PP5PYIDN\MP900400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237" y="1360166"/>
            <a:ext cx="1080120" cy="135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Speciální školy\AppData\Local\Microsoft\Windows\Temporary Internet Files\Content.IE5\PP5PYIDN\MC9004263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012" y="5289712"/>
            <a:ext cx="876995" cy="144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Speciální školy\AppData\Local\Microsoft\Windows\Temporary Internet Files\Content.IE5\GENQ37SQ\MC90044129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117" y="2778007"/>
            <a:ext cx="991838" cy="99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peciální školy\AppData\Local\Microsoft\Windows\Temporary Internet Files\Content.IE5\O1JLE5QZ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576" y="3429176"/>
            <a:ext cx="1228966" cy="122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Speciální školy\AppData\Local\Microsoft\Windows\Temporary Internet Files\Content.IE5\GENQ37SQ\MP90017545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48" y="3137699"/>
            <a:ext cx="1595707" cy="107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Speciální školy\AppData\Local\Microsoft\Windows\Temporary Internet Files\Content.IE5\HD5OE6Q0\MP9003869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483" y="4542015"/>
            <a:ext cx="1396752" cy="99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" descr="C:\Users\Speciální školy\AppData\Local\Microsoft\Windows\Temporary Internet Files\Content.IE5\O1JLE5QZ\MP90017793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355" y="4515328"/>
            <a:ext cx="1615362" cy="107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C:\Users\Speciální školy\AppData\Local\Microsoft\Windows\Temporary Internet Files\Content.IE5\O1JLE5QZ\MP9004222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5704392"/>
            <a:ext cx="1290311" cy="859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52702" y="135296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69435" y="460035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3425" y="5575875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MÁ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82550" y="2683294"/>
            <a:ext cx="1085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MU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81477" y="1395496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MI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88818" y="3087828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MI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69472" y="401679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13025" y="3651121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88768" y="5114951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</a:t>
            </a:r>
            <a:endParaRPr lang="cs-CZ" sz="4000" b="1" dirty="0"/>
          </a:p>
        </p:txBody>
      </p:sp>
      <p:pic>
        <p:nvPicPr>
          <p:cNvPr id="21" name="Picture 17" descr="C:\Users\Speciální školy\AppData\Local\Microsoft\Windows\Temporary Internet Files\Content.IE5\PP5PYIDN\MP90040652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490727"/>
            <a:ext cx="979679" cy="131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181477" y="2073017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</a:t>
            </a:r>
            <a:endParaRPr lang="cs-CZ" sz="4000" b="1" dirty="0"/>
          </a:p>
        </p:txBody>
      </p:sp>
      <p:cxnSp>
        <p:nvCxnSpPr>
          <p:cNvPr id="41" name="Přímá spojnice se šipkou 40"/>
          <p:cNvCxnSpPr>
            <a:stCxn id="3" idx="3"/>
          </p:cNvCxnSpPr>
          <p:nvPr/>
        </p:nvCxnSpPr>
        <p:spPr>
          <a:xfrm flipV="1">
            <a:off x="1755830" y="1772816"/>
            <a:ext cx="1362403" cy="661133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>
            <a:off x="5436840" y="2710646"/>
            <a:ext cx="648072" cy="1438434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7" idx="2"/>
          </p:cNvCxnSpPr>
          <p:nvPr/>
        </p:nvCxnSpPr>
        <p:spPr>
          <a:xfrm flipH="1">
            <a:off x="4688818" y="4658142"/>
            <a:ext cx="1631241" cy="296151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H="1" flipV="1">
            <a:off x="5504438" y="3482565"/>
            <a:ext cx="1227802" cy="1807147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14" idx="1"/>
          </p:cNvCxnSpPr>
          <p:nvPr/>
        </p:nvCxnSpPr>
        <p:spPr>
          <a:xfrm flipH="1">
            <a:off x="2267744" y="5929818"/>
            <a:ext cx="1445681" cy="307494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>
            <a:off x="5624922" y="4724680"/>
            <a:ext cx="1634561" cy="583556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H="1" flipV="1">
            <a:off x="5023983" y="2632703"/>
            <a:ext cx="2140305" cy="1018418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10" idx="0"/>
            <a:endCxn id="15" idx="1"/>
          </p:cNvCxnSpPr>
          <p:nvPr/>
        </p:nvCxnSpPr>
        <p:spPr>
          <a:xfrm flipV="1">
            <a:off x="2748036" y="3037237"/>
            <a:ext cx="934514" cy="1478091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 flipV="1">
            <a:off x="1331640" y="1916832"/>
            <a:ext cx="2893453" cy="1120405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>
            <a:off x="3243955" y="3482565"/>
            <a:ext cx="744851" cy="287280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7740352" y="548680"/>
            <a:ext cx="1080120" cy="804282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Zpět nebo Předchozí 24">
            <a:hlinkClick r:id="" action="ppaction://hlinkshowjump?jump=previousslide" highlightClick="1"/>
          </p:cNvPr>
          <p:cNvSpPr/>
          <p:nvPr/>
        </p:nvSpPr>
        <p:spPr>
          <a:xfrm>
            <a:off x="344648" y="404664"/>
            <a:ext cx="1200098" cy="792088"/>
          </a:xfrm>
          <a:prstGeom prst="actionButtonBackPrevious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9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408712"/>
          </a:xfrm>
          <a:prstGeom prst="actionButtonBlank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znovu.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LOXNQJLN\MC9004375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050035"/>
            <a:ext cx="352839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7812360" y="5661248"/>
            <a:ext cx="1042416" cy="836712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40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2" y="188640"/>
            <a:ext cx="8784976" cy="6480720"/>
          </a:xfrm>
          <a:prstGeom prst="actionButtonBlank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V468X6NA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8880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524328" y="5805264"/>
            <a:ext cx="1331640" cy="764704"/>
          </a:xfrm>
          <a:prstGeom prst="actionButtonForwardNex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6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24528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62068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/>
              <a:t>Zdroje :</a:t>
            </a:r>
          </a:p>
          <a:p>
            <a:r>
              <a:rPr lang="cs-CZ" sz="2400" b="1" dirty="0"/>
              <a:t>Galerie 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154804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279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 pracovního listu</vt:lpstr>
      <vt:lpstr>Zkus to znovu.</vt:lpstr>
      <vt:lpstr>Správně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Speciální školy</cp:lastModifiedBy>
  <cp:revision>53</cp:revision>
  <dcterms:created xsi:type="dcterms:W3CDTF">2013-01-12T13:14:11Z</dcterms:created>
  <dcterms:modified xsi:type="dcterms:W3CDTF">2013-03-26T11:39:40Z</dcterms:modified>
</cp:coreProperties>
</file>