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9" r:id="rId2"/>
    <p:sldId id="270" r:id="rId3"/>
    <p:sldId id="256" r:id="rId4"/>
    <p:sldId id="257" r:id="rId5"/>
    <p:sldId id="258" r:id="rId6"/>
    <p:sldId id="263" r:id="rId7"/>
    <p:sldId id="265" r:id="rId8"/>
    <p:sldId id="259" r:id="rId9"/>
    <p:sldId id="267" r:id="rId10"/>
    <p:sldId id="260" r:id="rId11"/>
    <p:sldId id="266" r:id="rId12"/>
    <p:sldId id="268" r:id="rId13"/>
    <p:sldId id="261" r:id="rId14"/>
    <p:sldId id="262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11/04_Antonín Dvořák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Antonín Dvořák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8263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1108" custLinFactNeighborY="7770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0E78B0C-A4F2-4FD6-A0D2-206F5FE0402D}" type="presOf" srcId="{D1B46980-6531-4606-95E6-44980827E919}" destId="{2BE915AB-18AA-4053-B92C-3BFC9ED204BB}" srcOrd="1" destOrd="0" presId="urn:microsoft.com/office/officeart/2005/8/layout/target3"/>
    <dgm:cxn modelId="{8B0F8CD3-B17F-4BEE-9196-EC6E08C167F2}" type="presOf" srcId="{D1D4F407-5343-4D3F-B5B9-D407B03CAEB4}" destId="{AED2198E-93D5-4001-81B4-73124B309672}" srcOrd="1" destOrd="0" presId="urn:microsoft.com/office/officeart/2005/8/layout/target3"/>
    <dgm:cxn modelId="{68F4587A-70BA-43E1-9E73-E1228422755B}" type="presOf" srcId="{4C35D32F-0EAB-4CD7-82EE-45574DC2A586}" destId="{8BEBB6EC-1DAA-4CAC-8A25-BC0FCBD5DBD5}" srcOrd="0" destOrd="0" presId="urn:microsoft.com/office/officeart/2005/8/layout/target3"/>
    <dgm:cxn modelId="{638FA329-42BA-4AD5-8CDF-6A645F84CA18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816D77F-4BED-4BF8-9E0E-32CD14FAB621}" type="presOf" srcId="{D8197B8C-B260-4A16-BDF4-0947B075E274}" destId="{25B08C86-7E15-44DC-BE7F-FFB55DD49D12}" srcOrd="0" destOrd="0" presId="urn:microsoft.com/office/officeart/2005/8/layout/target3"/>
    <dgm:cxn modelId="{AF09FBC8-97EC-4A3F-A581-9093E7C07715}" type="presOf" srcId="{4C35D32F-0EAB-4CD7-82EE-45574DC2A586}" destId="{890E4F0B-2866-4A3F-A3C7-2A14B1797930}" srcOrd="1" destOrd="0" presId="urn:microsoft.com/office/officeart/2005/8/layout/target3"/>
    <dgm:cxn modelId="{AFEA81F2-9F80-4BD7-81D4-2BBA64C570D7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694F566-33DA-4192-8AA8-8BEF7A776EAA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FDC9095-5B79-4CF2-8D4A-174C035C40B2}" type="presOf" srcId="{D1D4F407-5343-4D3F-B5B9-D407B03CAEB4}" destId="{D005CE8C-CC26-4C3E-AC11-E15060ECD759}" srcOrd="0" destOrd="0" presId="urn:microsoft.com/office/officeart/2005/8/layout/target3"/>
    <dgm:cxn modelId="{77AFC302-22CE-493A-8761-503933577B8A}" type="presOf" srcId="{D8197B8C-B260-4A16-BDF4-0947B075E274}" destId="{5A5FFA88-C948-4069-8E93-59FA12366E83}" srcOrd="1" destOrd="0" presId="urn:microsoft.com/office/officeart/2005/8/layout/target3"/>
    <dgm:cxn modelId="{F849B243-220A-4389-9EF6-38EC2B03EE12}" type="presOf" srcId="{D1B46980-6531-4606-95E6-44980827E919}" destId="{6140AFEC-043D-4C43-A2F9-D0F5331DF3A3}" srcOrd="0" destOrd="0" presId="urn:microsoft.com/office/officeart/2005/8/layout/target3"/>
    <dgm:cxn modelId="{A7763343-6C5E-454A-A880-0121CEE3568C}" type="presParOf" srcId="{333A1088-737F-45CB-B68E-254E46348037}" destId="{F5ABB229-8D3B-4694-996A-96F23CF14429}" srcOrd="0" destOrd="0" presId="urn:microsoft.com/office/officeart/2005/8/layout/target3"/>
    <dgm:cxn modelId="{CC72CABC-D6C3-458A-8D97-F79C0F885FDD}" type="presParOf" srcId="{333A1088-737F-45CB-B68E-254E46348037}" destId="{F41139FD-01EE-4571-8B17-4FB00FC51163}" srcOrd="1" destOrd="0" presId="urn:microsoft.com/office/officeart/2005/8/layout/target3"/>
    <dgm:cxn modelId="{47A4CEB2-C5DE-4AD3-8AD4-9FE611946F31}" type="presParOf" srcId="{333A1088-737F-45CB-B68E-254E46348037}" destId="{D005CE8C-CC26-4C3E-AC11-E15060ECD759}" srcOrd="2" destOrd="0" presId="urn:microsoft.com/office/officeart/2005/8/layout/target3"/>
    <dgm:cxn modelId="{C244791C-F9AD-4630-A22E-441A9DBD6E7D}" type="presParOf" srcId="{333A1088-737F-45CB-B68E-254E46348037}" destId="{2C702D82-9B77-49B7-9568-BB8EB47C3372}" srcOrd="3" destOrd="0" presId="urn:microsoft.com/office/officeart/2005/8/layout/target3"/>
    <dgm:cxn modelId="{744C3544-A92E-4C3A-8DB9-8EA61EB4DAD3}" type="presParOf" srcId="{333A1088-737F-45CB-B68E-254E46348037}" destId="{A52A0455-90FF-4808-ABD0-F02540D31D5A}" srcOrd="4" destOrd="0" presId="urn:microsoft.com/office/officeart/2005/8/layout/target3"/>
    <dgm:cxn modelId="{520226A5-C5B0-4834-8EE7-8AF86FBEBD78}" type="presParOf" srcId="{333A1088-737F-45CB-B68E-254E46348037}" destId="{6140AFEC-043D-4C43-A2F9-D0F5331DF3A3}" srcOrd="5" destOrd="0" presId="urn:microsoft.com/office/officeart/2005/8/layout/target3"/>
    <dgm:cxn modelId="{40D73AD5-D494-4845-891F-29994A11A90C}" type="presParOf" srcId="{333A1088-737F-45CB-B68E-254E46348037}" destId="{9358AC05-5D7D-4327-9F80-1AD486AEA664}" srcOrd="6" destOrd="0" presId="urn:microsoft.com/office/officeart/2005/8/layout/target3"/>
    <dgm:cxn modelId="{C6DE66CF-47E7-4D4C-A38B-166FA80576E7}" type="presParOf" srcId="{333A1088-737F-45CB-B68E-254E46348037}" destId="{313FC574-E1CD-4FB4-B054-0B805CE0447D}" srcOrd="7" destOrd="0" presId="urn:microsoft.com/office/officeart/2005/8/layout/target3"/>
    <dgm:cxn modelId="{93DA36E1-82C1-456A-A49E-3DCAAC098696}" type="presParOf" srcId="{333A1088-737F-45CB-B68E-254E46348037}" destId="{619D679B-A015-4ECF-8348-D1034C574F40}" srcOrd="8" destOrd="0" presId="urn:microsoft.com/office/officeart/2005/8/layout/target3"/>
    <dgm:cxn modelId="{48FD8144-B09F-4DDC-900F-B07C7256FA23}" type="presParOf" srcId="{333A1088-737F-45CB-B68E-254E46348037}" destId="{322283A8-4A27-4CDA-BAE3-F381106A9174}" srcOrd="9" destOrd="0" presId="urn:microsoft.com/office/officeart/2005/8/layout/target3"/>
    <dgm:cxn modelId="{52527836-EB6E-4591-9311-462A3A6D5F60}" type="presParOf" srcId="{333A1088-737F-45CB-B68E-254E46348037}" destId="{FFC9F71D-1B4F-4AD9-A4A6-86ADEFC8AF5C}" srcOrd="10" destOrd="0" presId="urn:microsoft.com/office/officeart/2005/8/layout/target3"/>
    <dgm:cxn modelId="{F8575C62-4AE8-4D8C-A78D-0A1F45B44CC5}" type="presParOf" srcId="{333A1088-737F-45CB-B68E-254E46348037}" destId="{25B08C86-7E15-44DC-BE7F-FFB55DD49D12}" srcOrd="11" destOrd="0" presId="urn:microsoft.com/office/officeart/2005/8/layout/target3"/>
    <dgm:cxn modelId="{2779FE46-BC64-443E-9115-A1A4CAAF2B4A}" type="presParOf" srcId="{333A1088-737F-45CB-B68E-254E46348037}" destId="{76644BE8-9D7C-4C09-B250-3D10AF48CBB7}" srcOrd="12" destOrd="0" presId="urn:microsoft.com/office/officeart/2005/8/layout/target3"/>
    <dgm:cxn modelId="{CE21A2BD-7AD5-4E21-81AD-1C4D30188B95}" type="presParOf" srcId="{333A1088-737F-45CB-B68E-254E46348037}" destId="{EE85B701-7295-41C0-BA7A-34D3756A2AE6}" srcOrd="13" destOrd="0" presId="urn:microsoft.com/office/officeart/2005/8/layout/target3"/>
    <dgm:cxn modelId="{873E14C0-6642-4679-AC61-AE68D15D1F25}" type="presParOf" srcId="{333A1088-737F-45CB-B68E-254E46348037}" destId="{8BEBB6EC-1DAA-4CAC-8A25-BC0FCBD5DBD5}" srcOrd="14" destOrd="0" presId="urn:microsoft.com/office/officeart/2005/8/layout/target3"/>
    <dgm:cxn modelId="{6F7E0DCD-D682-40F1-AD25-BA80546245DD}" type="presParOf" srcId="{333A1088-737F-45CB-B68E-254E46348037}" destId="{AED2198E-93D5-4001-81B4-73124B309672}" srcOrd="15" destOrd="0" presId="urn:microsoft.com/office/officeart/2005/8/layout/target3"/>
    <dgm:cxn modelId="{082D44AF-FAF6-4604-93F2-4957001B2BAF}" type="presParOf" srcId="{333A1088-737F-45CB-B68E-254E46348037}" destId="{2BE915AB-18AA-4053-B92C-3BFC9ED204BB}" srcOrd="16" destOrd="0" presId="urn:microsoft.com/office/officeart/2005/8/layout/target3"/>
    <dgm:cxn modelId="{B2B801A4-BB26-4280-A0E3-026CB69198DE}" type="presParOf" srcId="{333A1088-737F-45CB-B68E-254E46348037}" destId="{6BB5E863-4638-4E1D-BFDE-399D028AC4ED}" srcOrd="17" destOrd="0" presId="urn:microsoft.com/office/officeart/2005/8/layout/target3"/>
    <dgm:cxn modelId="{0C0B9962-898C-4275-A7B7-0250246DFF55}" type="presParOf" srcId="{333A1088-737F-45CB-B68E-254E46348037}" destId="{5A5FFA88-C948-4069-8E93-59FA12366E83}" srcOrd="18" destOrd="0" presId="urn:microsoft.com/office/officeart/2005/8/layout/target3"/>
    <dgm:cxn modelId="{078D1122-C86E-46A8-8802-F34A4B813EA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433818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11/04_Antonín Dvořák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92085" y="1296146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Antonín Dvořák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B96D4F-82C5-477E-8FC8-E4DD4AAF750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895147-C39C-4E41-B01E-4A2B31133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8153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240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8589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0056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4304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5066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7391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3902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1021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0479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6405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1011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alpha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335B9E-C706-4BDC-B5D8-51FF01B4443A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2B1B88-D517-4DB3-B75D-F4003CBE74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833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wmf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204388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Materiál je určen pro výuku hudební výchovy </a:t>
            </a:r>
            <a:r>
              <a:rPr lang="cs-CZ" dirty="0" smtClean="0"/>
              <a:t>               pro </a:t>
            </a:r>
            <a:r>
              <a:rPr lang="cs-CZ" dirty="0" smtClean="0"/>
              <a:t>žáky speciálních tříd, pro práci na interaktivní tabuli</a:t>
            </a:r>
          </a:p>
          <a:p>
            <a:r>
              <a:rPr lang="cs-CZ" dirty="0" smtClean="0"/>
              <a:t>Doba vzniku srpen 2012</a:t>
            </a:r>
          </a:p>
          <a:p>
            <a:r>
              <a:rPr lang="cs-CZ" dirty="0" smtClean="0"/>
              <a:t>Ověřeno 8. 10. 2012</a:t>
            </a:r>
          </a:p>
          <a:p>
            <a:r>
              <a:rPr lang="cs-CZ" dirty="0"/>
              <a:t>Ž</a:t>
            </a:r>
            <a:r>
              <a:rPr lang="cs-CZ" dirty="0" smtClean="0"/>
              <a:t>áci se zájmem poslouchali výklad o životě a díle hudebního skladatele , byli zaujati obrázky měsíce i poslechem hudby, měsíc malovali ve výtvarné výchově v návaznosti na hudební výchovu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>
            <a:normAutofit/>
          </a:bodyPr>
          <a:lstStyle/>
          <a:p>
            <a:r>
              <a:rPr lang="cs-CZ" dirty="0" smtClean="0"/>
              <a:t>Antonín Dvořák *1841 -1904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72816"/>
            <a:ext cx="2894632" cy="4550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4499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to byl???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byl jeden z nejvýznamnějších </a:t>
            </a:r>
            <a:r>
              <a:rPr lang="cs-CZ" sz="2400" dirty="0" smtClean="0"/>
              <a:t>českých hudebních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skladatelů</a:t>
            </a:r>
            <a:r>
              <a:rPr lang="cs-CZ" sz="2400" dirty="0" smtClean="0"/>
              <a:t> všech dob</a:t>
            </a:r>
          </a:p>
          <a:p>
            <a:r>
              <a:rPr lang="cs-CZ" sz="2400" dirty="0"/>
              <a:t>nejhranějším </a:t>
            </a:r>
            <a:r>
              <a:rPr lang="cs-CZ" sz="2400" dirty="0" smtClean="0"/>
              <a:t>českým</a:t>
            </a:r>
            <a:r>
              <a:rPr lang="cs-CZ" sz="2400" dirty="0"/>
              <a:t> </a:t>
            </a:r>
            <a:r>
              <a:rPr lang="cs-CZ" sz="2400" dirty="0" smtClean="0"/>
              <a:t>skladatelem ve světě</a:t>
            </a:r>
          </a:p>
          <a:p>
            <a:r>
              <a:rPr lang="cs-CZ" sz="2400" dirty="0" smtClean="0"/>
              <a:t>jeho </a:t>
            </a:r>
            <a:r>
              <a:rPr lang="cs-CZ" sz="2400" dirty="0"/>
              <a:t>otec František byl </a:t>
            </a:r>
            <a:r>
              <a:rPr lang="cs-CZ" sz="2400" dirty="0" smtClean="0"/>
              <a:t>řezníkem a pro syna plánoval také práci řezníka</a:t>
            </a:r>
          </a:p>
          <a:p>
            <a:r>
              <a:rPr lang="cs-CZ" sz="2400" dirty="0" smtClean="0"/>
              <a:t>v</a:t>
            </a:r>
            <a:r>
              <a:rPr lang="cs-CZ" sz="2400" dirty="0"/>
              <a:t> šestnácti letech </a:t>
            </a:r>
            <a:r>
              <a:rPr lang="cs-CZ" sz="2400" dirty="0" smtClean="0"/>
              <a:t>odešel </a:t>
            </a:r>
          </a:p>
          <a:p>
            <a:pPr marL="0" indent="0">
              <a:buNone/>
            </a:pPr>
            <a:r>
              <a:rPr lang="cs-CZ" sz="2400" dirty="0" smtClean="0"/>
              <a:t>     do Prahy studovat varhanickou školu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a zároveň </a:t>
            </a:r>
            <a:r>
              <a:rPr lang="cs-CZ" sz="2400" dirty="0"/>
              <a:t>hrál </a:t>
            </a:r>
            <a:r>
              <a:rPr lang="cs-CZ" sz="2400" dirty="0" smtClean="0"/>
              <a:t>na violu v</a:t>
            </a:r>
            <a:r>
              <a:rPr lang="cs-CZ" sz="2400" dirty="0"/>
              <a:t> </a:t>
            </a:r>
            <a:r>
              <a:rPr lang="cs-CZ" sz="2400" dirty="0" smtClean="0"/>
              <a:t>orchestru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Prozatímního divadla pod vedením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Bedřicha </a:t>
            </a:r>
            <a:r>
              <a:rPr lang="cs-CZ" sz="2400" dirty="0"/>
              <a:t>Smetany.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56992"/>
            <a:ext cx="2016224" cy="3169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Documents and Settings\kralikova\Local Settings\Temporary Internet Files\Content.IE5\WNKZJOIU\MC9000888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8831" y="404664"/>
            <a:ext cx="1201975" cy="114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34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  <a:t>první </a:t>
            </a:r>
            <a:r>
              <a:rPr lang="cs-CZ" sz="3200" dirty="0">
                <a:solidFill>
                  <a:prstClr val="black"/>
                </a:solidFill>
                <a:ea typeface="+mn-ea"/>
                <a:cs typeface="+mn-cs"/>
              </a:rPr>
              <a:t>skladba, která zazněla po přistání na Měsíci, byla </a:t>
            </a:r>
            <a:r>
              <a:rPr lang="cs-CZ" sz="3200" i="1" u="sng" dirty="0">
                <a:solidFill>
                  <a:prstClr val="black"/>
                </a:solidFill>
                <a:ea typeface="+mn-ea"/>
                <a:cs typeface="+mn-cs"/>
              </a:rPr>
              <a:t>Novosvětská symfonie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Co vidíte na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obrázku?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628800"/>
            <a:ext cx="4464496" cy="4502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0275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Novosvětská symfonie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symfonie:</a:t>
            </a:r>
          </a:p>
          <a:p>
            <a:r>
              <a:rPr lang="cs-CZ" dirty="0" smtClean="0"/>
              <a:t>Nový, neznámý svět………</a:t>
            </a:r>
            <a:endParaRPr lang="cs-CZ" dirty="0"/>
          </a:p>
        </p:txBody>
      </p:sp>
      <p:pic>
        <p:nvPicPr>
          <p:cNvPr id="1026" name="Picture 2" descr="C:\Documents and Settings\kralikova\Local Settings\Temporary Internet Files\Content.IE5\FTQ74FZE\MP9001827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05292"/>
            <a:ext cx="2692896" cy="214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GCNAKFL3\MP9002897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02137"/>
            <a:ext cx="2620888" cy="1747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AERD0RH5\MP9004140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9608" y="4331351"/>
            <a:ext cx="1662742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likova\Local Settings\Temporary Internet Files\Content.IE5\GCNAKFL3\MP9001827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841335"/>
            <a:ext cx="2170928" cy="273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ralikova\Local Settings\Temporary Internet Files\Content.IE5\MXU9UW40\MP9002892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5334" y="2827697"/>
            <a:ext cx="1451290" cy="112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kralikova\Local Settings\Temporary Internet Files\Content.IE5\PFZGDH5D\MP9001787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5100" y="5681732"/>
            <a:ext cx="883928" cy="1107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kralikova\Local Settings\Temporary Internet Files\Content.IE5\PFZGDH5D\MP90017871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95943"/>
            <a:ext cx="811920" cy="1017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kralikova\Local Settings\Temporary Internet Files\Content.IE5\PFZGDH5D\MP90017871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3307" y="376142"/>
            <a:ext cx="843538" cy="1056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3836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Novosvětská symfonie</a:t>
            </a:r>
            <a:endParaRPr lang="cs-CZ" dirty="0"/>
          </a:p>
        </p:txBody>
      </p:sp>
      <p:pic>
        <p:nvPicPr>
          <p:cNvPr id="2050" name="Picture 2" descr="C:\Documents and Settings\kralikova\Local Settings\Temporary Internet Files\Content.IE5\1HD52S4A\MP9001827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528919"/>
            <a:ext cx="2387558" cy="300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ralikova\Local Settings\Temporary Internet Files\Content.IE5\FTQ74FZE\MP900182763[2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51888"/>
            <a:ext cx="2721496" cy="2163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kralikova\Local Settings\Temporary Internet Files\Content.IE5\WNKZJOIU\MP9001787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179" y="2053463"/>
            <a:ext cx="2782179" cy="34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8431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4000" dirty="0" smtClean="0"/>
              <a:t>Antonín Dvořák hrál na housle, </a:t>
            </a:r>
            <a:r>
              <a:rPr lang="cs-CZ" sz="4000" dirty="0" smtClean="0"/>
              <a:t>klavír               </a:t>
            </a:r>
            <a:r>
              <a:rPr lang="cs-CZ" sz="4000" dirty="0" smtClean="0"/>
              <a:t>a varhany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924944"/>
            <a:ext cx="3083040" cy="2298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4131" y="1268760"/>
            <a:ext cx="2405615" cy="3444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020" y="2420888"/>
            <a:ext cx="2857500" cy="4252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97611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hry na housle, klavír, varhany</a:t>
            </a:r>
            <a:endParaRPr lang="cs-CZ" dirty="0"/>
          </a:p>
        </p:txBody>
      </p:sp>
      <p:pic>
        <p:nvPicPr>
          <p:cNvPr id="6146" name="Picture 2" descr="C:\Documents and Settings\kralikova\Local Settings\Temporary Internet Files\Content.IE5\1HD52S4A\MP9003827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3088" y="4793327"/>
            <a:ext cx="2398658" cy="171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kralikova\Local Settings\Temporary Internet Files\Content.IE5\AERD0RH5\MC90044178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0146" y="207929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kralikova\Local Settings\Temporary Internet Files\Content.IE5\GCNAKFL3\MC9001923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524372"/>
            <a:ext cx="3128650" cy="3125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6597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Tvorba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55000" lnSpcReduction="20000"/>
          </a:bodyPr>
          <a:lstStyle/>
          <a:p>
            <a:r>
              <a:rPr lang="cs-CZ" sz="6700" dirty="0" smtClean="0"/>
              <a:t>Symfonické básně inspirované baladami K.J. Erbena – Vodník, Polednice, Zlatý kolovrat,…</a:t>
            </a:r>
          </a:p>
          <a:p>
            <a:r>
              <a:rPr lang="cs-CZ" dirty="0"/>
              <a:t>Vodník sedí na vrbě u jezera a šije si svatební oblečení. Mezitím se mladá </a:t>
            </a:r>
            <a:r>
              <a:rPr lang="cs-CZ" dirty="0" smtClean="0"/>
              <a:t>slečna                 </a:t>
            </a:r>
            <a:r>
              <a:rPr lang="cs-CZ" dirty="0"/>
              <a:t>z nedaleké vísky rozhodne, že si v jezeře vypere prádlo. Její matka ale měla zlý sen a proto se o svou dceru bojí a nechce ji k jezeru pustit. Dcera nedbá matčina snu </a:t>
            </a:r>
            <a:r>
              <a:rPr lang="cs-CZ" dirty="0" smtClean="0"/>
              <a:t>                a </a:t>
            </a:r>
            <a:r>
              <a:rPr lang="cs-CZ" dirty="0"/>
              <a:t>jde opravdu prát. Jenže jakmile namočí první kus prádla, stáhne ji voda </a:t>
            </a:r>
            <a:r>
              <a:rPr lang="cs-CZ" dirty="0" smtClean="0"/>
              <a:t>                       pod </a:t>
            </a:r>
            <a:r>
              <a:rPr lang="cs-CZ" dirty="0"/>
              <a:t>hladinu. A od té chvíle žije s vodníkem a porodí mu dokonce i dítko. Po nějaké době se jí zasteskne po matce a chce ji jít navštívit. Vodník je zásadně </a:t>
            </a:r>
            <a:r>
              <a:rPr lang="cs-CZ" dirty="0" smtClean="0"/>
              <a:t>proti, </a:t>
            </a:r>
            <a:r>
              <a:rPr lang="cs-CZ" dirty="0"/>
              <a:t>ale </a:t>
            </a:r>
            <a:r>
              <a:rPr lang="cs-CZ" dirty="0" smtClean="0"/>
              <a:t>              po </a:t>
            </a:r>
            <a:r>
              <a:rPr lang="cs-CZ" dirty="0"/>
              <a:t>dlouhém přesvědčování a po mnoha podmínkách přece jen může jít. Když spatří matku, zapomene na všechna </a:t>
            </a:r>
            <a:r>
              <a:rPr lang="cs-CZ" dirty="0" smtClean="0"/>
              <a:t>pravidla, </a:t>
            </a:r>
            <a:r>
              <a:rPr lang="cs-CZ" dirty="0"/>
              <a:t>dokonce i na </a:t>
            </a:r>
            <a:r>
              <a:rPr lang="cs-CZ" dirty="0" smtClean="0"/>
              <a:t>dítě, </a:t>
            </a:r>
            <a:r>
              <a:rPr lang="cs-CZ" dirty="0"/>
              <a:t>a schová se </a:t>
            </a:r>
            <a:r>
              <a:rPr lang="cs-CZ" dirty="0" smtClean="0"/>
              <a:t>                               před </a:t>
            </a:r>
            <a:r>
              <a:rPr lang="cs-CZ" dirty="0"/>
              <a:t>vodníkem u matky v chalupě. Když se od matky nevrací, dojde si vodník pro ni k její matce. Ta ji ovšem nechce vydat a vodníkovi neotevře. Vodník zkouší všemožné výmluvy, jen aby se mu manželka vrátila. A když na poslední výzvu obě ženy odpoví, aby dítě přinesl do chalupy, rozhodne se vodník dítě přinést. Dítě skutečně přinese, ale hodí ho na práh s oddělenou hlavičkou od zbytku malého tělíčka.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6700" u="sng" dirty="0" smtClean="0"/>
          </a:p>
          <a:p>
            <a:pPr marL="0" indent="0">
              <a:buNone/>
            </a:pPr>
            <a:endParaRPr lang="cs-CZ" sz="6700" dirty="0"/>
          </a:p>
          <a:p>
            <a:endParaRPr lang="cs-CZ" sz="6700" dirty="0"/>
          </a:p>
        </p:txBody>
      </p:sp>
    </p:spTree>
    <p:extLst>
      <p:ext uri="{BB962C8B-B14F-4D97-AF65-F5344CB8AC3E}">
        <p14:creationId xmlns:p14="http://schemas.microsoft.com/office/powerpoint/2010/main" xmlns="" val="383556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Vodník </a:t>
            </a:r>
          </a:p>
          <a:p>
            <a:r>
              <a:rPr lang="cs-CZ" dirty="0" smtClean="0"/>
              <a:t>Polednice</a:t>
            </a:r>
          </a:p>
          <a:p>
            <a:r>
              <a:rPr lang="cs-CZ" dirty="0" smtClean="0"/>
              <a:t>Zlatý kolovrat</a:t>
            </a:r>
            <a:endParaRPr lang="cs-CZ" dirty="0"/>
          </a:p>
        </p:txBody>
      </p:sp>
      <p:pic>
        <p:nvPicPr>
          <p:cNvPr id="5122" name="Picture 2" descr="C:\Documents and Settings\kralikova\Local Settings\Temporary Internet Files\Content.IE5\WNKZJOIU\MP9004275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75074"/>
            <a:ext cx="2118780" cy="170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kralikova\Local Settings\Temporary Internet Files\Content.IE5\GCNAKFL3\MC9004129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9071" y="2686517"/>
            <a:ext cx="1666007" cy="1470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kralikova\Local Settings\Temporary Internet Files\Content.IE5\FTQ74FZE\MP9004491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9827" y="648072"/>
            <a:ext cx="1236212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kralikova\Local Settings\Temporary Internet Files\Content.IE5\AERD0RH5\MC9003321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14264"/>
            <a:ext cx="3010516" cy="284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kralikova\Local Settings\Temporary Internet Files\Content.IE5\WNKZJOIU\MC9004301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0097" y="4156977"/>
            <a:ext cx="1136774" cy="2273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kralikova\Local Settings\Temporary Internet Files\Content.IE5\PFZGDH5D\MP9003096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0565" y="4936010"/>
            <a:ext cx="1016512" cy="142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kralikova\Local Settings\Temporary Internet Files\Content.IE5\1HD52S4A\MP90040188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2947" y="4603026"/>
            <a:ext cx="999342" cy="66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kralikova\Local Settings\Temporary Internet Files\Content.IE5\PFZGDH5D\MP90043925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7034" y="5293751"/>
            <a:ext cx="1000111" cy="1000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139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Opery: ,,Čert a Káča“, ,,Rusalka“</a:t>
            </a:r>
          </a:p>
          <a:p>
            <a:r>
              <a:rPr lang="cs-CZ" dirty="0" smtClean="0"/>
              <a:t>Světové dílo: ,, Slovanské tance“</a:t>
            </a:r>
            <a:endParaRPr lang="cs-CZ" dirty="0"/>
          </a:p>
        </p:txBody>
      </p:sp>
      <p:pic>
        <p:nvPicPr>
          <p:cNvPr id="8195" name="Picture 3" descr="C:\Documents and Settings\kralikova\Local Settings\Temporary Internet Files\Content.IE5\AERD0RH5\MC9003891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6004" y="4376415"/>
            <a:ext cx="1452514" cy="1826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Documents and Settings\kralikova\Local Settings\Temporary Internet Files\Content.IE5\PFZGDH5D\MC900432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518" y="908720"/>
            <a:ext cx="1709539" cy="2777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Documents and Settings\kralikova\Local Settings\Temporary Internet Files\Content.IE5\PFZGDH5D\MC9003308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165" y="3284984"/>
            <a:ext cx="1324405" cy="282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Documents and Settings\kralikova\Local Settings\Temporary Internet Files\Content.IE5\FTQ74FZE\MC9002807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501095"/>
            <a:ext cx="1662215" cy="153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Documents and Settings\kralikova\Local Settings\Temporary Internet Files\Content.IE5\GCNAKFL3\MC9004323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9283" y="4342810"/>
            <a:ext cx="12763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9110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9496" y="332656"/>
            <a:ext cx="8229600" cy="5793507"/>
          </a:xfrm>
        </p:spPr>
        <p:txBody>
          <a:bodyPr/>
          <a:lstStyle/>
          <a:p>
            <a:pPr marL="3657600" lvl="8" indent="0">
              <a:buNone/>
            </a:pPr>
            <a:endParaRPr lang="cs-CZ" dirty="0"/>
          </a:p>
          <a:p>
            <a:pPr lvl="8"/>
            <a:r>
              <a:rPr lang="cs-CZ" sz="2800" dirty="0" smtClean="0"/>
              <a:t>Jak se jmenují opery podle obrázků?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3383075" cy="4004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420888"/>
            <a:ext cx="4477680" cy="2985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68489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793507"/>
          </a:xfrm>
        </p:spPr>
        <p:txBody>
          <a:bodyPr>
            <a:normAutofit/>
          </a:bodyPr>
          <a:lstStyle/>
          <a:p>
            <a:r>
              <a:rPr lang="cs-CZ" dirty="0" smtClean="0"/>
              <a:t>A. Dvořák  český národ a ten proslavil svou hudbou po celém světě.</a:t>
            </a:r>
          </a:p>
          <a:p>
            <a:r>
              <a:rPr lang="cs-CZ" dirty="0"/>
              <a:t>Nejrůznější dokumenty a další památky </a:t>
            </a:r>
            <a:r>
              <a:rPr lang="cs-CZ" sz="2400" dirty="0" smtClean="0"/>
              <a:t> </a:t>
            </a:r>
            <a:r>
              <a:rPr lang="cs-CZ" dirty="0" smtClean="0"/>
              <a:t>jsou </a:t>
            </a:r>
            <a:r>
              <a:rPr lang="cs-CZ" dirty="0"/>
              <a:t>umístěny v Muzeu Antonína </a:t>
            </a:r>
            <a:r>
              <a:rPr lang="cs-CZ" dirty="0" smtClean="0"/>
              <a:t>Dvořáka</a:t>
            </a:r>
            <a:r>
              <a:rPr lang="cs-CZ" dirty="0"/>
              <a:t> </a:t>
            </a:r>
            <a:r>
              <a:rPr lang="cs-CZ" dirty="0" smtClean="0"/>
              <a:t>v</a:t>
            </a:r>
            <a:r>
              <a:rPr lang="cs-CZ" dirty="0"/>
              <a:t> Praze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Zemřel náhle 1.května 1904 v 63 letech.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852936"/>
            <a:ext cx="3635179" cy="2428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5506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Ilustrace: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1800" dirty="0" smtClean="0"/>
              <a:t>Http</a:t>
            </a:r>
            <a:r>
              <a:rPr lang="cs-CZ" sz="1800" dirty="0"/>
              <a:t>://cs.wikipedia.org/wiki/Soubor:Dvorak1.jpg.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2013-03-21]. </a:t>
            </a:r>
            <a:r>
              <a:rPr lang="cs-CZ" sz="1800" dirty="0" smtClean="0"/>
              <a:t> </a:t>
            </a:r>
          </a:p>
          <a:p>
            <a:r>
              <a:rPr lang="cs-CZ" sz="1800" dirty="0"/>
              <a:t>Http://cs.wikipedia.org/wiki/Soubor:R%C5%AF%C5%BEena_Maturov%C3%A1_as_the_first_Rusalka.jpg.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2013-03-21]. </a:t>
            </a:r>
            <a:r>
              <a:rPr lang="cs-CZ" sz="1800" dirty="0" smtClean="0"/>
              <a:t> </a:t>
            </a:r>
          </a:p>
          <a:p>
            <a:r>
              <a:rPr lang="cs-CZ" sz="1800" dirty="0"/>
              <a:t>Http://cs.wikipedia.org/wiki/Soubor:Nov%C3%A9_M%C4%9Bsto_nad_Metuj%C3%AD_Peklo_2011_2.jpg.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2013-03-21]. </a:t>
            </a:r>
            <a:r>
              <a:rPr lang="cs-CZ" sz="1800" dirty="0" smtClean="0"/>
              <a:t> </a:t>
            </a:r>
          </a:p>
          <a:p>
            <a:r>
              <a:rPr lang="cs-CZ" sz="1800" dirty="0"/>
              <a:t>Http://cs.wikipedia.org/wiki/Soubor:Muzeum_Anton%C3%ADna_Dvo%C5%99%C3%A1ka.jpg.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2013-03-21]. </a:t>
            </a: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28468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143</TotalTime>
  <Words>565</Words>
  <Application>Microsoft Office PowerPoint</Application>
  <PresentationFormat>Předvádění na obrazovce (4:3)</PresentationFormat>
  <Paragraphs>61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ANOTACE</vt:lpstr>
      <vt:lpstr>Antonín Dvořák *1841 -1904</vt:lpstr>
      <vt:lpstr>Kdo to byl???</vt:lpstr>
      <vt:lpstr>první skladba, která zazněla po přistání na Měsíci, byla Novosvětská symfonie</vt:lpstr>
      <vt:lpstr>Novosvětská symfonie</vt:lpstr>
      <vt:lpstr>Novosvětská symfonie</vt:lpstr>
      <vt:lpstr>Antonín Dvořák hrál na housle, klavír               a varhany.</vt:lpstr>
      <vt:lpstr>Antonín Dvořák</vt:lpstr>
      <vt:lpstr>Tvorba</vt:lpstr>
      <vt:lpstr>Antonín Dvořák</vt:lpstr>
      <vt:lpstr>Antonín Dvořák</vt:lpstr>
      <vt:lpstr>Snímek 13</vt:lpstr>
      <vt:lpstr>Snímek 14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Antonín Dvořák</dc:title>
  <dc:creator>Hanka Zivná</dc:creator>
  <cp:lastModifiedBy>Dum</cp:lastModifiedBy>
  <cp:revision>22</cp:revision>
  <dcterms:created xsi:type="dcterms:W3CDTF">2011-10-04T15:29:38Z</dcterms:created>
  <dcterms:modified xsi:type="dcterms:W3CDTF">2013-03-26T11:51:51Z</dcterms:modified>
</cp:coreProperties>
</file>