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61" r:id="rId5"/>
    <p:sldId id="257" r:id="rId6"/>
    <p:sldId id="258" r:id="rId7"/>
    <p:sldId id="259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VY_32_INOVACE_11/14_ Česká státní hymna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Česká státní hymna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EE17AA-2E6B-4CDA-8079-F45311318AF6}" type="presOf" srcId="{D8197B8C-B260-4A16-BDF4-0947B075E274}" destId="{5A5FFA88-C948-4069-8E93-59FA12366E83}" srcOrd="1" destOrd="0" presId="urn:microsoft.com/office/officeart/2005/8/layout/target3"/>
    <dgm:cxn modelId="{6BD7F393-8586-4DA5-8B28-E7E04407F8F4}" type="presOf" srcId="{757F3AB3-0718-4624-B441-E567A8F0AB56}" destId="{333A1088-737F-45CB-B68E-254E46348037}" srcOrd="0" destOrd="0" presId="urn:microsoft.com/office/officeart/2005/8/layout/target3"/>
    <dgm:cxn modelId="{38FD4896-7C62-4153-B1AC-074657EBFC12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76B60E-2830-4132-B37C-B2F9D428073C}" type="presOf" srcId="{B651F6E3-6281-48DB-9319-2AEAFDAE7572}" destId="{6BB5E863-4638-4E1D-BFDE-399D028AC4ED}" srcOrd="1" destOrd="0" presId="urn:microsoft.com/office/officeart/2005/8/layout/target3"/>
    <dgm:cxn modelId="{D5BFDE43-89B9-4D23-A147-D7914121946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E2C22F-FFEE-4126-905C-F5D4C37F4F58}" type="presOf" srcId="{4C35D32F-0EAB-4CD7-82EE-45574DC2A586}" destId="{8BEBB6EC-1DAA-4CAC-8A25-BC0FCBD5DBD5}" srcOrd="0" destOrd="0" presId="urn:microsoft.com/office/officeart/2005/8/layout/target3"/>
    <dgm:cxn modelId="{48A2E7F0-1D8E-49B6-88C3-77896F5D21A9}" type="presOf" srcId="{D8197B8C-B260-4A16-BDF4-0947B075E274}" destId="{25B08C86-7E15-44DC-BE7F-FFB55DD49D12}" srcOrd="0" destOrd="0" presId="urn:microsoft.com/office/officeart/2005/8/layout/target3"/>
    <dgm:cxn modelId="{144EF0DF-DF20-4A5C-AFED-F20337778220}" type="presOf" srcId="{B651F6E3-6281-48DB-9319-2AEAFDAE7572}" destId="{619D679B-A015-4ECF-8348-D1034C574F40}" srcOrd="0" destOrd="0" presId="urn:microsoft.com/office/officeart/2005/8/layout/target3"/>
    <dgm:cxn modelId="{14057C1B-EE0D-41AA-A6F2-2939A515F44B}" type="presOf" srcId="{4C35D32F-0EAB-4CD7-82EE-45574DC2A586}" destId="{890E4F0B-2866-4A3F-A3C7-2A14B1797930}" srcOrd="1" destOrd="0" presId="urn:microsoft.com/office/officeart/2005/8/layout/target3"/>
    <dgm:cxn modelId="{1351F153-44D4-41F2-B4D1-432CB3EDF6AC}" type="presOf" srcId="{D1D4F407-5343-4D3F-B5B9-D407B03CAEB4}" destId="{D005CE8C-CC26-4C3E-AC11-E15060ECD759}" srcOrd="0" destOrd="0" presId="urn:microsoft.com/office/officeart/2005/8/layout/target3"/>
    <dgm:cxn modelId="{872F8851-47C9-4179-8B11-F189E408C5F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B71E4C-9CED-40B3-A345-9BA8C95A885D}" type="presParOf" srcId="{333A1088-737F-45CB-B68E-254E46348037}" destId="{F5ABB229-8D3B-4694-996A-96F23CF14429}" srcOrd="0" destOrd="0" presId="urn:microsoft.com/office/officeart/2005/8/layout/target3"/>
    <dgm:cxn modelId="{D1D948FD-16AC-44B4-9C3A-8E3ABBCE0283}" type="presParOf" srcId="{333A1088-737F-45CB-B68E-254E46348037}" destId="{F41139FD-01EE-4571-8B17-4FB00FC51163}" srcOrd="1" destOrd="0" presId="urn:microsoft.com/office/officeart/2005/8/layout/target3"/>
    <dgm:cxn modelId="{E501476F-2D15-438D-8648-212E4994C0D4}" type="presParOf" srcId="{333A1088-737F-45CB-B68E-254E46348037}" destId="{D005CE8C-CC26-4C3E-AC11-E15060ECD759}" srcOrd="2" destOrd="0" presId="urn:microsoft.com/office/officeart/2005/8/layout/target3"/>
    <dgm:cxn modelId="{B8E0A958-9EB2-4DEB-AFDA-F121BC74F36F}" type="presParOf" srcId="{333A1088-737F-45CB-B68E-254E46348037}" destId="{2C702D82-9B77-49B7-9568-BB8EB47C3372}" srcOrd="3" destOrd="0" presId="urn:microsoft.com/office/officeart/2005/8/layout/target3"/>
    <dgm:cxn modelId="{4DB20CF9-3FEB-4B6B-989D-77580B8DA984}" type="presParOf" srcId="{333A1088-737F-45CB-B68E-254E46348037}" destId="{A52A0455-90FF-4808-ABD0-F02540D31D5A}" srcOrd="4" destOrd="0" presId="urn:microsoft.com/office/officeart/2005/8/layout/target3"/>
    <dgm:cxn modelId="{74E1EF1C-B35F-4FAE-B0F3-4BDA5E30DDE7}" type="presParOf" srcId="{333A1088-737F-45CB-B68E-254E46348037}" destId="{6140AFEC-043D-4C43-A2F9-D0F5331DF3A3}" srcOrd="5" destOrd="0" presId="urn:microsoft.com/office/officeart/2005/8/layout/target3"/>
    <dgm:cxn modelId="{74355E26-D72A-4FE8-8656-40173F651BCB}" type="presParOf" srcId="{333A1088-737F-45CB-B68E-254E46348037}" destId="{9358AC05-5D7D-4327-9F80-1AD486AEA664}" srcOrd="6" destOrd="0" presId="urn:microsoft.com/office/officeart/2005/8/layout/target3"/>
    <dgm:cxn modelId="{7228F433-9949-44F6-B1F3-54398F02C761}" type="presParOf" srcId="{333A1088-737F-45CB-B68E-254E46348037}" destId="{313FC574-E1CD-4FB4-B054-0B805CE0447D}" srcOrd="7" destOrd="0" presId="urn:microsoft.com/office/officeart/2005/8/layout/target3"/>
    <dgm:cxn modelId="{A8FFC3ED-F930-4140-816D-D3F576F820B6}" type="presParOf" srcId="{333A1088-737F-45CB-B68E-254E46348037}" destId="{619D679B-A015-4ECF-8348-D1034C574F40}" srcOrd="8" destOrd="0" presId="urn:microsoft.com/office/officeart/2005/8/layout/target3"/>
    <dgm:cxn modelId="{2679DBBC-888B-49F4-A550-455CFBA61BA5}" type="presParOf" srcId="{333A1088-737F-45CB-B68E-254E46348037}" destId="{322283A8-4A27-4CDA-BAE3-F381106A9174}" srcOrd="9" destOrd="0" presId="urn:microsoft.com/office/officeart/2005/8/layout/target3"/>
    <dgm:cxn modelId="{043C459E-DF6A-4ECB-9A6D-A22695352C9D}" type="presParOf" srcId="{333A1088-737F-45CB-B68E-254E46348037}" destId="{FFC9F71D-1B4F-4AD9-A4A6-86ADEFC8AF5C}" srcOrd="10" destOrd="0" presId="urn:microsoft.com/office/officeart/2005/8/layout/target3"/>
    <dgm:cxn modelId="{32B825E0-8778-4480-8EB8-05859AC6454B}" type="presParOf" srcId="{333A1088-737F-45CB-B68E-254E46348037}" destId="{25B08C86-7E15-44DC-BE7F-FFB55DD49D12}" srcOrd="11" destOrd="0" presId="urn:microsoft.com/office/officeart/2005/8/layout/target3"/>
    <dgm:cxn modelId="{B5A2B57A-4B98-4E8A-BE6F-B9E755F01BA1}" type="presParOf" srcId="{333A1088-737F-45CB-B68E-254E46348037}" destId="{76644BE8-9D7C-4C09-B250-3D10AF48CBB7}" srcOrd="12" destOrd="0" presId="urn:microsoft.com/office/officeart/2005/8/layout/target3"/>
    <dgm:cxn modelId="{6C612618-E74C-44C0-ABC0-B09F8FA1E39A}" type="presParOf" srcId="{333A1088-737F-45CB-B68E-254E46348037}" destId="{EE85B701-7295-41C0-BA7A-34D3756A2AE6}" srcOrd="13" destOrd="0" presId="urn:microsoft.com/office/officeart/2005/8/layout/target3"/>
    <dgm:cxn modelId="{948D32DD-E7C0-48E1-A0CE-469A8972C1DC}" type="presParOf" srcId="{333A1088-737F-45CB-B68E-254E46348037}" destId="{8BEBB6EC-1DAA-4CAC-8A25-BC0FCBD5DBD5}" srcOrd="14" destOrd="0" presId="urn:microsoft.com/office/officeart/2005/8/layout/target3"/>
    <dgm:cxn modelId="{9AC20A47-2EDE-425F-A920-CD5A5BDA8717}" type="presParOf" srcId="{333A1088-737F-45CB-B68E-254E46348037}" destId="{AED2198E-93D5-4001-81B4-73124B309672}" srcOrd="15" destOrd="0" presId="urn:microsoft.com/office/officeart/2005/8/layout/target3"/>
    <dgm:cxn modelId="{4A74E690-399F-49E7-AD58-E2F8F406D8ED}" type="presParOf" srcId="{333A1088-737F-45CB-B68E-254E46348037}" destId="{2BE915AB-18AA-4053-B92C-3BFC9ED204BB}" srcOrd="16" destOrd="0" presId="urn:microsoft.com/office/officeart/2005/8/layout/target3"/>
    <dgm:cxn modelId="{33429DEA-C552-43D3-8455-E6720886B696}" type="presParOf" srcId="{333A1088-737F-45CB-B68E-254E46348037}" destId="{6BB5E863-4638-4E1D-BFDE-399D028AC4ED}" srcOrd="17" destOrd="0" presId="urn:microsoft.com/office/officeart/2005/8/layout/target3"/>
    <dgm:cxn modelId="{75A44B08-F580-4562-97D0-23FD55F916A1}" type="presParOf" srcId="{333A1088-737F-45CB-B68E-254E46348037}" destId="{5A5FFA88-C948-4069-8E93-59FA12366E83}" srcOrd="18" destOrd="0" presId="urn:microsoft.com/office/officeart/2005/8/layout/target3"/>
    <dgm:cxn modelId="{E895A879-7FA8-4BC1-874C-5ACA34496F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VY_32_INOVACE_11/14_ Česká státní hymna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Česká státní hymna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42F4E-E786-4BF9-9D92-BEB962767EC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1F4BEF-B7E4-4CBC-BB4C-1E5BC206D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75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143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85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018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956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862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21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331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779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96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761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487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6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1A191-071B-4F66-B965-9E6D70CBFBDF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2677E-5200-489F-A948-313167156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29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13._b%C5%99ezen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493491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tříd, pro práci na interaktivní tabuli  </a:t>
            </a:r>
          </a:p>
          <a:p>
            <a:r>
              <a:rPr lang="cs-CZ" dirty="0" smtClean="0"/>
              <a:t>Doba vzniku únor 2012</a:t>
            </a:r>
          </a:p>
          <a:p>
            <a:r>
              <a:rPr lang="cs-CZ" dirty="0" smtClean="0"/>
              <a:t>Ověřeno 22. 3. 2012</a:t>
            </a:r>
          </a:p>
          <a:p>
            <a:r>
              <a:rPr lang="cs-CZ" dirty="0" smtClean="0"/>
              <a:t>Žákům byl blíže obeznámen pojem hymna, píseň většinou znaly, byli schopni za pomoci učitelky hymnu zazpívat, dle svých možností. 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Česká státní hymna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7526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Kde domov můj</a:t>
            </a:r>
            <a:endParaRPr lang="cs-CZ" sz="60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Hanka\AppData\Local\Microsoft\Windows\Temporary Internet Files\Content.IE5\49JUOVYU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9309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40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/>
          <a:lstStyle/>
          <a:p>
            <a:r>
              <a:rPr lang="cs-CZ" dirty="0"/>
              <a:t>Užívá se od rozpadu Československa na konci roku </a:t>
            </a:r>
            <a:r>
              <a:rPr lang="cs-CZ" dirty="0" smtClean="0"/>
              <a:t>1992 – nyní Česká republika</a:t>
            </a:r>
          </a:p>
        </p:txBody>
      </p:sp>
      <p:pic>
        <p:nvPicPr>
          <p:cNvPr id="1026" name="Picture 2" descr="C:\Documents and Settings\kralikova\Local Settings\Temporary Internet Files\Content.IE5\1HD52S4A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73273"/>
            <a:ext cx="4059591" cy="2622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PFZGDH5D\MC900129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2936"/>
            <a:ext cx="2675870" cy="226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1HD52S4A\MM90017824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79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4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36004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Česká státní hymna </a:t>
            </a:r>
            <a:r>
              <a:rPr lang="cs-CZ" i="1" dirty="0"/>
              <a:t>Kde domov můj</a:t>
            </a:r>
            <a:r>
              <a:rPr lang="cs-CZ" dirty="0"/>
              <a:t> </a:t>
            </a:r>
            <a:r>
              <a:rPr lang="cs-CZ" dirty="0" smtClean="0"/>
              <a:t>patří mezi</a:t>
            </a:r>
            <a:r>
              <a:rPr lang="cs-CZ" dirty="0"/>
              <a:t> státní symboly České </a:t>
            </a:r>
            <a:r>
              <a:rPr lang="cs-CZ" dirty="0" smtClean="0"/>
              <a:t>republiky</a:t>
            </a:r>
          </a:p>
          <a:p>
            <a:r>
              <a:rPr lang="cs-CZ" dirty="0"/>
              <a:t> </a:t>
            </a:r>
            <a:r>
              <a:rPr lang="cs-CZ" dirty="0" smtClean="0"/>
              <a:t>je možno ji </a:t>
            </a:r>
            <a:r>
              <a:rPr lang="cs-CZ" dirty="0"/>
              <a:t>užívat jen vhodným a důstojným způsobem. </a:t>
            </a:r>
          </a:p>
          <a:p>
            <a:r>
              <a:rPr lang="cs-CZ" dirty="0" smtClean="0"/>
              <a:t>Státní </a:t>
            </a:r>
            <a:r>
              <a:rPr lang="cs-CZ" dirty="0"/>
              <a:t>hymnu </a:t>
            </a:r>
            <a:r>
              <a:rPr lang="cs-CZ" dirty="0" smtClean="0"/>
              <a:t>je možno podle zákona hrát </a:t>
            </a:r>
            <a:r>
              <a:rPr lang="cs-CZ" dirty="0"/>
              <a:t>i zpívat při státních svátcích a při jiných příležitostech, je-li to obvyklé.</a:t>
            </a:r>
          </a:p>
        </p:txBody>
      </p:sp>
      <p:pic>
        <p:nvPicPr>
          <p:cNvPr id="2051" name="Picture 3" descr="C:\Users\Hanka\AppData\Local\Microsoft\Windows\Temporary Internet Files\Content.IE5\49JUOVYU\MP9004278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77072"/>
            <a:ext cx="273630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kralikova\Local Settings\Temporary Internet Files\Content.IE5\MXU9UW40\MC9004326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369" y="836712"/>
            <a:ext cx="854825" cy="85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Documents and Settings\kralikova\Local Settings\Temporary Internet Files\Content.IE5\1HD52S4A\MM90031813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90328"/>
            <a:ext cx="2779108" cy="2223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12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Píseň </a:t>
            </a:r>
            <a:r>
              <a:rPr lang="cs-CZ" dirty="0"/>
              <a:t>pochází z divadelní hry Josefa Kajetána Tyla</a:t>
            </a:r>
            <a:r>
              <a:rPr lang="cs-CZ" b="1" dirty="0"/>
              <a:t> </a:t>
            </a:r>
            <a:r>
              <a:rPr lang="cs-CZ" b="1" i="1" dirty="0"/>
              <a:t>Fidlovačka aneb Žádný hněv a žádná rvačka</a:t>
            </a:r>
            <a:r>
              <a:rPr lang="cs-CZ" dirty="0"/>
              <a:t>, poprvé uvedené v Praze dne 21.12.1834. </a:t>
            </a:r>
            <a:endParaRPr lang="cs-CZ" dirty="0" smtClean="0"/>
          </a:p>
          <a:p>
            <a:r>
              <a:rPr lang="cs-CZ" dirty="0" smtClean="0"/>
              <a:t>Hudbu </a:t>
            </a:r>
            <a:r>
              <a:rPr lang="cs-CZ" dirty="0"/>
              <a:t>k ní složil František </a:t>
            </a:r>
            <a:r>
              <a:rPr lang="cs-CZ" dirty="0" smtClean="0"/>
              <a:t>Škroup</a:t>
            </a:r>
          </a:p>
          <a:p>
            <a:r>
              <a:rPr lang="cs-CZ" dirty="0" smtClean="0"/>
              <a:t>Rychle </a:t>
            </a:r>
            <a:r>
              <a:rPr lang="cs-CZ" dirty="0"/>
              <a:t>zlidověla a získala postavení národní písně. </a:t>
            </a:r>
            <a:endParaRPr lang="cs-CZ" dirty="0" smtClean="0"/>
          </a:p>
          <a:p>
            <a:r>
              <a:rPr lang="cs-CZ" dirty="0" smtClean="0"/>
              <a:t>Čechy </a:t>
            </a:r>
            <a:r>
              <a:rPr lang="cs-CZ" dirty="0"/>
              <a:t>byly tedy první zemí, který měl jako hymnu divadelní šlágr.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75151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507287" cy="63367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První sloka:</a:t>
            </a:r>
          </a:p>
          <a:p>
            <a:r>
              <a:rPr lang="cs-CZ" dirty="0" smtClean="0"/>
              <a:t>Kde </a:t>
            </a:r>
            <a:r>
              <a:rPr lang="cs-CZ" dirty="0"/>
              <a:t>domov můj,</a:t>
            </a:r>
            <a:br>
              <a:rPr lang="cs-CZ" dirty="0"/>
            </a:br>
            <a:r>
              <a:rPr lang="cs-CZ" dirty="0"/>
              <a:t>kde domov můj.</a:t>
            </a:r>
            <a:br>
              <a:rPr lang="cs-CZ" dirty="0"/>
            </a:br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bory šumí po skalinách,</a:t>
            </a:r>
            <a:br>
              <a:rPr lang="cs-CZ" dirty="0"/>
            </a:br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zemský ráj to na pohled!</a:t>
            </a:r>
            <a:br>
              <a:rPr lang="cs-CZ" dirty="0"/>
            </a:br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země česká, domov můj,</a:t>
            </a:r>
            <a:br>
              <a:rPr lang="cs-CZ" dirty="0"/>
            </a:br>
            <a:r>
              <a:rPr lang="cs-CZ" dirty="0"/>
              <a:t>země česká, domov můj!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Hanka\AppData\Local\Microsoft\Windows\Temporary Internet Files\Content.IE5\HWL015MJ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722588" cy="352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203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598116"/>
              </p:ext>
            </p:extLst>
          </p:nvPr>
        </p:nvGraphicFramePr>
        <p:xfrm>
          <a:off x="6660232" y="278577"/>
          <a:ext cx="2212944" cy="5958212"/>
        </p:xfrm>
        <a:graphic>
          <a:graphicData uri="http://schemas.openxmlformats.org/drawingml/2006/table">
            <a:tbl>
              <a:tblPr/>
              <a:tblGrid>
                <a:gridCol w="1106472"/>
                <a:gridCol w="1106472"/>
              </a:tblGrid>
              <a:tr h="581326">
                <a:tc gridSpan="2">
                  <a:txBody>
                    <a:bodyPr/>
                    <a:lstStyle/>
                    <a:p>
                      <a:pPr algn="ctr"/>
                      <a:r>
                        <a:rPr lang="cs-CZ" sz="1700" b="1" dirty="0">
                          <a:effectLst/>
                        </a:rPr>
                        <a:t/>
                      </a:r>
                      <a:br>
                        <a:rPr lang="cs-CZ" sz="1700" b="1" dirty="0">
                          <a:effectLst/>
                        </a:rPr>
                      </a:br>
                      <a:r>
                        <a:rPr lang="cs-CZ" sz="1700" b="1" dirty="0">
                          <a:effectLst/>
                        </a:rPr>
                        <a:t>Původní Škroupův zápis</a:t>
                      </a:r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79639">
                <a:tc>
                  <a:txBody>
                    <a:bodyPr/>
                    <a:lstStyle/>
                    <a:p>
                      <a:r>
                        <a:rPr lang="cs-CZ" sz="1700" dirty="0">
                          <a:effectLst/>
                        </a:rPr>
                        <a:t>Hymna</a:t>
                      </a:r>
                      <a:endParaRPr lang="cs-CZ" sz="1700" dirty="0"/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cs-CZ" sz="1700" u="none" dirty="0" smtClean="0">
                          <a:solidFill>
                            <a:schemeClr val="tx1"/>
                          </a:solidFill>
                          <a:effectLst/>
                        </a:rPr>
                        <a:t>-</a:t>
                      </a:r>
                      <a:r>
                        <a:rPr lang="cs-CZ" sz="1700" u="non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400" u="sng" dirty="0" err="1" smtClean="0">
                          <a:solidFill>
                            <a:srgbClr val="0B0080"/>
                          </a:solidFill>
                          <a:effectLst/>
                        </a:rPr>
                        <a:t>Českoslo</a:t>
                      </a:r>
                      <a:r>
                        <a:rPr lang="cs-CZ" sz="1400" u="sng" dirty="0" smtClean="0">
                          <a:solidFill>
                            <a:srgbClr val="0B0080"/>
                          </a:solidFill>
                          <a:effectLst/>
                        </a:rPr>
                        <a:t>-</a:t>
                      </a: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cs-CZ" sz="1400" u="none" dirty="0" smtClean="0">
                          <a:solidFill>
                            <a:srgbClr val="0B0080"/>
                          </a:solidFill>
                          <a:effectLst/>
                        </a:rPr>
                        <a:t>     </a:t>
                      </a:r>
                      <a:r>
                        <a:rPr lang="cs-CZ" sz="1400" u="sng" dirty="0" err="1" smtClean="0">
                          <a:solidFill>
                            <a:srgbClr val="0B0080"/>
                          </a:solidFill>
                          <a:effectLst/>
                        </a:rPr>
                        <a:t>vensko</a:t>
                      </a:r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r>
                        <a:rPr lang="cs-CZ" sz="1400" dirty="0" smtClean="0"/>
                        <a:t>-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u="none" strike="noStrike" dirty="0" smtClean="0">
                          <a:solidFill>
                            <a:srgbClr val="0B0080"/>
                          </a:solidFill>
                          <a:effectLst/>
                        </a:rPr>
                        <a:t>Česká </a:t>
                      </a:r>
                      <a:r>
                        <a:rPr lang="cs-CZ" sz="1400" u="none" strike="noStrike" dirty="0">
                          <a:solidFill>
                            <a:srgbClr val="0B0080"/>
                          </a:solidFill>
                          <a:effectLst/>
                        </a:rPr>
                        <a:t>republika</a:t>
                      </a:r>
                      <a:endParaRPr lang="cs-CZ" sz="1400" dirty="0"/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1344">
                <a:tc>
                  <a:txBody>
                    <a:bodyPr/>
                    <a:lstStyle/>
                    <a:p>
                      <a:r>
                        <a:rPr lang="cs-CZ" sz="1700" dirty="0"/>
                        <a:t>Slova</a:t>
                      </a:r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u="none" strike="noStrike" dirty="0" smtClean="0">
                          <a:solidFill>
                            <a:srgbClr val="0B0080"/>
                          </a:solidFill>
                          <a:effectLst/>
                        </a:rPr>
                        <a:t>Josef</a:t>
                      </a:r>
                      <a:r>
                        <a:rPr lang="cs-CZ" sz="1700" u="none" strike="noStrike" baseline="0" dirty="0" smtClean="0">
                          <a:solidFill>
                            <a:srgbClr val="0B0080"/>
                          </a:solidFill>
                          <a:effectLst/>
                        </a:rPr>
                        <a:t> </a:t>
                      </a:r>
                      <a:r>
                        <a:rPr lang="cs-CZ" sz="1700" u="none" strike="noStrike" dirty="0" smtClean="0">
                          <a:solidFill>
                            <a:srgbClr val="0B0080"/>
                          </a:solidFill>
                          <a:effectLst/>
                        </a:rPr>
                        <a:t>Kajetán </a:t>
                      </a:r>
                      <a:r>
                        <a:rPr lang="cs-CZ" sz="1700" u="none" strike="noStrike" dirty="0">
                          <a:solidFill>
                            <a:srgbClr val="0B0080"/>
                          </a:solidFill>
                          <a:effectLst/>
                        </a:rPr>
                        <a:t>Tyl</a:t>
                      </a:r>
                      <a:endParaRPr lang="cs-CZ" sz="1700" dirty="0"/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1344">
                <a:tc>
                  <a:txBody>
                    <a:bodyPr/>
                    <a:lstStyle/>
                    <a:p>
                      <a:r>
                        <a:rPr lang="cs-CZ" sz="1700"/>
                        <a:t>Hudba</a:t>
                      </a:r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u="none" strike="noStrike" dirty="0">
                          <a:solidFill>
                            <a:srgbClr val="0B0080"/>
                          </a:solidFill>
                          <a:effectLst/>
                        </a:rPr>
                        <a:t>František Škroup</a:t>
                      </a:r>
                      <a:endParaRPr lang="cs-CZ" sz="1700" dirty="0"/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577934">
                <a:tc>
                  <a:txBody>
                    <a:bodyPr/>
                    <a:lstStyle/>
                    <a:p>
                      <a:r>
                        <a:rPr lang="cs-CZ" sz="1700" dirty="0"/>
                        <a:t>Přijata</a:t>
                      </a:r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nl-NL" sz="1700" dirty="0"/>
                        <a:t> </a:t>
                      </a:r>
                      <a:r>
                        <a:rPr lang="nl-NL" sz="1700" u="none" strike="noStrike" dirty="0">
                          <a:solidFill>
                            <a:srgbClr val="0B0080"/>
                          </a:solidFill>
                          <a:effectLst/>
                        </a:rPr>
                        <a:t>1918</a:t>
                      </a:r>
                      <a:r>
                        <a:rPr lang="nl-NL" sz="1700" dirty="0"/>
                        <a:t/>
                      </a:r>
                      <a:br>
                        <a:rPr lang="nl-NL" sz="1700" dirty="0"/>
                      </a:br>
                      <a:r>
                        <a:rPr lang="nl-NL" sz="1700" dirty="0"/>
                        <a:t> </a:t>
                      </a:r>
                      <a:r>
                        <a:rPr lang="nl-NL" sz="1700" u="none" strike="noStrike" dirty="0" smtClean="0">
                          <a:solidFill>
                            <a:srgbClr val="0B0080"/>
                          </a:solidFill>
                          <a:effectLst/>
                          <a:hlinkClick r:id="rId2" tooltip="13. březen"/>
                        </a:rPr>
                        <a:t>13.březen</a:t>
                      </a:r>
                      <a:r>
                        <a:rPr lang="nl-NL" sz="1700" u="none" strike="noStrike" dirty="0" smtClean="0">
                          <a:solidFill>
                            <a:srgbClr val="0B0080"/>
                          </a:solidFill>
                          <a:effectLst/>
                        </a:rPr>
                        <a:t>1990</a:t>
                      </a:r>
                      <a:r>
                        <a:rPr lang="nl-NL" sz="1700" dirty="0"/>
                        <a:t> (</a:t>
                      </a:r>
                      <a:r>
                        <a:rPr lang="nl-NL" sz="1700" u="none" strike="noStrike" dirty="0">
                          <a:solidFill>
                            <a:srgbClr val="0B0080"/>
                          </a:solidFill>
                          <a:effectLst/>
                        </a:rPr>
                        <a:t>1. </a:t>
                      </a:r>
                      <a:r>
                        <a:rPr lang="nl-NL" sz="1700" u="none" strike="noStrike" dirty="0" smtClean="0">
                          <a:solidFill>
                            <a:srgbClr val="0B0080"/>
                          </a:solidFill>
                          <a:effectLst/>
                        </a:rPr>
                        <a:t>leden</a:t>
                      </a:r>
                      <a:r>
                        <a:rPr lang="cs-CZ" sz="1700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nl-NL" sz="1700" u="none" strike="noStrike" dirty="0" smtClean="0">
                          <a:solidFill>
                            <a:srgbClr val="0B0080"/>
                          </a:solidFill>
                          <a:effectLst/>
                        </a:rPr>
                        <a:t>1993</a:t>
                      </a:r>
                      <a:r>
                        <a:rPr lang="cs-CZ" sz="1700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lang="nl-NL" sz="1700" dirty="0"/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68907">
                <a:tc gridSpan="2">
                  <a:txBody>
                    <a:bodyPr/>
                    <a:lstStyle/>
                    <a:p>
                      <a:pPr algn="ctr"/>
                      <a:endParaRPr lang="cs-CZ" sz="900" dirty="0">
                        <a:effectLst/>
                      </a:endParaRPr>
                    </a:p>
                  </a:txBody>
                  <a:tcPr marL="86363" marR="86363" marT="43182" marB="43182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4" name="Picture 8" descr="Skroup-Anthe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37" y="980728"/>
            <a:ext cx="592641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65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404664"/>
            <a:ext cx="8229600" cy="1417638"/>
          </a:xfrm>
        </p:spPr>
        <p:txBody>
          <a:bodyPr>
            <a:noAutofit/>
          </a:bodyPr>
          <a:lstStyle/>
          <a:p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771" y="1412776"/>
            <a:ext cx="3312368" cy="4411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Documents and Settings\kralikova\Local Settings\Temporary Internet Files\Content.IE5\GCNAKFL3\MP900409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190288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kralikova\Local Settings\Temporary Internet Files\Content.IE5\6T2ZBYFK\MP9004011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101" y="4077072"/>
            <a:ext cx="1648268" cy="2060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kralikova\Local Settings\Temporary Internet Files\Content.IE5\FTQ74FZE\MC90044145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010" y="2366000"/>
            <a:ext cx="2114105" cy="211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71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: ,, Kde domov můj “</a:t>
            </a:r>
          </a:p>
          <a:p>
            <a:r>
              <a:rPr lang="cs-CZ" dirty="0" smtClean="0"/>
              <a:t>Zpěv české hymny: ,, Kde domov můj 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478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/>
              <a:t>Http://cs.wikipedia.org/wiki/</a:t>
            </a:r>
            <a:r>
              <a:rPr lang="cs-CZ" sz="2000" dirty="0" err="1"/>
              <a:t>Soubor:Skroup-Anthem.jpg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Http://cs.wikipedia.org/wiki/Soubor:N%C3%A1m%C4%9Bst%C3%AD_Republiky_-_Tyl_-_hymna.jpg.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</a:t>
            </a:r>
            <a:r>
              <a:rPr lang="cs-CZ" sz="2000"/>
              <a:t>]. </a:t>
            </a:r>
            <a:r>
              <a:rPr lang="cs-CZ" sz="200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954940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215</Words>
  <Application>Microsoft Office PowerPoint</Application>
  <PresentationFormat>Předvádění na obrazovce (4:3)</PresentationFormat>
  <Paragraphs>42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Česká státní hymna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Poslech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 Zivná</dc:creator>
  <cp:lastModifiedBy>vlckova</cp:lastModifiedBy>
  <cp:revision>18</cp:revision>
  <dcterms:created xsi:type="dcterms:W3CDTF">2012-01-19T10:02:06Z</dcterms:created>
  <dcterms:modified xsi:type="dcterms:W3CDTF">2013-03-26T10:40:17Z</dcterms:modified>
</cp:coreProperties>
</file>