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58" r:id="rId4"/>
    <p:sldId id="259" r:id="rId5"/>
    <p:sldId id="261" r:id="rId6"/>
    <p:sldId id="260" r:id="rId7"/>
    <p:sldId id="266" r:id="rId8"/>
    <p:sldId id="267" r:id="rId9"/>
    <p:sldId id="268" r:id="rId10"/>
    <p:sldId id="269" r:id="rId11"/>
    <p:sldId id="262" r:id="rId12"/>
    <p:sldId id="263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3077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053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403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776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328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503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441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008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07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876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01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B86D2-E4B5-40FA-AEE3-32F31860F70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903A9-4521-4474-9CA0-49A68BBAC9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539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1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wmf"/><Relationship Id="rId7" Type="http://schemas.openxmlformats.org/officeDocument/2006/relationships/image" Target="../media/image7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slide" Target="slide1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slide" Target="slide12.xml"/><Relationship Id="rId7" Type="http://schemas.openxmlformats.org/officeDocument/2006/relationships/image" Target="../media/image12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slide" Target="slide11.xml"/><Relationship Id="rId11" Type="http://schemas.openxmlformats.org/officeDocument/2006/relationships/image" Target="../media/image16.jpeg"/><Relationship Id="rId5" Type="http://schemas.openxmlformats.org/officeDocument/2006/relationships/image" Target="../media/image11.wmf"/><Relationship Id="rId10" Type="http://schemas.openxmlformats.org/officeDocument/2006/relationships/image" Target="../media/image15.jpeg"/><Relationship Id="rId4" Type="http://schemas.openxmlformats.org/officeDocument/2006/relationships/image" Target="../media/image10.jpeg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251520" y="260648"/>
            <a:ext cx="8712968" cy="6408712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941168"/>
            <a:ext cx="2952328" cy="1092200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/>
          <a:extLst/>
        </p:spPr>
        <p:style>
          <a:lnRef idx="0">
            <a:scrgbClr r="0" g="0" b="0"/>
          </a:lnRef>
          <a:fillRef idx="1001">
            <a:schemeClr val="dk1"/>
          </a:fillRef>
          <a:effectRef idx="0">
            <a:scrgbClr r="0" g="0" b="0"/>
          </a:effectRef>
          <a:fontRef idx="major"/>
        </p:style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879081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</a:t>
                      </a:r>
                      <a:r>
                        <a:rPr lang="cs-CZ" sz="2400" dirty="0" smtClean="0"/>
                        <a:t>VY_32_INOVACE_1A_06_samohláska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Samohláska</a:t>
                      </a:r>
                      <a:r>
                        <a:rPr lang="cs-CZ" sz="2400" baseline="0" dirty="0" smtClean="0"/>
                        <a:t> 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</a:t>
                      </a:r>
                      <a:r>
                        <a:rPr lang="cs-CZ" sz="2400" dirty="0" smtClean="0"/>
                        <a:t>Prosinec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550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323528" y="188640"/>
            <a:ext cx="8496944" cy="6480720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6146531"/>
              </p:ext>
            </p:extLst>
          </p:nvPr>
        </p:nvGraphicFramePr>
        <p:xfrm>
          <a:off x="827584" y="321497"/>
          <a:ext cx="7560840" cy="60596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6549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slouží k procvičení souhlásky U a k procvičení slabik s touto hláskou.</a:t>
                      </a:r>
                      <a:endParaRPr lang="cs-CZ" dirty="0"/>
                    </a:p>
                  </a:txBody>
                  <a:tcPr/>
                </a:tc>
              </a:tr>
              <a:tr h="975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 určena pro žáky 1.ročníku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obrazovky.</a:t>
                      </a:r>
                      <a:endParaRPr lang="cs-CZ" dirty="0"/>
                    </a:p>
                  </a:txBody>
                  <a:tcPr/>
                </a:tc>
              </a:tr>
              <a:tr h="6132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 procvičí žáci čtení slov se samohláskou U.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</a:t>
                      </a:r>
                      <a:r>
                        <a:rPr lang="cs-CZ" baseline="0" dirty="0" smtClean="0"/>
                        <a:t> snímku 4, 5, 6, vyhledávají slova se samohláskou U.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 7, 8 určují</a:t>
                      </a:r>
                      <a:r>
                        <a:rPr lang="cs-CZ" baseline="0" dirty="0" smtClean="0"/>
                        <a:t> obrázek se samohláskou U.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</a:t>
                      </a:r>
                      <a:r>
                        <a:rPr lang="cs-CZ" baseline="0" dirty="0" smtClean="0"/>
                        <a:t> snímku 9 je pracovní list, kde spojují správnou slabiku s obrázkem pomocí pera na interaktivní tabuli nebo prstem  na dotykové obrazovce.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10 obsahuje řešení.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6826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068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lačítko akce: Vlastní 28">
            <a:hlinkClick r:id="" action="ppaction://noaction" highlightClick="1"/>
          </p:cNvPr>
          <p:cNvSpPr/>
          <p:nvPr/>
        </p:nvSpPr>
        <p:spPr>
          <a:xfrm>
            <a:off x="467544" y="1124744"/>
            <a:ext cx="8136904" cy="5328592"/>
          </a:xfrm>
          <a:prstGeom prst="actionButtonBlank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932" y="248491"/>
            <a:ext cx="8229600" cy="1143000"/>
          </a:xfrm>
        </p:spPr>
        <p:txBody>
          <a:bodyPr/>
          <a:lstStyle/>
          <a:p>
            <a:r>
              <a:rPr lang="cs-CZ" dirty="0" smtClean="0"/>
              <a:t>Přečti správně slova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1043608" y="1484784"/>
            <a:ext cx="2007880" cy="1245840"/>
          </a:xfrm>
          <a:prstGeom prst="ellipse">
            <a:avLst/>
          </a:prstGeom>
          <a:solidFill>
            <a:schemeClr val="accent3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TETU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043608" y="3047256"/>
            <a:ext cx="2007880" cy="1245840"/>
          </a:xfrm>
          <a:prstGeom prst="ellipse">
            <a:avLst/>
          </a:prstGeom>
          <a:solidFill>
            <a:schemeClr val="accent3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MÁMU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635896" y="4510399"/>
            <a:ext cx="2007880" cy="1245840"/>
          </a:xfrm>
          <a:prstGeom prst="ellipse">
            <a:avLst/>
          </a:prstGeom>
          <a:solidFill>
            <a:schemeClr val="accent3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TÁTU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635896" y="3047256"/>
            <a:ext cx="2007880" cy="1245840"/>
          </a:xfrm>
          <a:prstGeom prst="ellipse">
            <a:avLst/>
          </a:prstGeom>
          <a:solidFill>
            <a:schemeClr val="accent3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MÍLU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460048" y="1484784"/>
            <a:ext cx="2007880" cy="1245840"/>
          </a:xfrm>
          <a:prstGeom prst="ellipse">
            <a:avLst/>
          </a:prstGeom>
          <a:solidFill>
            <a:schemeClr val="accent3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UMÍ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6156176" y="4487416"/>
            <a:ext cx="2007880" cy="1245840"/>
          </a:xfrm>
          <a:prstGeom prst="ellipse">
            <a:avLst/>
          </a:prstGeom>
          <a:solidFill>
            <a:schemeClr val="accent3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AUTO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6156176" y="3056919"/>
            <a:ext cx="2007880" cy="1245840"/>
          </a:xfrm>
          <a:prstGeom prst="ellipse">
            <a:avLst/>
          </a:prstGeom>
          <a:solidFill>
            <a:schemeClr val="accent3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ÚLY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6020504" y="1484784"/>
            <a:ext cx="2007880" cy="1245840"/>
          </a:xfrm>
          <a:prstGeom prst="ellipse">
            <a:avLst/>
          </a:prstGeom>
          <a:solidFill>
            <a:schemeClr val="accent3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TULÍ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043608" y="4510399"/>
            <a:ext cx="2007880" cy="1245840"/>
          </a:xfrm>
          <a:prstGeom prst="ellipse">
            <a:avLst/>
          </a:prstGeom>
          <a:solidFill>
            <a:schemeClr val="accent3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TÚ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0" name="Tlačítko akce: Dopředu nebo Další 29">
            <a:hlinkClick r:id="" action="ppaction://hlinkshowjump?jump=nextslide" highlightClick="1"/>
          </p:cNvPr>
          <p:cNvSpPr/>
          <p:nvPr/>
        </p:nvSpPr>
        <p:spPr>
          <a:xfrm>
            <a:off x="7596336" y="5756239"/>
            <a:ext cx="1008112" cy="681532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24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395536" y="404664"/>
            <a:ext cx="8352928" cy="6048672"/>
          </a:xfrm>
          <a:prstGeom prst="actionButtonBlank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MÁ HLÁSKU U?</a:t>
            </a:r>
            <a:endParaRPr lang="cs-CZ" b="1" dirty="0"/>
          </a:p>
        </p:txBody>
      </p:sp>
      <p:sp>
        <p:nvSpPr>
          <p:cNvPr id="3" name="Obdélník s odříznutým příčným rohem 2">
            <a:hlinkClick r:id="rId2" action="ppaction://hlinksldjump"/>
          </p:cNvPr>
          <p:cNvSpPr/>
          <p:nvPr/>
        </p:nvSpPr>
        <p:spPr>
          <a:xfrm>
            <a:off x="920340" y="2146289"/>
            <a:ext cx="2016224" cy="1080120"/>
          </a:xfrm>
          <a:prstGeom prst="snip2DiagRect">
            <a:avLst/>
          </a:prstGeom>
          <a:solidFill>
            <a:schemeClr val="accent4">
              <a:lumMod val="40000"/>
              <a:lumOff val="60000"/>
            </a:schemeClr>
          </a:solidFill>
          <a:effectLst/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LETÍ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s odříznutým příčným rohem 4">
            <a:hlinkClick r:id="rId2" action="ppaction://hlinksldjump"/>
          </p:cNvPr>
          <p:cNvSpPr/>
          <p:nvPr/>
        </p:nvSpPr>
        <p:spPr>
          <a:xfrm>
            <a:off x="3228143" y="1392939"/>
            <a:ext cx="2016224" cy="1080120"/>
          </a:xfrm>
          <a:prstGeom prst="snip2DiagRect">
            <a:avLst/>
          </a:prstGeom>
          <a:solidFill>
            <a:schemeClr val="accent4">
              <a:lumMod val="40000"/>
              <a:lumOff val="60000"/>
            </a:schemeClr>
          </a:solidFill>
          <a:effectLst/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TÁTA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s odříznutým příčným rohem 5">
            <a:hlinkClick r:id="rId3" action="ppaction://hlinksldjump"/>
          </p:cNvPr>
          <p:cNvSpPr/>
          <p:nvPr/>
        </p:nvSpPr>
        <p:spPr>
          <a:xfrm>
            <a:off x="920340" y="3879324"/>
            <a:ext cx="2016224" cy="1080120"/>
          </a:xfrm>
          <a:prstGeom prst="snip2DiagRect">
            <a:avLst/>
          </a:prstGeom>
          <a:solidFill>
            <a:schemeClr val="accent4">
              <a:lumMod val="40000"/>
              <a:lumOff val="60000"/>
            </a:schemeClr>
          </a:solidFill>
          <a:effectLst/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UMÍ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s odříznutým příčným rohem 6">
            <a:hlinkClick r:id="rId3" action="ppaction://hlinksldjump"/>
          </p:cNvPr>
          <p:cNvSpPr/>
          <p:nvPr/>
        </p:nvSpPr>
        <p:spPr>
          <a:xfrm>
            <a:off x="3228143" y="4581128"/>
            <a:ext cx="2016224" cy="1080120"/>
          </a:xfrm>
          <a:prstGeom prst="snip2DiagRect">
            <a:avLst/>
          </a:prstGeom>
          <a:solidFill>
            <a:schemeClr val="accent4">
              <a:lumMod val="40000"/>
              <a:lumOff val="60000"/>
            </a:schemeClr>
          </a:solidFill>
          <a:effectLst/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ÚL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s odříznutým příčným rohem 7">
            <a:hlinkClick r:id="rId3" action="ppaction://hlinksldjump"/>
          </p:cNvPr>
          <p:cNvSpPr/>
          <p:nvPr/>
        </p:nvSpPr>
        <p:spPr>
          <a:xfrm>
            <a:off x="5590555" y="3860649"/>
            <a:ext cx="2016224" cy="1080120"/>
          </a:xfrm>
          <a:prstGeom prst="snip2DiagRect">
            <a:avLst/>
          </a:prstGeom>
          <a:solidFill>
            <a:schemeClr val="accent4">
              <a:lumMod val="40000"/>
              <a:lumOff val="60000"/>
            </a:schemeClr>
          </a:solidFill>
          <a:effectLst/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TULÍ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s odříznutým příčným rohem 8">
            <a:hlinkClick r:id="rId2" action="ppaction://hlinksldjump"/>
          </p:cNvPr>
          <p:cNvSpPr/>
          <p:nvPr/>
        </p:nvSpPr>
        <p:spPr>
          <a:xfrm>
            <a:off x="5604466" y="2132856"/>
            <a:ext cx="2016224" cy="1080120"/>
          </a:xfrm>
          <a:prstGeom prst="snip2DiagRect">
            <a:avLst/>
          </a:prstGeom>
          <a:solidFill>
            <a:schemeClr val="accent4">
              <a:lumMod val="40000"/>
              <a:lumOff val="60000"/>
            </a:schemeClr>
          </a:solidFill>
          <a:effectLst/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TELE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7452320" y="5373216"/>
            <a:ext cx="1127774" cy="936104"/>
          </a:xfrm>
          <a:prstGeom prst="actionButtonForwardNex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374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467544" y="404664"/>
            <a:ext cx="8208912" cy="6264696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s odříznutým příčným rohem 2">
            <a:hlinkClick r:id="rId3" action="ppaction://hlinksldjump"/>
          </p:cNvPr>
          <p:cNvSpPr/>
          <p:nvPr/>
        </p:nvSpPr>
        <p:spPr>
          <a:xfrm>
            <a:off x="920340" y="2312876"/>
            <a:ext cx="2016224" cy="1080120"/>
          </a:xfrm>
          <a:prstGeom prst="snip2Diag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VELÍ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s odříznutým příčným rohem 3">
            <a:hlinkClick r:id="rId4" action="ppaction://hlinksldjump"/>
          </p:cNvPr>
          <p:cNvSpPr/>
          <p:nvPr/>
        </p:nvSpPr>
        <p:spPr>
          <a:xfrm>
            <a:off x="3178942" y="1326615"/>
            <a:ext cx="2016224" cy="1080120"/>
          </a:xfrm>
          <a:prstGeom prst="snip2Diag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UMÍ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s odříznutým příčným rohem 4">
            <a:hlinkClick r:id="rId4" action="ppaction://hlinksldjump"/>
          </p:cNvPr>
          <p:cNvSpPr/>
          <p:nvPr/>
        </p:nvSpPr>
        <p:spPr>
          <a:xfrm>
            <a:off x="951610" y="3831162"/>
            <a:ext cx="2016224" cy="1080120"/>
          </a:xfrm>
          <a:prstGeom prst="snip2Diag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TÚ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s odříznutým příčným rohem 5">
            <a:hlinkClick r:id="rId3" action="ppaction://hlinksldjump"/>
          </p:cNvPr>
          <p:cNvSpPr/>
          <p:nvPr/>
        </p:nvSpPr>
        <p:spPr>
          <a:xfrm>
            <a:off x="3347864" y="4940769"/>
            <a:ext cx="2016224" cy="1080120"/>
          </a:xfrm>
          <a:prstGeom prst="snip2Diag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MÁME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s odříznutým příčným rohem 6">
            <a:hlinkClick r:id="rId4" action="ppaction://hlinksldjump"/>
          </p:cNvPr>
          <p:cNvSpPr/>
          <p:nvPr/>
        </p:nvSpPr>
        <p:spPr>
          <a:xfrm>
            <a:off x="5604466" y="3813645"/>
            <a:ext cx="2016224" cy="1080120"/>
          </a:xfrm>
          <a:prstGeom prst="snip2Diag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AUTO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s odříznutým příčným rohem 7">
            <a:hlinkClick r:id="rId3" action="ppaction://hlinksldjump"/>
          </p:cNvPr>
          <p:cNvSpPr/>
          <p:nvPr/>
        </p:nvSpPr>
        <p:spPr>
          <a:xfrm>
            <a:off x="5604466" y="2312876"/>
            <a:ext cx="2016224" cy="1080120"/>
          </a:xfrm>
          <a:prstGeom prst="snip2Diag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LÁME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67544" y="178532"/>
            <a:ext cx="8229600" cy="1143000"/>
          </a:xfrm>
        </p:spPr>
        <p:txBody>
          <a:bodyPr/>
          <a:lstStyle/>
          <a:p>
            <a:r>
              <a:rPr lang="cs-CZ" b="1" dirty="0" smtClean="0"/>
              <a:t>MÁ HLÁSKU U?</a:t>
            </a:r>
            <a:endParaRPr lang="cs-CZ" b="1" dirty="0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308304" y="5588841"/>
            <a:ext cx="1140478" cy="864096"/>
          </a:xfrm>
          <a:prstGeom prst="actionButtonForwardNex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04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395536" y="404664"/>
            <a:ext cx="8064896" cy="604867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s odříznutým příčným rohem 2">
            <a:hlinkClick r:id="rId3" action="ppaction://hlinksldjump"/>
          </p:cNvPr>
          <p:cNvSpPr/>
          <p:nvPr/>
        </p:nvSpPr>
        <p:spPr>
          <a:xfrm>
            <a:off x="920340" y="2312876"/>
            <a:ext cx="2016224" cy="1080120"/>
          </a:xfrm>
          <a:prstGeom prst="snip2DiagRect">
            <a:avLst/>
          </a:prstGeom>
          <a:solidFill>
            <a:schemeClr val="accent6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TETA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s odříznutým příčným rohem 3">
            <a:hlinkClick r:id="rId3" action="ppaction://hlinksldjump"/>
          </p:cNvPr>
          <p:cNvSpPr/>
          <p:nvPr/>
        </p:nvSpPr>
        <p:spPr>
          <a:xfrm>
            <a:off x="3178942" y="1321532"/>
            <a:ext cx="2016224" cy="1080120"/>
          </a:xfrm>
          <a:prstGeom prst="snip2DiagRect">
            <a:avLst/>
          </a:prstGeom>
          <a:solidFill>
            <a:schemeClr val="accent6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MÍLA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s odříznutým příčným rohem 4">
            <a:hlinkClick r:id="rId4" action="ppaction://hlinksldjump"/>
          </p:cNvPr>
          <p:cNvSpPr/>
          <p:nvPr/>
        </p:nvSpPr>
        <p:spPr>
          <a:xfrm>
            <a:off x="951610" y="3831162"/>
            <a:ext cx="2016224" cy="1080120"/>
          </a:xfrm>
          <a:prstGeom prst="snip2DiagRect">
            <a:avLst/>
          </a:prstGeom>
          <a:solidFill>
            <a:schemeClr val="accent6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MÍLU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s odříznutým příčným rohem 5">
            <a:hlinkClick r:id="rId3" action="ppaction://hlinksldjump"/>
          </p:cNvPr>
          <p:cNvSpPr/>
          <p:nvPr/>
        </p:nvSpPr>
        <p:spPr>
          <a:xfrm>
            <a:off x="3203848" y="4940769"/>
            <a:ext cx="2016224" cy="1080120"/>
          </a:xfrm>
          <a:prstGeom prst="snip2DiagRect">
            <a:avLst/>
          </a:prstGeom>
          <a:solidFill>
            <a:schemeClr val="accent6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s odříznutým příčným rohem 6">
            <a:hlinkClick r:id="rId3" action="ppaction://hlinksldjump"/>
          </p:cNvPr>
          <p:cNvSpPr/>
          <p:nvPr/>
        </p:nvSpPr>
        <p:spPr>
          <a:xfrm>
            <a:off x="5590555" y="3826399"/>
            <a:ext cx="2016224" cy="1080120"/>
          </a:xfrm>
          <a:prstGeom prst="snip2DiagRect">
            <a:avLst/>
          </a:prstGeom>
          <a:solidFill>
            <a:schemeClr val="accent6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MILÁ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s odříznutým příčným rohem 7">
            <a:hlinkClick r:id="rId4" action="ppaction://hlinksldjump"/>
          </p:cNvPr>
          <p:cNvSpPr/>
          <p:nvPr/>
        </p:nvSpPr>
        <p:spPr>
          <a:xfrm>
            <a:off x="5604466" y="2132856"/>
            <a:ext cx="2016224" cy="1080120"/>
          </a:xfrm>
          <a:prstGeom prst="snip2DiagRect">
            <a:avLst/>
          </a:prstGeom>
          <a:solidFill>
            <a:schemeClr val="accent6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TETU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539552" y="184990"/>
            <a:ext cx="8229600" cy="1143000"/>
          </a:xfrm>
        </p:spPr>
        <p:txBody>
          <a:bodyPr/>
          <a:lstStyle/>
          <a:p>
            <a:r>
              <a:rPr lang="cs-CZ" b="1" dirty="0" smtClean="0"/>
              <a:t>MÁ HLÁSKU U?</a:t>
            </a:r>
            <a:endParaRPr lang="cs-CZ" b="1" dirty="0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066718" y="5508324"/>
            <a:ext cx="1080121" cy="756484"/>
          </a:xfrm>
          <a:prstGeom prst="actionButtonForwardNex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2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323528" y="332656"/>
            <a:ext cx="8568952" cy="6336704"/>
          </a:xfrm>
          <a:prstGeom prst="actionButtonBlank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NAJDI OBRÁZEK S HLÁSKOU   U</a:t>
            </a:r>
            <a:endParaRPr lang="cs-CZ" b="1" dirty="0"/>
          </a:p>
        </p:txBody>
      </p:sp>
      <p:pic>
        <p:nvPicPr>
          <p:cNvPr id="3077" name="Picture 5" descr="C:\Users\Speciální školy\AppData\Local\Microsoft\Windows\Temporary Internet Files\Content.IE5\TJIY32WU\MC90035385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6422" y="3439945"/>
            <a:ext cx="2408052" cy="2255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eciální školy\AppData\Local\Microsoft\Windows\Temporary Internet Files\Content.IE5\TJIY32WU\MP900448575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17032"/>
            <a:ext cx="279675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Speciální školy\AppData\Local\Microsoft\Windows\Temporary Internet Files\Content.IE5\I7RG01DG\MP900444793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93096"/>
            <a:ext cx="120749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Speciální školy\AppData\Local\Microsoft\Windows\Temporary Internet Files\Content.IE5\JED8XBJ5\MP90043180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65312"/>
            <a:ext cx="267315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596336" y="5859479"/>
            <a:ext cx="1008112" cy="792088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aruska\AppData\Local\Microsoft\Windows\Temporary Internet Files\Content.IE5\743EJ6CB\MC90044040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0684" y="1549432"/>
            <a:ext cx="2743200" cy="171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7432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467544" y="476672"/>
            <a:ext cx="8424936" cy="612068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OBRÁZEK S HLÁSKOU U</a:t>
            </a:r>
            <a:endParaRPr lang="cs-CZ" dirty="0"/>
          </a:p>
        </p:txBody>
      </p:sp>
      <p:pic>
        <p:nvPicPr>
          <p:cNvPr id="4098" name="Picture 2" descr="C:\Users\Speciální školy\AppData\Local\Microsoft\Windows\Temporary Internet Files\Content.IE5\JED8XBJ5\MP900448472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418" y="1412776"/>
            <a:ext cx="2141984" cy="257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peciální školy\AppData\Local\Microsoft\Windows\Temporary Internet Files\Content.IE5\CG16FGNT\MC90029007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277" y="3156788"/>
            <a:ext cx="1576487" cy="193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peciální školy\AppData\Local\Microsoft\Windows\Temporary Internet Files\Content.IE5\TJIY32WU\MC900109299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748" y="3753507"/>
            <a:ext cx="1578370" cy="259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peciální školy\AppData\Local\Microsoft\Windows\Temporary Internet Files\Content.IE5\CG16FGNT\MC90023218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576101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Speciální školy\AppData\Local\Microsoft\Windows\Temporary Internet Files\Content.IE5\CG16FGNT\MP900400672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23700"/>
            <a:ext cx="1853828" cy="185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Speciální školy\AppData\Local\Microsoft\Windows\Temporary Internet Files\Content.IE5\TJIY32WU\MP900423007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135" y="1576101"/>
            <a:ext cx="1958142" cy="1304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092280" y="5411616"/>
            <a:ext cx="1541605" cy="936104"/>
          </a:xfrm>
          <a:prstGeom prst="actionButtonForwardNext">
            <a:avLst/>
          </a:prstGeom>
          <a:blipFill>
            <a:blip r:embed="rId11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870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179512" y="235643"/>
            <a:ext cx="8784976" cy="6336704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OBRÁZEK SE SLABIKOU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595119" y="3219977"/>
            <a:ext cx="1872208" cy="100811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TU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95119" y="1611520"/>
            <a:ext cx="1872208" cy="100811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LU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69090" y="4941168"/>
            <a:ext cx="1872208" cy="100811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MU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5123" name="Picture 3" descr="C:\Users\Speciální školy\AppData\Local\Microsoft\Windows\Temporary Internet Files\Content.IE5\TJIY32WU\MP9003163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15366"/>
            <a:ext cx="1972816" cy="1357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peciální školy\AppData\Local\Microsoft\Windows\Temporary Internet Files\Content.IE5\JED8XBJ5\MP9004482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50" y="1715455"/>
            <a:ext cx="2114619" cy="140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peciální školy\AppData\Local\Microsoft\Windows\Temporary Internet Files\Content.IE5\CG16FGNT\MC9001932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544" y="1485367"/>
            <a:ext cx="1620775" cy="1865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peciální školy\AppData\Local\Microsoft\Windows\Temporary Internet Files\Content.IE5\JED8XBJ5\MC9004448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2082" y="3508920"/>
            <a:ext cx="1115450" cy="1444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Speciální školy\AppData\Local\Microsoft\Windows\Temporary Internet Files\Content.IE5\JED8XBJ5\MP9004012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50" y="5085184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7452320" y="5675104"/>
            <a:ext cx="1195536" cy="862182"/>
          </a:xfrm>
          <a:prstGeom prst="actionButtonForwardNex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26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lačítko akce: Vlastní 30">
            <a:hlinkClick r:id="" action="ppaction://noaction" highlightClick="1"/>
          </p:cNvPr>
          <p:cNvSpPr/>
          <p:nvPr/>
        </p:nvSpPr>
        <p:spPr>
          <a:xfrm>
            <a:off x="251520" y="404664"/>
            <a:ext cx="8640960" cy="6264696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3595119" y="3219977"/>
            <a:ext cx="1872208" cy="100811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TU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95119" y="1611520"/>
            <a:ext cx="1872208" cy="100811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LU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69090" y="4941168"/>
            <a:ext cx="1872208" cy="100811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MU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6" name="Picture 3" descr="C:\Users\Speciální školy\AppData\Local\Microsoft\Windows\Temporary Internet Files\Content.IE5\TJIY32WU\MP9003163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53843"/>
            <a:ext cx="1972816" cy="1357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JED8XBJ5\MP9004482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16" y="1093407"/>
            <a:ext cx="2114619" cy="140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Speciální školy\AppData\Local\Microsoft\Windows\Temporary Internet Files\Content.IE5\CG16FGNT\MC9001932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8516" y="1061027"/>
            <a:ext cx="1620775" cy="1865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Speciální školy\AppData\Local\Microsoft\Windows\Temporary Internet Files\Content.IE5\JED8XBJ5\MC9004448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52" y="3409375"/>
            <a:ext cx="1115450" cy="1444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Speciální školy\AppData\Local\Microsoft\Windows\Temporary Internet Files\Content.IE5\JED8XBJ5\MP9004012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1250" y="5085184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066130"/>
          </a:xfrm>
        </p:spPr>
        <p:txBody>
          <a:bodyPr>
            <a:normAutofit/>
          </a:bodyPr>
          <a:lstStyle/>
          <a:p>
            <a:r>
              <a:rPr lang="cs-CZ" dirty="0" smtClean="0"/>
              <a:t>Řešení pracovního listu</a:t>
            </a:r>
            <a:endParaRPr lang="cs-CZ" dirty="0"/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2543735" y="1993915"/>
            <a:ext cx="1236177" cy="1226062"/>
          </a:xfrm>
          <a:prstGeom prst="straightConnector1">
            <a:avLst/>
          </a:prstGeom>
          <a:ln>
            <a:solidFill>
              <a:srgbClr val="7030A0"/>
            </a:solidFill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843808" y="4131609"/>
            <a:ext cx="751311" cy="1097592"/>
          </a:xfrm>
          <a:prstGeom prst="straightConnector1">
            <a:avLst/>
          </a:prstGeom>
          <a:ln>
            <a:solidFill>
              <a:srgbClr val="7030A0"/>
            </a:solidFill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004048" y="2572693"/>
            <a:ext cx="1440160" cy="2368475"/>
          </a:xfrm>
          <a:prstGeom prst="straightConnector1">
            <a:avLst/>
          </a:prstGeom>
          <a:ln>
            <a:solidFill>
              <a:srgbClr val="7030A0"/>
            </a:solidFill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5349320" y="2146315"/>
            <a:ext cx="1039196" cy="2794853"/>
          </a:xfrm>
          <a:prstGeom prst="straightConnector1">
            <a:avLst/>
          </a:prstGeom>
          <a:ln>
            <a:solidFill>
              <a:srgbClr val="7030A0"/>
            </a:solidFill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1486425" y="2619632"/>
            <a:ext cx="2445887" cy="2060773"/>
          </a:xfrm>
          <a:prstGeom prst="straightConnector1">
            <a:avLst/>
          </a:prstGeom>
          <a:ln>
            <a:solidFill>
              <a:srgbClr val="7030A0"/>
            </a:solidFill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0781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611560" y="620688"/>
            <a:ext cx="7848872" cy="5904656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604448" cy="18002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NE, </a:t>
            </a:r>
            <a:br>
              <a:rPr lang="cs-CZ" sz="5400" b="1" dirty="0" smtClean="0"/>
            </a:br>
            <a:r>
              <a:rPr lang="cs-CZ" sz="5400" b="1" dirty="0" smtClean="0"/>
              <a:t>ZKUS TO ZNOVU</a:t>
            </a:r>
            <a:endParaRPr lang="cs-CZ" sz="5400" b="1" dirty="0"/>
          </a:p>
        </p:txBody>
      </p:sp>
      <p:pic>
        <p:nvPicPr>
          <p:cNvPr id="1026" name="Picture 2" descr="C:\Users\Speciální školy\AppData\Local\Microsoft\Windows\Temporary Internet Files\Content.IE5\TJIY32WU\MC90043756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004" y="2204864"/>
            <a:ext cx="3532088" cy="303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6876256" y="5445224"/>
            <a:ext cx="1296144" cy="936104"/>
          </a:xfrm>
          <a:prstGeom prst="actionButtonBackPrevious">
            <a:avLst/>
          </a:prstGeom>
          <a:solidFill>
            <a:srgbClr val="FFC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3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755576" y="404664"/>
            <a:ext cx="7344816" cy="5770844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714202"/>
          </a:xfrm>
        </p:spPr>
        <p:txBody>
          <a:bodyPr>
            <a:normAutofit/>
          </a:bodyPr>
          <a:lstStyle/>
          <a:p>
            <a:r>
              <a:rPr lang="cs-CZ" b="1" dirty="0" smtClean="0"/>
              <a:t>ANO, </a:t>
            </a:r>
            <a:br>
              <a:rPr lang="cs-CZ" b="1" dirty="0" smtClean="0"/>
            </a:br>
            <a:r>
              <a:rPr lang="cs-CZ" b="1" dirty="0" smtClean="0"/>
              <a:t>JSI ŠIKULA</a:t>
            </a:r>
            <a:endParaRPr lang="cs-CZ" b="1" dirty="0"/>
          </a:p>
        </p:txBody>
      </p:sp>
      <p:pic>
        <p:nvPicPr>
          <p:cNvPr id="2050" name="Picture 2" descr="C:\Users\Speciální školy\AppData\Local\Microsoft\Windows\Temporary Internet Files\Content.IE5\TJIY32WU\MC90043984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858" y="2204864"/>
            <a:ext cx="4813889" cy="302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lastslideviewed" highlightClick="1"/>
          </p:cNvPr>
          <p:cNvSpPr/>
          <p:nvPr/>
        </p:nvSpPr>
        <p:spPr>
          <a:xfrm>
            <a:off x="6516216" y="5232003"/>
            <a:ext cx="1296144" cy="802292"/>
          </a:xfrm>
          <a:prstGeom prst="actionButtonForwardNext">
            <a:avLst/>
          </a:prstGeom>
          <a:solidFill>
            <a:srgbClr val="FFC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005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395536" y="476672"/>
            <a:ext cx="8352928" cy="604867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836712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 :</a:t>
            </a:r>
          </a:p>
          <a:p>
            <a:endParaRPr lang="cs-CZ" sz="2400" b="1" dirty="0"/>
          </a:p>
          <a:p>
            <a:r>
              <a:rPr lang="cs-CZ" sz="2400" b="1" dirty="0" smtClean="0"/>
              <a:t>Galerie Microsoft Office - Klipart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6720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249</Words>
  <Application>Microsoft Office PowerPoint</Application>
  <PresentationFormat>Předvádění na obrazovce (4:3)</PresentationFormat>
  <Paragraphs>66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Přečti správně slova</vt:lpstr>
      <vt:lpstr>MÁ HLÁSKU U?</vt:lpstr>
      <vt:lpstr>MÁ HLÁSKU U?</vt:lpstr>
      <vt:lpstr>MÁ HLÁSKU U?</vt:lpstr>
      <vt:lpstr>NAJDI OBRÁZEK S HLÁSKOU   U</vt:lpstr>
      <vt:lpstr>NAJDI OBRÁZEK S HLÁSKOU U</vt:lpstr>
      <vt:lpstr>SPOJ OBRÁZEK SE SLABIKOU</vt:lpstr>
      <vt:lpstr>Řešení pracovního listu</vt:lpstr>
      <vt:lpstr>NE,  ZKUS TO ZNOVU</vt:lpstr>
      <vt:lpstr>ANO,  JSI ŠIKULA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27</cp:revision>
  <dcterms:created xsi:type="dcterms:W3CDTF">2013-02-23T07:47:25Z</dcterms:created>
  <dcterms:modified xsi:type="dcterms:W3CDTF">2013-03-26T11:44:39Z</dcterms:modified>
</cp:coreProperties>
</file>