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5" r:id="rId2"/>
    <p:sldId id="266" r:id="rId3"/>
    <p:sldId id="256" r:id="rId4"/>
    <p:sldId id="257" r:id="rId5"/>
    <p:sldId id="262" r:id="rId6"/>
    <p:sldId id="258" r:id="rId7"/>
    <p:sldId id="259" r:id="rId8"/>
    <p:sldId id="263" r:id="rId9"/>
    <p:sldId id="260" r:id="rId10"/>
    <p:sldId id="261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VY_32_INOVACE_11- 02_ Hudební žánry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MŠ a ZŠ, Veselí nad Moravou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Hana Králíková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Hudební žánry – lidová hudba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 1. 07/ 1. 4. 00/ 21. 0822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22611" custLinFactNeighborY="53701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D5363F1-D945-44FA-BCE3-472381221D93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EF3BAB3-9F2A-4BC0-B64A-0129A79934F6}" type="presOf" srcId="{4C35D32F-0EAB-4CD7-82EE-45574DC2A586}" destId="{890E4F0B-2866-4A3F-A3C7-2A14B1797930}" srcOrd="1" destOrd="0" presId="urn:microsoft.com/office/officeart/2005/8/layout/target3"/>
    <dgm:cxn modelId="{B00EC1D9-730B-43E2-860F-BB1AE2A47046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87306DE-37BF-4097-ABC1-3A08FCBF92DA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5F4DF0D-9DC6-4385-ABC9-8CA2AD4B13B6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01EE442-73D9-4CF5-B40A-A94E24DB6029}" type="presOf" srcId="{D8197B8C-B260-4A16-BDF4-0947B075E274}" destId="{25B08C86-7E15-44DC-BE7F-FFB55DD49D12}" srcOrd="0" destOrd="0" presId="urn:microsoft.com/office/officeart/2005/8/layout/target3"/>
    <dgm:cxn modelId="{8DFADE6D-98CB-437C-A583-C4EB88A62ECE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AA8DFB2-360C-4826-BDF0-F70BF25CE229}" type="presOf" srcId="{D1D4F407-5343-4D3F-B5B9-D407B03CAEB4}" destId="{D005CE8C-CC26-4C3E-AC11-E15060ECD759}" srcOrd="0" destOrd="0" presId="urn:microsoft.com/office/officeart/2005/8/layout/target3"/>
    <dgm:cxn modelId="{EBA4DB99-3070-4800-9053-5F2B0BE079A8}" type="presOf" srcId="{D1B46980-6531-4606-95E6-44980827E919}" destId="{6140AFEC-043D-4C43-A2F9-D0F5331DF3A3}" srcOrd="0" destOrd="0" presId="urn:microsoft.com/office/officeart/2005/8/layout/target3"/>
    <dgm:cxn modelId="{9D71601A-5D50-4BE5-A960-86D41544D18F}" type="presOf" srcId="{4C35D32F-0EAB-4CD7-82EE-45574DC2A586}" destId="{8BEBB6EC-1DAA-4CAC-8A25-BC0FCBD5DBD5}" srcOrd="0" destOrd="0" presId="urn:microsoft.com/office/officeart/2005/8/layout/target3"/>
    <dgm:cxn modelId="{C8BEED96-685C-401A-A02C-4144930963D4}" type="presOf" srcId="{B651F6E3-6281-48DB-9319-2AEAFDAE7572}" destId="{619D679B-A015-4ECF-8348-D1034C574F40}" srcOrd="0" destOrd="0" presId="urn:microsoft.com/office/officeart/2005/8/layout/target3"/>
    <dgm:cxn modelId="{3CCFC125-BE98-4A0D-98D5-3CD0F36AE441}" type="presParOf" srcId="{333A1088-737F-45CB-B68E-254E46348037}" destId="{F5ABB229-8D3B-4694-996A-96F23CF14429}" srcOrd="0" destOrd="0" presId="urn:microsoft.com/office/officeart/2005/8/layout/target3"/>
    <dgm:cxn modelId="{BB735287-2C3E-47C3-B0F2-16495488CA41}" type="presParOf" srcId="{333A1088-737F-45CB-B68E-254E46348037}" destId="{F41139FD-01EE-4571-8B17-4FB00FC51163}" srcOrd="1" destOrd="0" presId="urn:microsoft.com/office/officeart/2005/8/layout/target3"/>
    <dgm:cxn modelId="{238E7C77-C799-42E3-8761-A8871F146393}" type="presParOf" srcId="{333A1088-737F-45CB-B68E-254E46348037}" destId="{D005CE8C-CC26-4C3E-AC11-E15060ECD759}" srcOrd="2" destOrd="0" presId="urn:microsoft.com/office/officeart/2005/8/layout/target3"/>
    <dgm:cxn modelId="{EE481EC0-7B76-4E37-B5A3-F69CB59BF3C5}" type="presParOf" srcId="{333A1088-737F-45CB-B68E-254E46348037}" destId="{2C702D82-9B77-49B7-9568-BB8EB47C3372}" srcOrd="3" destOrd="0" presId="urn:microsoft.com/office/officeart/2005/8/layout/target3"/>
    <dgm:cxn modelId="{6DF77900-E225-42E4-987A-332FE5DDA2A8}" type="presParOf" srcId="{333A1088-737F-45CB-B68E-254E46348037}" destId="{A52A0455-90FF-4808-ABD0-F02540D31D5A}" srcOrd="4" destOrd="0" presId="urn:microsoft.com/office/officeart/2005/8/layout/target3"/>
    <dgm:cxn modelId="{5440EA3D-9E4C-4037-B605-BC285061EB54}" type="presParOf" srcId="{333A1088-737F-45CB-B68E-254E46348037}" destId="{6140AFEC-043D-4C43-A2F9-D0F5331DF3A3}" srcOrd="5" destOrd="0" presId="urn:microsoft.com/office/officeart/2005/8/layout/target3"/>
    <dgm:cxn modelId="{5DC3313F-0B9E-4E5A-A69C-A4C694689B00}" type="presParOf" srcId="{333A1088-737F-45CB-B68E-254E46348037}" destId="{9358AC05-5D7D-4327-9F80-1AD486AEA664}" srcOrd="6" destOrd="0" presId="urn:microsoft.com/office/officeart/2005/8/layout/target3"/>
    <dgm:cxn modelId="{FB98E012-2A86-4378-AD2A-096A84920CB1}" type="presParOf" srcId="{333A1088-737F-45CB-B68E-254E46348037}" destId="{313FC574-E1CD-4FB4-B054-0B805CE0447D}" srcOrd="7" destOrd="0" presId="urn:microsoft.com/office/officeart/2005/8/layout/target3"/>
    <dgm:cxn modelId="{35404115-4BAF-47A6-8976-31699F553152}" type="presParOf" srcId="{333A1088-737F-45CB-B68E-254E46348037}" destId="{619D679B-A015-4ECF-8348-D1034C574F40}" srcOrd="8" destOrd="0" presId="urn:microsoft.com/office/officeart/2005/8/layout/target3"/>
    <dgm:cxn modelId="{D188F34F-4931-4BB0-B2B7-5127B9BC126B}" type="presParOf" srcId="{333A1088-737F-45CB-B68E-254E46348037}" destId="{322283A8-4A27-4CDA-BAE3-F381106A9174}" srcOrd="9" destOrd="0" presId="urn:microsoft.com/office/officeart/2005/8/layout/target3"/>
    <dgm:cxn modelId="{F8639855-B4B9-4C68-B216-8FFEBBAC2883}" type="presParOf" srcId="{333A1088-737F-45CB-B68E-254E46348037}" destId="{FFC9F71D-1B4F-4AD9-A4A6-86ADEFC8AF5C}" srcOrd="10" destOrd="0" presId="urn:microsoft.com/office/officeart/2005/8/layout/target3"/>
    <dgm:cxn modelId="{92AA968D-2D8C-49E6-B455-FD05A191E88D}" type="presParOf" srcId="{333A1088-737F-45CB-B68E-254E46348037}" destId="{25B08C86-7E15-44DC-BE7F-FFB55DD49D12}" srcOrd="11" destOrd="0" presId="urn:microsoft.com/office/officeart/2005/8/layout/target3"/>
    <dgm:cxn modelId="{E731FA9A-CDC1-42D2-81AE-187E842CAC39}" type="presParOf" srcId="{333A1088-737F-45CB-B68E-254E46348037}" destId="{76644BE8-9D7C-4C09-B250-3D10AF48CBB7}" srcOrd="12" destOrd="0" presId="urn:microsoft.com/office/officeart/2005/8/layout/target3"/>
    <dgm:cxn modelId="{33F5D9C6-880E-4D97-A67E-7C6D542D57FA}" type="presParOf" srcId="{333A1088-737F-45CB-B68E-254E46348037}" destId="{EE85B701-7295-41C0-BA7A-34D3756A2AE6}" srcOrd="13" destOrd="0" presId="urn:microsoft.com/office/officeart/2005/8/layout/target3"/>
    <dgm:cxn modelId="{F7D4E3BF-6DC3-4D2F-BEE9-916F34322D93}" type="presParOf" srcId="{333A1088-737F-45CB-B68E-254E46348037}" destId="{8BEBB6EC-1DAA-4CAC-8A25-BC0FCBD5DBD5}" srcOrd="14" destOrd="0" presId="urn:microsoft.com/office/officeart/2005/8/layout/target3"/>
    <dgm:cxn modelId="{83414A56-B453-480D-A600-31986CB7A699}" type="presParOf" srcId="{333A1088-737F-45CB-B68E-254E46348037}" destId="{AED2198E-93D5-4001-81B4-73124B309672}" srcOrd="15" destOrd="0" presId="urn:microsoft.com/office/officeart/2005/8/layout/target3"/>
    <dgm:cxn modelId="{23078DB2-9694-49AB-AC0A-F4A1E971EFC6}" type="presParOf" srcId="{333A1088-737F-45CB-B68E-254E46348037}" destId="{2BE915AB-18AA-4053-B92C-3BFC9ED204BB}" srcOrd="16" destOrd="0" presId="urn:microsoft.com/office/officeart/2005/8/layout/target3"/>
    <dgm:cxn modelId="{E91CFC6F-61CC-463E-A178-30B5B41BB0B2}" type="presParOf" srcId="{333A1088-737F-45CB-B68E-254E46348037}" destId="{6BB5E863-4638-4E1D-BFDE-399D028AC4ED}" srcOrd="17" destOrd="0" presId="urn:microsoft.com/office/officeart/2005/8/layout/target3"/>
    <dgm:cxn modelId="{86457D0F-9B95-45C9-9E33-69E055706832}" type="presParOf" srcId="{333A1088-737F-45CB-B68E-254E46348037}" destId="{5A5FFA88-C948-4069-8E93-59FA12366E83}" srcOrd="18" destOrd="0" presId="urn:microsoft.com/office/officeart/2005/8/layout/target3"/>
    <dgm:cxn modelId="{94842D7A-8139-4E82-B469-90BA4E5028E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576063" y="1273857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MŠ a ZŠ, Veselí nad Moravou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Hana Králíková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VY_32_INOVACE_11- 02_ Hudební žánry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Hudební žánry – lidová hudba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 1. 07/ 1. 4. 00/ 21. 0822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9E61D4-363F-4ECE-9D2F-44923FEE18F1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13E0D6-4749-4653-ADF9-87EC5A60F3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43462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11463-499F-43B0-9212-A1D2034A8512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9446E-050A-47AF-B323-207C788467D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13410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11463-499F-43B0-9212-A1D2034A8512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9446E-050A-47AF-B323-207C788467D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85536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11463-499F-43B0-9212-A1D2034A8512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9446E-050A-47AF-B323-207C788467D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36670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11463-499F-43B0-9212-A1D2034A8512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9446E-050A-47AF-B323-207C788467D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79358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11463-499F-43B0-9212-A1D2034A8512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9446E-050A-47AF-B323-207C788467D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30811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11463-499F-43B0-9212-A1D2034A8512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9446E-050A-47AF-B323-207C788467D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66300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11463-499F-43B0-9212-A1D2034A8512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9446E-050A-47AF-B323-207C788467D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9337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11463-499F-43B0-9212-A1D2034A8512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9446E-050A-47AF-B323-207C788467D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53589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11463-499F-43B0-9212-A1D2034A8512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9446E-050A-47AF-B323-207C788467D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96992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11463-499F-43B0-9212-A1D2034A8512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9446E-050A-47AF-B323-207C788467D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09350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11463-499F-43B0-9212-A1D2034A8512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9446E-050A-47AF-B323-207C788467D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93476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B11463-499F-43B0-9212-A1D2034A8512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29446E-050A-47AF-B323-207C788467D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0334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hyperlink" Target="http://cs.wikipedia.org/wiki/Soubor:Straznice_Veselska_brana_2.jpg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16300215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16116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je určen pro výuku hudební výchovy pro žáky speciálních tříd</a:t>
            </a:r>
          </a:p>
          <a:p>
            <a:r>
              <a:rPr lang="cs-CZ" dirty="0" smtClean="0"/>
              <a:t>Materiál je určen pro práci na interaktivní tabuli</a:t>
            </a:r>
          </a:p>
          <a:p>
            <a:r>
              <a:rPr lang="cs-CZ" dirty="0" smtClean="0"/>
              <a:t>Doba vzniku srpen 2012</a:t>
            </a:r>
          </a:p>
          <a:p>
            <a:r>
              <a:rPr lang="cs-CZ" dirty="0" smtClean="0"/>
              <a:t>Ověřeno 20.9. 2012</a:t>
            </a:r>
          </a:p>
          <a:p>
            <a:r>
              <a:rPr lang="cs-CZ" dirty="0" smtClean="0"/>
              <a:t>Žákům bylo téma blízké, se zájmem poslouchali známé písně, zapojili se do zpívání</a:t>
            </a:r>
          </a:p>
        </p:txBody>
      </p:sp>
    </p:spTree>
    <p:extLst>
      <p:ext uri="{BB962C8B-B14F-4D97-AF65-F5344CB8AC3E}">
        <p14:creationId xmlns:p14="http://schemas.microsoft.com/office/powerpoint/2010/main" xmlns="" val="1262424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476672"/>
            <a:ext cx="7772400" cy="1470025"/>
          </a:xfrm>
        </p:spPr>
        <p:txBody>
          <a:bodyPr/>
          <a:lstStyle/>
          <a:p>
            <a:r>
              <a:rPr lang="cs-CZ" b="1" dirty="0" smtClean="0"/>
              <a:t>Hudební žánry - Lidová hudba</a:t>
            </a:r>
            <a:endParaRPr lang="cs-CZ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760564"/>
            <a:ext cx="3456384" cy="4603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711429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836712"/>
            <a:ext cx="8229600" cy="4525963"/>
          </a:xfrm>
        </p:spPr>
        <p:txBody>
          <a:bodyPr>
            <a:normAutofit fontScale="92500"/>
          </a:bodyPr>
          <a:lstStyle/>
          <a:p>
            <a:r>
              <a:rPr lang="pt-BR" dirty="0"/>
              <a:t>Jedná se o písně a tance, ale též o obyčeje a </a:t>
            </a:r>
            <a:r>
              <a:rPr lang="pt-BR" dirty="0" smtClean="0"/>
              <a:t>zvyky</a:t>
            </a:r>
            <a:endParaRPr lang="cs-CZ" dirty="0"/>
          </a:p>
          <a:p>
            <a:r>
              <a:rPr lang="cs-CZ" dirty="0"/>
              <a:t>její tvůrci zůstávají většinou </a:t>
            </a:r>
            <a:r>
              <a:rPr lang="cs-CZ" dirty="0" smtClean="0"/>
              <a:t>anonymní</a:t>
            </a:r>
          </a:p>
          <a:p>
            <a:r>
              <a:rPr lang="cs-CZ" dirty="0"/>
              <a:t>Základem evropské lidové hudby je </a:t>
            </a:r>
            <a:r>
              <a:rPr lang="cs-CZ" dirty="0" smtClean="0"/>
              <a:t>píseň</a:t>
            </a:r>
          </a:p>
          <a:p>
            <a:r>
              <a:rPr lang="cs-CZ" dirty="0"/>
              <a:t>Zpívá se v nich o přirozených lidských potřebách </a:t>
            </a:r>
            <a:r>
              <a:rPr lang="cs-CZ" dirty="0" smtClean="0"/>
              <a:t>                 a </a:t>
            </a:r>
            <a:r>
              <a:rPr lang="cs-CZ" dirty="0"/>
              <a:t>tužbách, nejčastěji o lásce, práci a </a:t>
            </a:r>
            <a:r>
              <a:rPr lang="cs-CZ" dirty="0" smtClean="0"/>
              <a:t>přírodě</a:t>
            </a:r>
          </a:p>
          <a:p>
            <a:r>
              <a:rPr lang="cs-CZ" dirty="0"/>
              <a:t> různí </a:t>
            </a:r>
            <a:r>
              <a:rPr lang="cs-CZ" dirty="0" smtClean="0"/>
              <a:t>se podle </a:t>
            </a:r>
            <a:r>
              <a:rPr lang="cs-CZ" dirty="0"/>
              <a:t>zemí a tradic v melodice, rytmu i </a:t>
            </a:r>
            <a:r>
              <a:rPr lang="cs-CZ" dirty="0" smtClean="0"/>
              <a:t>harmonii a </a:t>
            </a:r>
            <a:r>
              <a:rPr lang="cs-CZ" dirty="0"/>
              <a:t>odlišnost užívaných hudebních nástrojů</a:t>
            </a:r>
          </a:p>
        </p:txBody>
      </p:sp>
    </p:spTree>
    <p:extLst>
      <p:ext uri="{BB962C8B-B14F-4D97-AF65-F5344CB8AC3E}">
        <p14:creationId xmlns:p14="http://schemas.microsoft.com/office/powerpoint/2010/main" xmlns="" val="2487698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Hudba kolem nás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Poslech skladeb různých zemí</a:t>
            </a:r>
          </a:p>
          <a:p>
            <a:r>
              <a:rPr lang="cs-CZ" dirty="0" smtClean="0"/>
              <a:t>Rusko, Slovensko, Řecko, Itálie, 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763574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Kroje </a:t>
            </a:r>
            <a:endParaRPr lang="cs-CZ" b="1" dirty="0"/>
          </a:p>
        </p:txBody>
      </p:sp>
      <p:pic>
        <p:nvPicPr>
          <p:cNvPr id="3074" name="Picture 2" descr="C:\Users\Hanka\AppData\Local\Microsoft\Windows\Temporary Internet Files\Content.IE5\49JUOVYU\MC9003588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36912"/>
            <a:ext cx="1728192" cy="3036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Hanka\AppData\Local\Microsoft\Windows\Temporary Internet Files\Content.IE5\3S973XO2\MC900432391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700808"/>
            <a:ext cx="2029351" cy="2938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Hanka\AppData\Local\Microsoft\Windows\Temporary Internet Files\Content.IE5\HWL015MJ\MC90035879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93251" y="980728"/>
            <a:ext cx="1584176" cy="2912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Hanka\AppData\Local\Microsoft\Windows\Temporary Internet Files\Content.IE5\49JUOVYU\MC9001862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893243"/>
            <a:ext cx="1955769" cy="2435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2396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Lidová hudba českých zemí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72157"/>
          </a:xfrm>
        </p:spPr>
        <p:txBody>
          <a:bodyPr/>
          <a:lstStyle/>
          <a:p>
            <a:r>
              <a:rPr lang="cs-CZ" dirty="0"/>
              <a:t>Nejstarší zápisy českých lidových písní pocházejí ze 16. </a:t>
            </a:r>
            <a:r>
              <a:rPr lang="cs-CZ" dirty="0" smtClean="0"/>
              <a:t>století</a:t>
            </a:r>
          </a:p>
          <a:p>
            <a:pPr marL="0" indent="0">
              <a:buNone/>
            </a:pPr>
            <a:r>
              <a:rPr lang="cs-CZ" dirty="0" smtClean="0"/>
              <a:t>          </a:t>
            </a:r>
            <a:r>
              <a:rPr lang="cs-CZ" i="1" dirty="0" smtClean="0"/>
              <a:t>Když </a:t>
            </a:r>
            <a:r>
              <a:rPr lang="cs-CZ" i="1" dirty="0"/>
              <a:t>jsem já ty koně pásal</a:t>
            </a:r>
            <a:r>
              <a:rPr lang="cs-CZ" dirty="0"/>
              <a:t>.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Jedna </a:t>
            </a:r>
            <a:r>
              <a:rPr lang="cs-CZ" dirty="0"/>
              <a:t>z nejstarších vůbec je </a:t>
            </a:r>
            <a:r>
              <a:rPr lang="cs-CZ" i="1" dirty="0"/>
              <a:t>Radujme se, veselme </a:t>
            </a:r>
            <a:r>
              <a:rPr lang="cs-CZ" i="1" dirty="0" smtClean="0"/>
              <a:t>se</a:t>
            </a:r>
            <a:endParaRPr lang="cs-CZ" dirty="0"/>
          </a:p>
        </p:txBody>
      </p:sp>
      <p:pic>
        <p:nvPicPr>
          <p:cNvPr id="4098" name="Picture 2" descr="C:\Users\Hanka\AppData\Local\Microsoft\Windows\Temporary Internet Files\Content.IE5\HWL015MJ\MP9004064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87322" y="2276872"/>
            <a:ext cx="2232248" cy="1478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Hanka\AppData\Local\Microsoft\Windows\Temporary Internet Files\Content.IE5\YT8PH7SP\MC9002978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797152"/>
            <a:ext cx="1876155" cy="1875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Hanka\AppData\Local\Microsoft\Windows\Temporary Internet Files\Content.IE5\HWL015MJ\MC90043236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941168"/>
            <a:ext cx="1827886" cy="1535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97211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Poslech a zpěv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Poslech skladeb</a:t>
            </a:r>
            <a:r>
              <a:rPr lang="cs-CZ" dirty="0" smtClean="0"/>
              <a:t>: ,,</a:t>
            </a:r>
            <a:r>
              <a:rPr lang="cs-CZ" dirty="0" smtClean="0"/>
              <a:t>Když jsem já ty koně pásal“</a:t>
            </a:r>
          </a:p>
          <a:p>
            <a:r>
              <a:rPr lang="cs-CZ" dirty="0" smtClean="0"/>
              <a:t>                               ,, Radujme se, veselme se“</a:t>
            </a:r>
          </a:p>
          <a:p>
            <a:r>
              <a:rPr lang="cs-CZ" dirty="0" smtClean="0"/>
              <a:t>Zpěv písní:,, Když jsem já ty koně pásal“</a:t>
            </a:r>
          </a:p>
          <a:p>
            <a:r>
              <a:rPr lang="cs-CZ" dirty="0" smtClean="0"/>
              <a:t>                   ,, Radujme se, veselme se“</a:t>
            </a:r>
            <a:endParaRPr lang="cs-CZ" dirty="0"/>
          </a:p>
        </p:txBody>
      </p:sp>
      <p:pic>
        <p:nvPicPr>
          <p:cNvPr id="1027" name="Picture 3" descr="C:\Documents and Settings\kralikova\Local Settings\Temporary Internet Files\Content.IE5\FTQ74FZE\MP90017865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933056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kralikova\Local Settings\Temporary Internet Files\Content.IE5\GCNAKFL3\MC9003967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788061"/>
            <a:ext cx="2560312" cy="2555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796750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977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Nejznámější moravské lidové písně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Poslech :</a:t>
            </a:r>
          </a:p>
          <a:p>
            <a:pPr marL="0" indent="0">
              <a:buNone/>
            </a:pPr>
            <a:r>
              <a:rPr lang="cs-CZ" dirty="0" smtClean="0"/>
              <a:t> 		Vínečko bílé….</a:t>
            </a:r>
          </a:p>
          <a:p>
            <a:pPr lvl="3"/>
            <a:endParaRPr lang="cs-CZ" dirty="0" smtClean="0"/>
          </a:p>
          <a:p>
            <a:pPr marL="1828800" lvl="4" indent="0">
              <a:buNone/>
            </a:pPr>
            <a:r>
              <a:rPr lang="cs-CZ" sz="3200" dirty="0" smtClean="0"/>
              <a:t>V širém poli </a:t>
            </a:r>
            <a:r>
              <a:rPr lang="cs-CZ" sz="3200" dirty="0" err="1" smtClean="0"/>
              <a:t>studánečka</a:t>
            </a:r>
            <a:r>
              <a:rPr lang="cs-CZ" sz="3200" dirty="0" smtClean="0"/>
              <a:t> kamenná..</a:t>
            </a:r>
          </a:p>
          <a:p>
            <a:pPr marL="1828800" lvl="4" indent="0">
              <a:buNone/>
            </a:pPr>
            <a:endParaRPr lang="cs-CZ" sz="3200" dirty="0"/>
          </a:p>
          <a:p>
            <a:pPr marL="1828800" lvl="4" indent="0">
              <a:buNone/>
            </a:pPr>
            <a:r>
              <a:rPr lang="cs-CZ" sz="3200" dirty="0" smtClean="0"/>
              <a:t>Mikulecká dědina…</a:t>
            </a:r>
            <a:endParaRPr lang="cs-CZ" sz="3200" dirty="0"/>
          </a:p>
          <a:p>
            <a:endParaRPr lang="cs-CZ" dirty="0"/>
          </a:p>
        </p:txBody>
      </p:sp>
      <p:pic>
        <p:nvPicPr>
          <p:cNvPr id="1026" name="Picture 2" descr="C:\Documents and Settings\kralikova\Local Settings\Temporary Internet Files\Content.IE5\6T2ZBYFK\MP90040057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863024"/>
            <a:ext cx="1007404" cy="1259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kralikova\Local Settings\Temporary Internet Files\Content.IE5\MXU9UW40\MP90044861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789040"/>
            <a:ext cx="1793684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kralikova\Local Settings\Temporary Internet Files\Content.IE5\MXU9UW40\MP90014910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66018" y="4869160"/>
            <a:ext cx="2573710" cy="1741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75238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6120680"/>
          </a:xfrm>
        </p:spPr>
        <p:txBody>
          <a:bodyPr/>
          <a:lstStyle/>
          <a:p>
            <a:r>
              <a:rPr lang="cs-CZ" dirty="0"/>
              <a:t>Snad nejvýznamnější každoroční přehlídkou lidové hudby u nás je festival ve </a:t>
            </a:r>
            <a:r>
              <a:rPr lang="cs-CZ" dirty="0" smtClean="0"/>
              <a:t>Strážnici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=&gt; </a:t>
            </a:r>
            <a:r>
              <a:rPr lang="cs-CZ" b="1" dirty="0" smtClean="0"/>
              <a:t>Strážnické slavnosti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1" y="2276872"/>
            <a:ext cx="2617457" cy="19630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481168"/>
            <a:ext cx="3096344" cy="20629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http://upload.wikimedia.org/wikipedia/commons/thumb/3/33/Straznice_Veselska_brana_2.jpg/220px-Straznice_Veselska_brana_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6652" y="3789040"/>
            <a:ext cx="3264360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07706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Ilustrace: </a:t>
            </a:r>
            <a:r>
              <a:rPr lang="cs-CZ" sz="2000" dirty="0" smtClean="0">
                <a:hlinkClick r:id="rId2"/>
              </a:rPr>
              <a:t>www.office.microsoft.com</a:t>
            </a:r>
            <a:endParaRPr lang="cs-CZ" sz="2000" dirty="0" smtClean="0"/>
          </a:p>
          <a:p>
            <a:r>
              <a:rPr lang="cs-CZ" sz="2000" dirty="0" smtClean="0"/>
              <a:t>Http</a:t>
            </a:r>
            <a:r>
              <a:rPr lang="cs-CZ" sz="2000" dirty="0"/>
              <a:t>://cs.wikipedia.org/wiki/</a:t>
            </a:r>
            <a:r>
              <a:rPr lang="cs-CZ" sz="2000" dirty="0" err="1"/>
              <a:t>Soubor:Cimbalovka_Mala_Rusava.jpg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2013-03-21]. </a:t>
            </a:r>
            <a:r>
              <a:rPr lang="cs-CZ" sz="2000" dirty="0" smtClean="0"/>
              <a:t> </a:t>
            </a:r>
          </a:p>
          <a:p>
            <a:r>
              <a:rPr lang="cs-CZ" sz="2000" dirty="0"/>
              <a:t>Http://cs.wikipedia.org/wiki/Soubor:Straznice_Chateau_CZ_266.jpg.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2013-03-21]. </a:t>
            </a:r>
            <a:r>
              <a:rPr lang="cs-CZ" sz="2000" dirty="0" smtClean="0"/>
              <a:t> </a:t>
            </a:r>
          </a:p>
          <a:p>
            <a:r>
              <a:rPr lang="cs-CZ" sz="2000" dirty="0"/>
              <a:t>Http://cs.wikipedia.org/wiki/Soubor:Str%C3%A1%C5%BEnice_-_park.JPG.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2013-03-21]. </a:t>
            </a:r>
            <a:r>
              <a:rPr lang="cs-CZ" sz="2000" dirty="0" smtClean="0"/>
              <a:t> </a:t>
            </a:r>
          </a:p>
          <a:p>
            <a:r>
              <a:rPr lang="cs-CZ" sz="2000" dirty="0"/>
              <a:t>Http://cs.wikipedia.org/wiki/Soubor:Straznice_Veselska_brana_2.jpg.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2013-03-21</a:t>
            </a:r>
            <a:r>
              <a:rPr lang="cs-CZ" sz="2000"/>
              <a:t>]. </a:t>
            </a:r>
            <a:r>
              <a:rPr lang="cs-CZ" sz="2000" smtClean="0"/>
              <a:t>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20222612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299</Words>
  <Application>Microsoft Office PowerPoint</Application>
  <PresentationFormat>Předvádění na obrazovce (4:3)</PresentationFormat>
  <Paragraphs>47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ANOTACE</vt:lpstr>
      <vt:lpstr>Hudební žánry - Lidová hudba</vt:lpstr>
      <vt:lpstr>Snímek 4</vt:lpstr>
      <vt:lpstr>Hudba kolem nás</vt:lpstr>
      <vt:lpstr>Kroje </vt:lpstr>
      <vt:lpstr>Lidová hudba českých zemí</vt:lpstr>
      <vt:lpstr>Poslech a zpěv</vt:lpstr>
      <vt:lpstr>Nejznámější moravské lidové písně</vt:lpstr>
      <vt:lpstr>Snímek 10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Hudební žánry - Lidová hudba</dc:title>
  <dc:creator>Hanka Zivná</dc:creator>
  <cp:lastModifiedBy>Dum</cp:lastModifiedBy>
  <cp:revision>20</cp:revision>
  <dcterms:created xsi:type="dcterms:W3CDTF">2011-12-19T14:50:04Z</dcterms:created>
  <dcterms:modified xsi:type="dcterms:W3CDTF">2013-03-26T11:55:13Z</dcterms:modified>
</cp:coreProperties>
</file>