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62" r:id="rId6"/>
    <p:sldId id="261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448" y="-11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VY_32_INOVACE_10/20_CVIČENÍ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 MŠ a ZŠ Veselí n. M.,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 Josef Řičica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 Souhrnné cvičení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7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AF27FC4-FB7C-4895-B6F3-0008A4B8DEE8}" type="presOf" srcId="{D1D4F407-5343-4D3F-B5B9-D407B03CAEB4}" destId="{D005CE8C-CC26-4C3E-AC11-E15060ECD759}" srcOrd="0" destOrd="0" presId="urn:microsoft.com/office/officeart/2005/8/layout/target3"/>
    <dgm:cxn modelId="{E4A48185-7406-4C79-A503-A0B79C0E4DC9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38780A7-7323-43F2-B48D-3ABD6949332A}" type="presOf" srcId="{D8197B8C-B260-4A16-BDF4-0947B075E274}" destId="{5A5FFA88-C948-4069-8E93-59FA12366E83}" srcOrd="1" destOrd="0" presId="urn:microsoft.com/office/officeart/2005/8/layout/target3"/>
    <dgm:cxn modelId="{6957A8E4-1CCF-49CA-94BD-E90A2BF96C9B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AE9A014-D15B-4FAB-82FF-99583F1112A5}" type="presOf" srcId="{4C35D32F-0EAB-4CD7-82EE-45574DC2A586}" destId="{8BEBB6EC-1DAA-4CAC-8A25-BC0FCBD5DBD5}" srcOrd="0" destOrd="0" presId="urn:microsoft.com/office/officeart/2005/8/layout/target3"/>
    <dgm:cxn modelId="{7ED25798-A4DE-4213-A585-009307CB0F34}" type="presOf" srcId="{B651F6E3-6281-48DB-9319-2AEAFDAE7572}" destId="{619D679B-A015-4ECF-8348-D1034C574F40}" srcOrd="0" destOrd="0" presId="urn:microsoft.com/office/officeart/2005/8/layout/target3"/>
    <dgm:cxn modelId="{7FCB0756-1D7E-47BC-AC28-1617E0728CE2}" type="presOf" srcId="{D1B46980-6531-4606-95E6-44980827E919}" destId="{2BE915AB-18AA-4053-B92C-3BFC9ED204BB}" srcOrd="1" destOrd="0" presId="urn:microsoft.com/office/officeart/2005/8/layout/target3"/>
    <dgm:cxn modelId="{41819973-6027-4279-A72B-49EE17D72085}" type="presOf" srcId="{D1D4F407-5343-4D3F-B5B9-D407B03CAEB4}" destId="{AED2198E-93D5-4001-81B4-73124B309672}" srcOrd="1" destOrd="0" presId="urn:microsoft.com/office/officeart/2005/8/layout/target3"/>
    <dgm:cxn modelId="{4F41F059-2AB3-41D2-9A1C-F413CDEA921A}" type="presOf" srcId="{D1B46980-6531-4606-95E6-44980827E919}" destId="{6140AFEC-043D-4C43-A2F9-D0F5331DF3A3}" srcOrd="0" destOrd="0" presId="urn:microsoft.com/office/officeart/2005/8/layout/target3"/>
    <dgm:cxn modelId="{FD2054D4-6420-47D0-A7A4-2016E7500BD8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9EFF857-57CE-49E7-922A-8546150C414A}" type="presOf" srcId="{4C35D32F-0EAB-4CD7-82EE-45574DC2A586}" destId="{890E4F0B-2866-4A3F-A3C7-2A14B1797930}" srcOrd="1" destOrd="0" presId="urn:microsoft.com/office/officeart/2005/8/layout/target3"/>
    <dgm:cxn modelId="{A4E15C1A-4FA2-4BC4-ABD1-85E0AFC30AAE}" type="presParOf" srcId="{333A1088-737F-45CB-B68E-254E46348037}" destId="{F5ABB229-8D3B-4694-996A-96F23CF14429}" srcOrd="0" destOrd="0" presId="urn:microsoft.com/office/officeart/2005/8/layout/target3"/>
    <dgm:cxn modelId="{CF53D01A-D542-429C-9CBB-0A2D7E4D61BF}" type="presParOf" srcId="{333A1088-737F-45CB-B68E-254E46348037}" destId="{F41139FD-01EE-4571-8B17-4FB00FC51163}" srcOrd="1" destOrd="0" presId="urn:microsoft.com/office/officeart/2005/8/layout/target3"/>
    <dgm:cxn modelId="{D6CAD851-B889-4E2F-9DBD-1C2EFE8FAFED}" type="presParOf" srcId="{333A1088-737F-45CB-B68E-254E46348037}" destId="{D005CE8C-CC26-4C3E-AC11-E15060ECD759}" srcOrd="2" destOrd="0" presId="urn:microsoft.com/office/officeart/2005/8/layout/target3"/>
    <dgm:cxn modelId="{968E6F83-E308-41C8-A875-54BB502069F6}" type="presParOf" srcId="{333A1088-737F-45CB-B68E-254E46348037}" destId="{2C702D82-9B77-49B7-9568-BB8EB47C3372}" srcOrd="3" destOrd="0" presId="urn:microsoft.com/office/officeart/2005/8/layout/target3"/>
    <dgm:cxn modelId="{0A21F166-C6AB-4D01-AD63-003E44B0EAFA}" type="presParOf" srcId="{333A1088-737F-45CB-B68E-254E46348037}" destId="{A52A0455-90FF-4808-ABD0-F02540D31D5A}" srcOrd="4" destOrd="0" presId="urn:microsoft.com/office/officeart/2005/8/layout/target3"/>
    <dgm:cxn modelId="{D677C6F8-724F-4EA2-B823-43D7B22F0EF8}" type="presParOf" srcId="{333A1088-737F-45CB-B68E-254E46348037}" destId="{6140AFEC-043D-4C43-A2F9-D0F5331DF3A3}" srcOrd="5" destOrd="0" presId="urn:microsoft.com/office/officeart/2005/8/layout/target3"/>
    <dgm:cxn modelId="{12FA2980-07E0-497A-A59F-9C8461BB98E8}" type="presParOf" srcId="{333A1088-737F-45CB-B68E-254E46348037}" destId="{9358AC05-5D7D-4327-9F80-1AD486AEA664}" srcOrd="6" destOrd="0" presId="urn:microsoft.com/office/officeart/2005/8/layout/target3"/>
    <dgm:cxn modelId="{6569F6CC-C277-4D8A-943A-CAFA9D817CB8}" type="presParOf" srcId="{333A1088-737F-45CB-B68E-254E46348037}" destId="{313FC574-E1CD-4FB4-B054-0B805CE0447D}" srcOrd="7" destOrd="0" presId="urn:microsoft.com/office/officeart/2005/8/layout/target3"/>
    <dgm:cxn modelId="{B90BF82C-7CB2-4BB2-81B3-387662780C2B}" type="presParOf" srcId="{333A1088-737F-45CB-B68E-254E46348037}" destId="{619D679B-A015-4ECF-8348-D1034C574F40}" srcOrd="8" destOrd="0" presId="urn:microsoft.com/office/officeart/2005/8/layout/target3"/>
    <dgm:cxn modelId="{71A5A521-AB23-4A3B-A842-DC8A07E38478}" type="presParOf" srcId="{333A1088-737F-45CB-B68E-254E46348037}" destId="{322283A8-4A27-4CDA-BAE3-F381106A9174}" srcOrd="9" destOrd="0" presId="urn:microsoft.com/office/officeart/2005/8/layout/target3"/>
    <dgm:cxn modelId="{3F452FC7-DABA-4403-A903-743EC1F42AA0}" type="presParOf" srcId="{333A1088-737F-45CB-B68E-254E46348037}" destId="{FFC9F71D-1B4F-4AD9-A4A6-86ADEFC8AF5C}" srcOrd="10" destOrd="0" presId="urn:microsoft.com/office/officeart/2005/8/layout/target3"/>
    <dgm:cxn modelId="{AAF690E9-57AE-40F8-BAE4-81A32081E2D6}" type="presParOf" srcId="{333A1088-737F-45CB-B68E-254E46348037}" destId="{25B08C86-7E15-44DC-BE7F-FFB55DD49D12}" srcOrd="11" destOrd="0" presId="urn:microsoft.com/office/officeart/2005/8/layout/target3"/>
    <dgm:cxn modelId="{972B8D27-DD92-4A83-B57D-FCD15AD148C5}" type="presParOf" srcId="{333A1088-737F-45CB-B68E-254E46348037}" destId="{76644BE8-9D7C-4C09-B250-3D10AF48CBB7}" srcOrd="12" destOrd="0" presId="urn:microsoft.com/office/officeart/2005/8/layout/target3"/>
    <dgm:cxn modelId="{E977725D-E0A5-492B-AE25-1625A06903C3}" type="presParOf" srcId="{333A1088-737F-45CB-B68E-254E46348037}" destId="{EE85B701-7295-41C0-BA7A-34D3756A2AE6}" srcOrd="13" destOrd="0" presId="urn:microsoft.com/office/officeart/2005/8/layout/target3"/>
    <dgm:cxn modelId="{1267F4E0-9549-494A-96FA-53EFBB8856A7}" type="presParOf" srcId="{333A1088-737F-45CB-B68E-254E46348037}" destId="{8BEBB6EC-1DAA-4CAC-8A25-BC0FCBD5DBD5}" srcOrd="14" destOrd="0" presId="urn:microsoft.com/office/officeart/2005/8/layout/target3"/>
    <dgm:cxn modelId="{8A7751CE-2723-4060-9630-9DE049AD3454}" type="presParOf" srcId="{333A1088-737F-45CB-B68E-254E46348037}" destId="{AED2198E-93D5-4001-81B4-73124B309672}" srcOrd="15" destOrd="0" presId="urn:microsoft.com/office/officeart/2005/8/layout/target3"/>
    <dgm:cxn modelId="{0D018B79-4E98-432D-9937-05CA7A5D5506}" type="presParOf" srcId="{333A1088-737F-45CB-B68E-254E46348037}" destId="{2BE915AB-18AA-4053-B92C-3BFC9ED204BB}" srcOrd="16" destOrd="0" presId="urn:microsoft.com/office/officeart/2005/8/layout/target3"/>
    <dgm:cxn modelId="{502D38C1-DB5D-43EE-A29A-6EB3781C0E7A}" type="presParOf" srcId="{333A1088-737F-45CB-B68E-254E46348037}" destId="{6BB5E863-4638-4E1D-BFDE-399D028AC4ED}" srcOrd="17" destOrd="0" presId="urn:microsoft.com/office/officeart/2005/8/layout/target3"/>
    <dgm:cxn modelId="{167F7862-0CFE-4E7A-B6CD-3947E00DB31B}" type="presParOf" srcId="{333A1088-737F-45CB-B68E-254E46348037}" destId="{5A5FFA88-C948-4069-8E93-59FA12366E83}" srcOrd="18" destOrd="0" presId="urn:microsoft.com/office/officeart/2005/8/layout/target3"/>
    <dgm:cxn modelId="{819D362D-7659-4212-B387-6502D4B704E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24143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 MŠ a ZŠ Veselí n. M., Kollárova 1045</a:t>
          </a:r>
          <a:endParaRPr lang="cs-CZ" sz="2000" kern="1200" dirty="0"/>
        </a:p>
      </dsp:txBody>
      <dsp:txXfrm>
        <a:off x="1224143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 Josef Řičica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VY_32_INOVACE_10/20_CVIČENÍ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 Souhrnné cvičení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1821D-BD2A-41BD-A96E-6E229DF3018C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FF38-342B-4D08-AF26-7EF8BEF9AA2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402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1821D-BD2A-41BD-A96E-6E229DF3018C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FF38-342B-4D08-AF26-7EF8BEF9AA2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3221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1821D-BD2A-41BD-A96E-6E229DF3018C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FF38-342B-4D08-AF26-7EF8BEF9AA2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6753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1821D-BD2A-41BD-A96E-6E229DF3018C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FF38-342B-4D08-AF26-7EF8BEF9AA2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3686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1821D-BD2A-41BD-A96E-6E229DF3018C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FF38-342B-4D08-AF26-7EF8BEF9AA2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978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1821D-BD2A-41BD-A96E-6E229DF3018C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FF38-342B-4D08-AF26-7EF8BEF9AA2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0477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1821D-BD2A-41BD-A96E-6E229DF3018C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FF38-342B-4D08-AF26-7EF8BEF9AA2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6709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1821D-BD2A-41BD-A96E-6E229DF3018C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FF38-342B-4D08-AF26-7EF8BEF9AA2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5590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1821D-BD2A-41BD-A96E-6E229DF3018C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FF38-342B-4D08-AF26-7EF8BEF9AA2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9736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1821D-BD2A-41BD-A96E-6E229DF3018C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FF38-342B-4D08-AF26-7EF8BEF9AA2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5854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1821D-BD2A-41BD-A96E-6E229DF3018C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FF38-342B-4D08-AF26-7EF8BEF9AA2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5080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1821D-BD2A-41BD-A96E-6E229DF3018C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CFF38-342B-4D08-AF26-7EF8BEF9AA2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7475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5280464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095" y="466316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3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Anotace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Materiál je určen do hudební výchovy pro žáky základní školy praktické v 7. ročníku. Slouží k názornému seznámení s hudebními nástroji, jejich rozlišování a seznámení s jejich zvukem.</a:t>
            </a:r>
          </a:p>
          <a:p>
            <a:r>
              <a:rPr lang="cs-CZ" sz="2400" dirty="0" smtClean="0"/>
              <a:t>Materiál slouží pro práci na interaktivní tabuli</a:t>
            </a:r>
          </a:p>
          <a:p>
            <a:r>
              <a:rPr lang="cs-CZ" sz="2400" dirty="0" smtClean="0"/>
              <a:t>Vytvořeno: říjen 2011</a:t>
            </a:r>
          </a:p>
          <a:p>
            <a:r>
              <a:rPr lang="cs-CZ" sz="2400" dirty="0" smtClean="0"/>
              <a:t>Ověřeno: 10. prosince </a:t>
            </a:r>
            <a:r>
              <a:rPr lang="cs-CZ" sz="2400" dirty="0" smtClean="0"/>
              <a:t>2011</a:t>
            </a:r>
          </a:p>
          <a:p>
            <a:r>
              <a:rPr lang="cs-CZ" sz="2400" dirty="0"/>
              <a:t>Žáci se </a:t>
            </a:r>
            <a:r>
              <a:rPr lang="cs-CZ" sz="2400" dirty="0" smtClean="0"/>
              <a:t>procvičili v pojmenovávání a rozlišování hudebních nástrojů</a:t>
            </a:r>
            <a:r>
              <a:rPr lang="cs-CZ" sz="2400" dirty="0"/>
              <a:t> </a:t>
            </a:r>
            <a:r>
              <a:rPr lang="cs-CZ" sz="2400" dirty="0" smtClean="0"/>
              <a:t>podle jejich tvaru, funkčnosti, historie, využití </a:t>
            </a:r>
            <a:r>
              <a:rPr lang="cs-CZ" sz="2400" dirty="0"/>
              <a:t>i </a:t>
            </a:r>
            <a:r>
              <a:rPr lang="cs-CZ" sz="2400" smtClean="0"/>
              <a:t>typických zvuků.</a:t>
            </a:r>
            <a:endParaRPr lang="cs-CZ" sz="2400" dirty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57198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Cvičení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/>
          </a:bodyPr>
          <a:lstStyle/>
          <a:p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Přiřaď ke každému obrázku jeho správný název :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                   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026" name="Picture 2" descr="C:\Users\Gabriella\AppData\Local\Microsoft\Windows\Temporary Internet Files\Content.IE5\1PAD5I8I\MP90038537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53" y="2094049"/>
            <a:ext cx="735242" cy="102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Gabriella\AppData\Local\Microsoft\Windows\Temporary Internet Files\Content.IE5\3NC49XB1\MP9003827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12738"/>
            <a:ext cx="735242" cy="1029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Gabriella\AppData\Local\Microsoft\Windows\Temporary Internet Files\Content.IE5\0Y3LVQ6P\MP90038537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44" y="4530983"/>
            <a:ext cx="776150" cy="108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Gabriella\AppData\Local\Microsoft\Windows\Temporary Internet Files\Content.IE5\V7P2VZ3Z\MP90038529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46" y="5763612"/>
            <a:ext cx="776149" cy="108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07904" y="2165083"/>
            <a:ext cx="259228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Lesní roh</a:t>
            </a:r>
          </a:p>
          <a:p>
            <a:endParaRPr lang="cs-CZ" sz="2000" b="1" dirty="0"/>
          </a:p>
          <a:p>
            <a:r>
              <a:rPr lang="cs-CZ" sz="2000" b="1" dirty="0" smtClean="0"/>
              <a:t>Křídlo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Saxofon</a:t>
            </a:r>
          </a:p>
          <a:p>
            <a:endParaRPr lang="cs-CZ" sz="2000" b="1" dirty="0"/>
          </a:p>
          <a:p>
            <a:r>
              <a:rPr lang="cs-CZ" sz="2000" b="1" dirty="0" smtClean="0"/>
              <a:t>Housle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Harmonika</a:t>
            </a:r>
          </a:p>
          <a:p>
            <a:endParaRPr lang="cs-CZ" sz="2000" b="1" dirty="0"/>
          </a:p>
          <a:p>
            <a:r>
              <a:rPr lang="cs-CZ" sz="2000" b="1" dirty="0" smtClean="0"/>
              <a:t>Violoncello</a:t>
            </a:r>
          </a:p>
          <a:p>
            <a:endParaRPr lang="cs-CZ" sz="2000" b="1" dirty="0"/>
          </a:p>
          <a:p>
            <a:r>
              <a:rPr lang="cs-CZ" sz="2000" b="1" dirty="0" smtClean="0"/>
              <a:t>Panova flétna</a:t>
            </a:r>
          </a:p>
          <a:p>
            <a:endParaRPr lang="cs-CZ" sz="2000" b="1" dirty="0"/>
          </a:p>
          <a:p>
            <a:r>
              <a:rPr lang="cs-CZ" sz="2000" b="1" dirty="0" smtClean="0"/>
              <a:t>Kytara</a:t>
            </a:r>
          </a:p>
        </p:txBody>
      </p:sp>
      <p:pic>
        <p:nvPicPr>
          <p:cNvPr id="1030" name="Picture 6" descr="C:\Users\Gabriella\AppData\Local\Microsoft\Windows\Temporary Internet Files\Content.IE5\1PAD5I8I\MP90017504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042" y="2094049"/>
            <a:ext cx="812459" cy="1218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Gabriella\AppData\Local\Microsoft\Windows\Temporary Internet Files\Content.IE5\3NC49XB1\MC90037938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042" y="3323850"/>
            <a:ext cx="812459" cy="101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Gabriella\AppData\Local\Microsoft\Windows\Temporary Internet Files\Content.IE5\0Y3LVQ6P\MP900385381[2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043" y="4530983"/>
            <a:ext cx="985414" cy="951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Gabriella\AppData\Local\Microsoft\Windows\Temporary Internet Files\Content.IE5\0Y3LVQ6P\MP900382765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042" y="5724786"/>
            <a:ext cx="985415" cy="951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110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Cvičení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Zařaď nástroje do skupin:</a:t>
            </a:r>
          </a:p>
          <a:p>
            <a:endParaRPr lang="cs-CZ" sz="2400" dirty="0"/>
          </a:p>
          <a:p>
            <a:pPr marL="0" indent="0">
              <a:buNone/>
            </a:pPr>
            <a:r>
              <a:rPr lang="cs-CZ" sz="2500" dirty="0" smtClean="0"/>
              <a:t>Housle        - ______________________________</a:t>
            </a:r>
          </a:p>
          <a:p>
            <a:pPr marL="0" indent="0">
              <a:buNone/>
            </a:pPr>
            <a:r>
              <a:rPr lang="cs-CZ" sz="2500" dirty="0" smtClean="0"/>
              <a:t>Flétna         - _______________________________</a:t>
            </a:r>
          </a:p>
          <a:p>
            <a:pPr marL="0" indent="0">
              <a:buNone/>
            </a:pPr>
            <a:r>
              <a:rPr lang="cs-CZ" sz="2500" dirty="0" smtClean="0"/>
              <a:t>Klávesy       - ______________________________</a:t>
            </a:r>
          </a:p>
          <a:p>
            <a:pPr marL="0" indent="0">
              <a:buNone/>
            </a:pPr>
            <a:r>
              <a:rPr lang="cs-CZ" sz="2500" dirty="0" smtClean="0"/>
              <a:t>Saxofon      - _____________________________</a:t>
            </a:r>
          </a:p>
          <a:p>
            <a:pPr marL="0" indent="0">
              <a:buNone/>
            </a:pPr>
            <a:r>
              <a:rPr lang="cs-CZ" sz="2500" dirty="0" smtClean="0"/>
              <a:t>Kontrabas  - ____________________________</a:t>
            </a:r>
          </a:p>
          <a:p>
            <a:pPr marL="0" indent="0">
              <a:buNone/>
            </a:pPr>
            <a:r>
              <a:rPr lang="cs-CZ" sz="2500" dirty="0" smtClean="0"/>
              <a:t>Niněra        - _______________________________</a:t>
            </a:r>
          </a:p>
          <a:p>
            <a:pPr marL="0" indent="0">
              <a:buNone/>
            </a:pPr>
            <a:r>
              <a:rPr lang="cs-CZ" sz="2500" dirty="0" smtClean="0"/>
              <a:t>Viola           - ________________________________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142784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cvičení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dirty="0" smtClean="0"/>
              <a:t>Přiřaď ke každému obrázku jeho správný název 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 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C:\Users\Gabriella\AppData\Local\Microsoft\Windows\Temporary Internet Files\Content.IE5\1PAD5I8I\MP90038537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53" y="2094049"/>
            <a:ext cx="735242" cy="102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Gabriella\AppData\Local\Microsoft\Windows\Temporary Internet Files\Content.IE5\3NC49XB1\MP9003827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12738"/>
            <a:ext cx="735242" cy="1029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Gabriella\AppData\Local\Microsoft\Windows\Temporary Internet Files\Content.IE5\0Y3LVQ6P\MP90038537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44" y="4530983"/>
            <a:ext cx="776150" cy="108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Gabriella\AppData\Local\Microsoft\Windows\Temporary Internet Files\Content.IE5\V7P2VZ3Z\MP90038529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46" y="5763612"/>
            <a:ext cx="776149" cy="108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707904" y="2165083"/>
            <a:ext cx="259228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Lesní roh</a:t>
            </a:r>
          </a:p>
          <a:p>
            <a:endParaRPr lang="cs-CZ" sz="2000" b="1" dirty="0"/>
          </a:p>
          <a:p>
            <a:r>
              <a:rPr lang="cs-CZ" sz="2000" b="1" dirty="0" smtClean="0"/>
              <a:t>Křídlo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Saxofon</a:t>
            </a:r>
          </a:p>
          <a:p>
            <a:endParaRPr lang="cs-CZ" sz="2000" b="1" dirty="0"/>
          </a:p>
          <a:p>
            <a:r>
              <a:rPr lang="cs-CZ" sz="2000" b="1" dirty="0" smtClean="0"/>
              <a:t>Housle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Harmonika</a:t>
            </a:r>
          </a:p>
          <a:p>
            <a:endParaRPr lang="cs-CZ" sz="2000" b="1" dirty="0"/>
          </a:p>
          <a:p>
            <a:r>
              <a:rPr lang="cs-CZ" sz="2000" b="1" dirty="0" smtClean="0"/>
              <a:t>Violoncello</a:t>
            </a:r>
          </a:p>
          <a:p>
            <a:endParaRPr lang="cs-CZ" sz="2000" b="1" dirty="0"/>
          </a:p>
          <a:p>
            <a:r>
              <a:rPr lang="cs-CZ" sz="2000" b="1" dirty="0" smtClean="0"/>
              <a:t>Panova flétna</a:t>
            </a:r>
          </a:p>
          <a:p>
            <a:endParaRPr lang="cs-CZ" sz="2000" b="1" dirty="0"/>
          </a:p>
          <a:p>
            <a:r>
              <a:rPr lang="cs-CZ" sz="2000" b="1" dirty="0" smtClean="0"/>
              <a:t>Kytara</a:t>
            </a:r>
          </a:p>
        </p:txBody>
      </p:sp>
      <p:pic>
        <p:nvPicPr>
          <p:cNvPr id="9" name="Picture 6" descr="C:\Users\Gabriella\AppData\Local\Microsoft\Windows\Temporary Internet Files\Content.IE5\1PAD5I8I\MP90017504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042" y="2094049"/>
            <a:ext cx="812459" cy="1218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Gabriella\AppData\Local\Microsoft\Windows\Temporary Internet Files\Content.IE5\3NC49XB1\MC90037938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042" y="3323850"/>
            <a:ext cx="812459" cy="101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Gabriella\AppData\Local\Microsoft\Windows\Temporary Internet Files\Content.IE5\0Y3LVQ6P\MP900385381[2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043" y="4530983"/>
            <a:ext cx="985414" cy="951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Gabriella\AppData\Local\Microsoft\Windows\Temporary Internet Files\Content.IE5\0Y3LVQ6P\MP900382765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042" y="5724786"/>
            <a:ext cx="985415" cy="951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Přímá spojnice se šipkou 13"/>
          <p:cNvCxnSpPr>
            <a:endCxn id="7" idx="3"/>
          </p:cNvCxnSpPr>
          <p:nvPr/>
        </p:nvCxnSpPr>
        <p:spPr>
          <a:xfrm flipH="1">
            <a:off x="1316495" y="2348880"/>
            <a:ext cx="2391409" cy="395803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endCxn id="9" idx="1"/>
          </p:cNvCxnSpPr>
          <p:nvPr/>
        </p:nvCxnSpPr>
        <p:spPr>
          <a:xfrm flipV="1">
            <a:off x="4499992" y="2703394"/>
            <a:ext cx="3191050" cy="20999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>
            <a:endCxn id="5" idx="3"/>
          </p:cNvCxnSpPr>
          <p:nvPr/>
        </p:nvCxnSpPr>
        <p:spPr>
          <a:xfrm flipH="1">
            <a:off x="1274794" y="3573016"/>
            <a:ext cx="2433110" cy="25439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>
            <a:endCxn id="4" idx="3"/>
          </p:cNvCxnSpPr>
          <p:nvPr/>
        </p:nvCxnSpPr>
        <p:spPr>
          <a:xfrm flipH="1" flipV="1">
            <a:off x="1316495" y="2608718"/>
            <a:ext cx="2391409" cy="154036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>
            <a:endCxn id="12" idx="1"/>
          </p:cNvCxnSpPr>
          <p:nvPr/>
        </p:nvCxnSpPr>
        <p:spPr>
          <a:xfrm>
            <a:off x="5004048" y="4797152"/>
            <a:ext cx="2686994" cy="140315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>
            <a:endCxn id="6" idx="3"/>
          </p:cNvCxnSpPr>
          <p:nvPr/>
        </p:nvCxnSpPr>
        <p:spPr>
          <a:xfrm flipH="1" flipV="1">
            <a:off x="1274794" y="5074288"/>
            <a:ext cx="2433110" cy="40774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endCxn id="10" idx="1"/>
          </p:cNvCxnSpPr>
          <p:nvPr/>
        </p:nvCxnSpPr>
        <p:spPr>
          <a:xfrm flipV="1">
            <a:off x="5292080" y="3832964"/>
            <a:ext cx="2398962" cy="21883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V="1">
            <a:off x="4499992" y="5278160"/>
            <a:ext cx="3191050" cy="13976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585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cvičení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Zařaď nástroje do skupin:</a:t>
            </a:r>
          </a:p>
          <a:p>
            <a:endParaRPr lang="cs-CZ" sz="2400" dirty="0" smtClean="0"/>
          </a:p>
          <a:p>
            <a:pPr marL="0" indent="0">
              <a:buNone/>
            </a:pPr>
            <a:r>
              <a:rPr lang="cs-CZ" sz="2500" dirty="0" smtClean="0"/>
              <a:t>Housle        - </a:t>
            </a:r>
            <a:r>
              <a:rPr lang="cs-CZ" sz="2500" dirty="0"/>
              <a:t>s</a:t>
            </a:r>
            <a:r>
              <a:rPr lang="cs-CZ" sz="2500" dirty="0" smtClean="0"/>
              <a:t>trunný nástroj</a:t>
            </a:r>
          </a:p>
          <a:p>
            <a:pPr marL="0" indent="0">
              <a:buNone/>
            </a:pPr>
            <a:r>
              <a:rPr lang="cs-CZ" sz="2500" dirty="0" smtClean="0"/>
              <a:t>Flétna         - dechový nástroj</a:t>
            </a:r>
          </a:p>
          <a:p>
            <a:pPr marL="0" indent="0">
              <a:buNone/>
            </a:pPr>
            <a:r>
              <a:rPr lang="cs-CZ" sz="2500" dirty="0" smtClean="0"/>
              <a:t>Klávesy       - elektrický nástroj</a:t>
            </a:r>
          </a:p>
          <a:p>
            <a:pPr marL="0" indent="0">
              <a:buNone/>
            </a:pPr>
            <a:r>
              <a:rPr lang="cs-CZ" sz="2500" dirty="0" smtClean="0"/>
              <a:t>Saxofon      - dechový nástroj</a:t>
            </a:r>
          </a:p>
          <a:p>
            <a:pPr marL="0" indent="0">
              <a:buNone/>
            </a:pPr>
            <a:r>
              <a:rPr lang="cs-CZ" sz="2500" dirty="0" smtClean="0"/>
              <a:t>Kontrabas  - strunný nástroj</a:t>
            </a:r>
          </a:p>
          <a:p>
            <a:pPr marL="0" indent="0">
              <a:buNone/>
            </a:pPr>
            <a:r>
              <a:rPr lang="cs-CZ" sz="2500" dirty="0" smtClean="0"/>
              <a:t>Niněra        - strunný nástroj</a:t>
            </a:r>
          </a:p>
          <a:p>
            <a:pPr marL="0" indent="0">
              <a:buNone/>
            </a:pPr>
            <a:r>
              <a:rPr lang="cs-CZ" sz="2500" dirty="0" smtClean="0"/>
              <a:t>Viola           - strunný nástroj</a:t>
            </a:r>
          </a:p>
          <a:p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427458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Citace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400" dirty="0" smtClean="0"/>
              <a:t>Ilustrace : www.office.microsoft.com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1919701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219</Words>
  <Application>Microsoft Office PowerPoint</Application>
  <PresentationFormat>Předvádění na obrazovce (4:3)</PresentationFormat>
  <Paragraphs>76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Cvičení č. 1</vt:lpstr>
      <vt:lpstr>Cvičení č. 2</vt:lpstr>
      <vt:lpstr>Řešení cvičení č. 1</vt:lpstr>
      <vt:lpstr>Řešení cvičení č. 2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Gabriella</dc:creator>
  <cp:lastModifiedBy>ricica</cp:lastModifiedBy>
  <cp:revision>6</cp:revision>
  <dcterms:created xsi:type="dcterms:W3CDTF">2011-12-10T19:51:27Z</dcterms:created>
  <dcterms:modified xsi:type="dcterms:W3CDTF">2012-01-05T09:41:36Z</dcterms:modified>
</cp:coreProperties>
</file>