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VY_32_INOVACE_10/05_VIOLONCELLO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Strunné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5667419-5F5E-42FE-A739-5FE5AC5D9B3D}" type="presOf" srcId="{D1B46980-6531-4606-95E6-44980827E919}" destId="{2BE915AB-18AA-4053-B92C-3BFC9ED204BB}" srcOrd="1" destOrd="0" presId="urn:microsoft.com/office/officeart/2005/8/layout/target3"/>
    <dgm:cxn modelId="{293AEC81-295D-41F4-B3D6-D336649E33AB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4993FD8-0305-46DB-BA7A-4C6C22FC3EFF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78C70F-C3C2-487D-ACD5-AA8D9AF479A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56BD245-1B9C-4D69-BEB2-F4AE322F7BF7}" type="presOf" srcId="{D1D4F407-5343-4D3F-B5B9-D407B03CAEB4}" destId="{AED2198E-93D5-4001-81B4-73124B309672}" srcOrd="1" destOrd="0" presId="urn:microsoft.com/office/officeart/2005/8/layout/target3"/>
    <dgm:cxn modelId="{5C58D45E-6FDD-4C3A-BBC7-90CEA86FF69D}" type="presOf" srcId="{D1B46980-6531-4606-95E6-44980827E919}" destId="{6140AFEC-043D-4C43-A2F9-D0F5331DF3A3}" srcOrd="0" destOrd="0" presId="urn:microsoft.com/office/officeart/2005/8/layout/target3"/>
    <dgm:cxn modelId="{10842322-1886-40E0-A69F-2F59CA49C0C9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A2B3E5-A818-492F-A45D-02C4D57F751B}" type="presOf" srcId="{D8197B8C-B260-4A16-BDF4-0947B075E274}" destId="{25B08C86-7E15-44DC-BE7F-FFB55DD49D12}" srcOrd="0" destOrd="0" presId="urn:microsoft.com/office/officeart/2005/8/layout/target3"/>
    <dgm:cxn modelId="{040D35DF-29D4-4752-90FB-1F59C8EA9DCC}" type="presOf" srcId="{D1D4F407-5343-4D3F-B5B9-D407B03CAEB4}" destId="{D005CE8C-CC26-4C3E-AC11-E15060ECD759}" srcOrd="0" destOrd="0" presId="urn:microsoft.com/office/officeart/2005/8/layout/target3"/>
    <dgm:cxn modelId="{42A5BA2E-2F22-47BE-8204-A730205517B1}" type="presOf" srcId="{D8197B8C-B260-4A16-BDF4-0947B075E274}" destId="{5A5FFA88-C948-4069-8E93-59FA12366E83}" srcOrd="1" destOrd="0" presId="urn:microsoft.com/office/officeart/2005/8/layout/target3"/>
    <dgm:cxn modelId="{1C3B32C0-EDED-4350-A3EA-E951D0594C67}" type="presOf" srcId="{B651F6E3-6281-48DB-9319-2AEAFDAE7572}" destId="{619D679B-A015-4ECF-8348-D1034C574F40}" srcOrd="0" destOrd="0" presId="urn:microsoft.com/office/officeart/2005/8/layout/target3"/>
    <dgm:cxn modelId="{BD3EE38C-D899-4AE5-A16D-1EB144B98BA8}" type="presParOf" srcId="{333A1088-737F-45CB-B68E-254E46348037}" destId="{F5ABB229-8D3B-4694-996A-96F23CF14429}" srcOrd="0" destOrd="0" presId="urn:microsoft.com/office/officeart/2005/8/layout/target3"/>
    <dgm:cxn modelId="{5512731A-3C55-40E8-9EBA-169C829EFB46}" type="presParOf" srcId="{333A1088-737F-45CB-B68E-254E46348037}" destId="{F41139FD-01EE-4571-8B17-4FB00FC51163}" srcOrd="1" destOrd="0" presId="urn:microsoft.com/office/officeart/2005/8/layout/target3"/>
    <dgm:cxn modelId="{D2890716-2164-46F5-8707-DCB45215B3C2}" type="presParOf" srcId="{333A1088-737F-45CB-B68E-254E46348037}" destId="{D005CE8C-CC26-4C3E-AC11-E15060ECD759}" srcOrd="2" destOrd="0" presId="urn:microsoft.com/office/officeart/2005/8/layout/target3"/>
    <dgm:cxn modelId="{FF2A4B3C-1210-47CF-B2D8-4C82FCFB8DB8}" type="presParOf" srcId="{333A1088-737F-45CB-B68E-254E46348037}" destId="{2C702D82-9B77-49B7-9568-BB8EB47C3372}" srcOrd="3" destOrd="0" presId="urn:microsoft.com/office/officeart/2005/8/layout/target3"/>
    <dgm:cxn modelId="{6B0CEAE2-30BB-4CE4-811D-BA642087570A}" type="presParOf" srcId="{333A1088-737F-45CB-B68E-254E46348037}" destId="{A52A0455-90FF-4808-ABD0-F02540D31D5A}" srcOrd="4" destOrd="0" presId="urn:microsoft.com/office/officeart/2005/8/layout/target3"/>
    <dgm:cxn modelId="{04865861-CDD9-4CC6-9B2D-AF4C518C03B0}" type="presParOf" srcId="{333A1088-737F-45CB-B68E-254E46348037}" destId="{6140AFEC-043D-4C43-A2F9-D0F5331DF3A3}" srcOrd="5" destOrd="0" presId="urn:microsoft.com/office/officeart/2005/8/layout/target3"/>
    <dgm:cxn modelId="{21F2AF5E-87F6-4F04-AF4E-800358A0EAD1}" type="presParOf" srcId="{333A1088-737F-45CB-B68E-254E46348037}" destId="{9358AC05-5D7D-4327-9F80-1AD486AEA664}" srcOrd="6" destOrd="0" presId="urn:microsoft.com/office/officeart/2005/8/layout/target3"/>
    <dgm:cxn modelId="{893F29CD-587C-4195-AD29-FA68840DE23B}" type="presParOf" srcId="{333A1088-737F-45CB-B68E-254E46348037}" destId="{313FC574-E1CD-4FB4-B054-0B805CE0447D}" srcOrd="7" destOrd="0" presId="urn:microsoft.com/office/officeart/2005/8/layout/target3"/>
    <dgm:cxn modelId="{1884790B-2D69-45C8-8075-E6D6306139BE}" type="presParOf" srcId="{333A1088-737F-45CB-B68E-254E46348037}" destId="{619D679B-A015-4ECF-8348-D1034C574F40}" srcOrd="8" destOrd="0" presId="urn:microsoft.com/office/officeart/2005/8/layout/target3"/>
    <dgm:cxn modelId="{A701C83E-E4DA-4989-BAAE-2015EFC7E54A}" type="presParOf" srcId="{333A1088-737F-45CB-B68E-254E46348037}" destId="{322283A8-4A27-4CDA-BAE3-F381106A9174}" srcOrd="9" destOrd="0" presId="urn:microsoft.com/office/officeart/2005/8/layout/target3"/>
    <dgm:cxn modelId="{1FE9A733-8490-40C0-AFDB-9B5DAE348259}" type="presParOf" srcId="{333A1088-737F-45CB-B68E-254E46348037}" destId="{FFC9F71D-1B4F-4AD9-A4A6-86ADEFC8AF5C}" srcOrd="10" destOrd="0" presId="urn:microsoft.com/office/officeart/2005/8/layout/target3"/>
    <dgm:cxn modelId="{4953FA19-CDC8-4386-BA95-F33B51B8DAC4}" type="presParOf" srcId="{333A1088-737F-45CB-B68E-254E46348037}" destId="{25B08C86-7E15-44DC-BE7F-FFB55DD49D12}" srcOrd="11" destOrd="0" presId="urn:microsoft.com/office/officeart/2005/8/layout/target3"/>
    <dgm:cxn modelId="{175A0FEB-39F4-465D-847C-D19B955A50BC}" type="presParOf" srcId="{333A1088-737F-45CB-B68E-254E46348037}" destId="{76644BE8-9D7C-4C09-B250-3D10AF48CBB7}" srcOrd="12" destOrd="0" presId="urn:microsoft.com/office/officeart/2005/8/layout/target3"/>
    <dgm:cxn modelId="{0E91EEB9-1B8F-4B09-889E-BC556936CD13}" type="presParOf" srcId="{333A1088-737F-45CB-B68E-254E46348037}" destId="{EE85B701-7295-41C0-BA7A-34D3756A2AE6}" srcOrd="13" destOrd="0" presId="urn:microsoft.com/office/officeart/2005/8/layout/target3"/>
    <dgm:cxn modelId="{CDF2C028-673F-46A6-9610-2F054ADFEB05}" type="presParOf" srcId="{333A1088-737F-45CB-B68E-254E46348037}" destId="{8BEBB6EC-1DAA-4CAC-8A25-BC0FCBD5DBD5}" srcOrd="14" destOrd="0" presId="urn:microsoft.com/office/officeart/2005/8/layout/target3"/>
    <dgm:cxn modelId="{3F20C41C-0BB9-4A89-A861-55E378B11EA8}" type="presParOf" srcId="{333A1088-737F-45CB-B68E-254E46348037}" destId="{AED2198E-93D5-4001-81B4-73124B309672}" srcOrd="15" destOrd="0" presId="urn:microsoft.com/office/officeart/2005/8/layout/target3"/>
    <dgm:cxn modelId="{0C2EB9E9-D98A-47EA-A5A0-C38B19F77365}" type="presParOf" srcId="{333A1088-737F-45CB-B68E-254E46348037}" destId="{2BE915AB-18AA-4053-B92C-3BFC9ED204BB}" srcOrd="16" destOrd="0" presId="urn:microsoft.com/office/officeart/2005/8/layout/target3"/>
    <dgm:cxn modelId="{C35CACD4-D55B-40E9-9907-277987D29E4D}" type="presParOf" srcId="{333A1088-737F-45CB-B68E-254E46348037}" destId="{6BB5E863-4638-4E1D-BFDE-399D028AC4ED}" srcOrd="17" destOrd="0" presId="urn:microsoft.com/office/officeart/2005/8/layout/target3"/>
    <dgm:cxn modelId="{21FCDE42-D301-4799-B42F-76BCEAA02016}" type="presParOf" srcId="{333A1088-737F-45CB-B68E-254E46348037}" destId="{5A5FFA88-C948-4069-8E93-59FA12366E83}" srcOrd="18" destOrd="0" presId="urn:microsoft.com/office/officeart/2005/8/layout/target3"/>
    <dgm:cxn modelId="{5F6BB16F-2EF6-4DA3-88E1-234E255A99E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VY_32_INOVACE_10/05_VIOLONCELLO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Strunné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4B723-4EF6-4601-AC42-F34BC793BEB1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EF939-FFD2-4A46-B2CF-3EE356FD90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8386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4B723-4EF6-4601-AC42-F34BC793BEB1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EF939-FFD2-4A46-B2CF-3EE356FD90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0030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4B723-4EF6-4601-AC42-F34BC793BEB1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EF939-FFD2-4A46-B2CF-3EE356FD90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62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4B723-4EF6-4601-AC42-F34BC793BEB1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EF939-FFD2-4A46-B2CF-3EE356FD90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6519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4B723-4EF6-4601-AC42-F34BC793BEB1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EF939-FFD2-4A46-B2CF-3EE356FD90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1907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4B723-4EF6-4601-AC42-F34BC793BEB1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EF939-FFD2-4A46-B2CF-3EE356FD90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2922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4B723-4EF6-4601-AC42-F34BC793BEB1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EF939-FFD2-4A46-B2CF-3EE356FD90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2969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4B723-4EF6-4601-AC42-F34BC793BEB1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EF939-FFD2-4A46-B2CF-3EE356FD90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1782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4B723-4EF6-4601-AC42-F34BC793BEB1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EF939-FFD2-4A46-B2CF-3EE356FD90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9377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4B723-4EF6-4601-AC42-F34BC793BEB1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EF939-FFD2-4A46-B2CF-3EE356FD90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7874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4B723-4EF6-4601-AC42-F34BC793BEB1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EF939-FFD2-4A46-B2CF-3EE356FD90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615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4B723-4EF6-4601-AC42-F34BC793BEB1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1EF939-FFD2-4A46-B2CF-3EE356FD90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7273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.mp3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mp3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f/Cello_front_side.png" TargetMode="External"/><Relationship Id="rId7" Type="http://schemas.openxmlformats.org/officeDocument/2006/relationships/hyperlink" Target="http://upload.wikimedia.org/wikipedia/commons/1/1b/Proper_Bow_Placement.JPG?uselang=cs" TargetMode="External"/><Relationship Id="rId2" Type="http://schemas.openxmlformats.org/officeDocument/2006/relationships/hyperlink" Target="http://cs.wikipedia.org/wiki/Violoncell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User:D.anderson1988" TargetMode="External"/><Relationship Id="rId5" Type="http://schemas.openxmlformats.org/officeDocument/2006/relationships/hyperlink" Target="http://upload.wikimedia.org/wikipedia/commons/f/fa/Michal_Ka%C5%88ka_cellist_P6077509.jpg?uselang=cs" TargetMode="External"/><Relationship Id="rId4" Type="http://schemas.openxmlformats.org/officeDocument/2006/relationships/hyperlink" Target="http://upload.wikimedia.org/wikipedia/commons/2/27/Cello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223855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3692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Materiál je určen do hudební výchovy pro žáky základní školy praktické v 7. ročníku. Slouží k názornému seznámení </a:t>
            </a:r>
            <a:r>
              <a:rPr lang="cs-CZ" sz="2400" dirty="0" smtClean="0"/>
              <a:t>                           s </a:t>
            </a:r>
            <a:r>
              <a:rPr lang="cs-CZ" sz="2400" dirty="0" smtClean="0"/>
              <a:t>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15. listopadu 2011</a:t>
            </a:r>
          </a:p>
          <a:p>
            <a:r>
              <a:rPr lang="cs-CZ" sz="2400" dirty="0"/>
              <a:t>Žáci se názorně seznámili s hudebním nástrojem, jeho tvarem, funkčností, historií, využitím i zvukem.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1532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violoncello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>
              <a:latin typeface="+mj-lt"/>
            </a:endParaRPr>
          </a:p>
          <a:p>
            <a:r>
              <a:rPr lang="cs-CZ" sz="2400" dirty="0">
                <a:latin typeface="+mj-lt"/>
              </a:rPr>
              <a:t>v</a:t>
            </a:r>
            <a:r>
              <a:rPr lang="cs-CZ" sz="2400" dirty="0" smtClean="0">
                <a:latin typeface="+mj-lt"/>
              </a:rPr>
              <a:t>ioloncello je hluboký smyčcový 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nástroj, který zvukově leží mezi 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violou a kontrabasem </a:t>
            </a:r>
          </a:p>
          <a:p>
            <a:r>
              <a:rPr lang="cs-CZ" sz="2400" dirty="0">
                <a:latin typeface="+mj-lt"/>
              </a:rPr>
              <a:t>p</a:t>
            </a:r>
            <a:r>
              <a:rPr lang="cs-CZ" sz="2400" dirty="0" smtClean="0">
                <a:latin typeface="+mj-lt"/>
              </a:rPr>
              <a:t>ři hraní se drží lehce mezi koleny</a:t>
            </a:r>
          </a:p>
          <a:p>
            <a:endParaRPr lang="cs-CZ" sz="2400" dirty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8" name="Picture 4" descr="C:\Users\Gabriella\AppData\Local\Microsoft\Windows\Temporary Internet Files\Content.IE5\0Y3LVQ6P\MC9003526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917337"/>
            <a:ext cx="2100346" cy="278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0491" y="1844824"/>
            <a:ext cx="3449355" cy="4725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26283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violoncello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+mj-lt"/>
              </a:rPr>
              <a:t>v</a:t>
            </a:r>
            <a:r>
              <a:rPr lang="cs-CZ" sz="2400" dirty="0" smtClean="0">
                <a:latin typeface="+mj-lt"/>
              </a:rPr>
              <a:t>zniklo v 16. století a sloužilo jako doprovodný nástroj</a:t>
            </a:r>
          </a:p>
          <a:p>
            <a:endParaRPr lang="cs-CZ" sz="2400" dirty="0" smtClean="0">
              <a:latin typeface="+mj-lt"/>
            </a:endParaRPr>
          </a:p>
          <a:p>
            <a:r>
              <a:rPr lang="cs-CZ" sz="2400" dirty="0">
                <a:latin typeface="+mj-lt"/>
              </a:rPr>
              <a:t>v</a:t>
            </a:r>
            <a:r>
              <a:rPr lang="cs-CZ" sz="2400" dirty="0" smtClean="0">
                <a:latin typeface="+mj-lt"/>
              </a:rPr>
              <a:t> 17. století se z violoncella stal oblíbený sólový nástroj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3068960"/>
            <a:ext cx="2844902" cy="35935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3068960"/>
            <a:ext cx="2472254" cy="3593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4189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violoncello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rvní </a:t>
            </a:r>
            <a:r>
              <a:rPr lang="cs-CZ" sz="2400" dirty="0"/>
              <a:t>moderní violoncello vyrobil v </a:t>
            </a:r>
            <a:r>
              <a:rPr lang="cs-CZ" sz="2400" dirty="0" smtClean="0"/>
              <a:t> </a:t>
            </a:r>
            <a:r>
              <a:rPr lang="cs-CZ" sz="2400" dirty="0"/>
              <a:t>roce 1572 Andrea </a:t>
            </a:r>
            <a:r>
              <a:rPr lang="cs-CZ" sz="2400" dirty="0" smtClean="0"/>
              <a:t>Amati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dirty="0"/>
              <a:t>n</a:t>
            </a:r>
            <a:r>
              <a:rPr lang="cs-CZ" sz="2400" dirty="0" smtClean="0"/>
              <a:t>a </a:t>
            </a:r>
            <a:r>
              <a:rPr lang="cs-CZ" sz="2400" dirty="0"/>
              <a:t>rozdíl od dnešních nástrojů neměla tehdejší violoncella bodec (přibližně do roku 1800) a musela se držet pevně mezi </a:t>
            </a:r>
            <a:r>
              <a:rPr lang="cs-CZ" sz="2400" dirty="0" smtClean="0"/>
              <a:t>koleny</a:t>
            </a:r>
          </a:p>
          <a:p>
            <a:endParaRPr lang="cs-CZ" sz="2400" dirty="0" smtClean="0">
              <a:latin typeface="+mj-lt"/>
            </a:endParaRPr>
          </a:p>
        </p:txBody>
      </p:sp>
      <p:pic>
        <p:nvPicPr>
          <p:cNvPr id="4" name="Sweet Child O mine   Apocalyptica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403648" y="4754940"/>
            <a:ext cx="609600" cy="6096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3567034"/>
            <a:ext cx="3980549" cy="2985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92668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0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Ilustrace : www.office.microsoft.com</a:t>
            </a:r>
          </a:p>
          <a:p>
            <a:r>
              <a:rPr lang="cs-CZ" sz="2400" dirty="0" smtClean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cs.wikipedia.org/wiki/Violoncello</a:t>
            </a:r>
            <a:endParaRPr lang="cs-CZ" sz="2400" dirty="0" smtClean="0"/>
          </a:p>
          <a:p>
            <a:r>
              <a:rPr lang="cs-CZ" sz="2400" dirty="0" err="1" smtClean="0"/>
              <a:t>Georg</a:t>
            </a:r>
            <a:r>
              <a:rPr lang="cs-CZ" sz="2400" dirty="0" smtClean="0"/>
              <a:t> </a:t>
            </a:r>
            <a:r>
              <a:rPr lang="cs-CZ" sz="2400" dirty="0" err="1" smtClean="0"/>
              <a:t>Feitscher</a:t>
            </a:r>
            <a:r>
              <a:rPr lang="cs-CZ" sz="2400" dirty="0" smtClean="0"/>
              <a:t>: </a:t>
            </a:r>
            <a:r>
              <a:rPr lang="cs-CZ" sz="2400" dirty="0" smtClean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upload.wikimedia.org/wikipedia/commons/5/5f/Cello_front_side.png</a:t>
            </a:r>
            <a:endParaRPr lang="cs-CZ" sz="2400" dirty="0" smtClean="0"/>
          </a:p>
          <a:p>
            <a:r>
              <a:rPr lang="cs-CZ" sz="2400" dirty="0" err="1" smtClean="0"/>
              <a:t>Richardfabi</a:t>
            </a:r>
            <a:r>
              <a:rPr lang="cs-CZ" sz="2400" dirty="0" smtClean="0"/>
              <a:t>: </a:t>
            </a:r>
            <a:r>
              <a:rPr lang="cs-CZ" sz="2400" dirty="0" smtClean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upload.wikimedia.org/wikipedia/commons/2/27/Cello2.jpg?uselang=cs</a:t>
            </a:r>
            <a:endParaRPr lang="cs-CZ" sz="2400" dirty="0" smtClean="0"/>
          </a:p>
          <a:p>
            <a:r>
              <a:rPr lang="cs-CZ" sz="2400" dirty="0" smtClean="0"/>
              <a:t>Luděk Kovář: </a:t>
            </a:r>
            <a:r>
              <a:rPr lang="cs-CZ" sz="2400" dirty="0" smtClean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upload.wikimedia.org/wikipedia/commons/f/fa/Michal_Ka%C5%88ka_cellist_P6077509.jpg?uselang=cs</a:t>
            </a:r>
            <a:endParaRPr lang="cs-CZ" sz="2400" dirty="0" smtClean="0"/>
          </a:p>
          <a:p>
            <a:r>
              <a:rPr lang="cs-CZ" sz="2000" dirty="0" smtClean="0">
                <a:hlinkClick r:id="rId6" tooltip="en:User:D.anderson1988"/>
              </a:rPr>
              <a:t>D.Anderson1988</a:t>
            </a:r>
            <a:r>
              <a:rPr lang="cs-CZ" sz="2000" dirty="0" smtClean="0"/>
              <a:t>: </a:t>
            </a:r>
            <a:r>
              <a:rPr lang="cs-CZ" sz="2000" dirty="0" smtClean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upload.wikimedia.org/wikipedia/commons/1/1b/Proper_Bow_Placement.JPG?uselang=cs</a:t>
            </a:r>
            <a:endParaRPr lang="cs-CZ" sz="20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7825377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186</Words>
  <Application>Microsoft Office PowerPoint</Application>
  <PresentationFormat>Předvádění na obrazovce (4:3)</PresentationFormat>
  <Paragraphs>39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Strunné nástroje - violoncello</vt:lpstr>
      <vt:lpstr>Strunné nástroje - violoncello</vt:lpstr>
      <vt:lpstr>Strunné nástroje - violoncello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Dum</cp:lastModifiedBy>
  <cp:revision>13</cp:revision>
  <dcterms:created xsi:type="dcterms:W3CDTF">2011-12-10T10:30:59Z</dcterms:created>
  <dcterms:modified xsi:type="dcterms:W3CDTF">2013-03-26T12:28:53Z</dcterms:modified>
</cp:coreProperties>
</file>