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68" r:id="rId9"/>
    <p:sldId id="278" r:id="rId10"/>
    <p:sldId id="276" r:id="rId11"/>
    <p:sldId id="279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C194D-B4A4-4CBF-9982-1AFA78BC942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1.jpeg"/><Relationship Id="rId7" Type="http://schemas.openxmlformats.org/officeDocument/2006/relationships/image" Target="../media/image16.wmf"/><Relationship Id="rId12" Type="http://schemas.openxmlformats.org/officeDocument/2006/relationships/image" Target="../media/image12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539552" y="476672"/>
            <a:ext cx="8064896" cy="597666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55220"/>
            <a:ext cx="3098800" cy="1092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729626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VY_32_inovace_01_Samohlásky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Samohlásky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539552" y="692696"/>
            <a:ext cx="8136904" cy="561662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293749"/>
              </p:ext>
            </p:extLst>
          </p:nvPr>
        </p:nvGraphicFramePr>
        <p:xfrm>
          <a:off x="755576" y="1052736"/>
          <a:ext cx="7560840" cy="4516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1. ročníku ZŠ praktické.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Je určen pro práci na interaktivní tabuli</a:t>
                      </a:r>
                      <a:r>
                        <a:rPr lang="cs-CZ" baseline="0" dirty="0" smtClean="0"/>
                        <a:t> a pro práci na dotykové obrazovce.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Materiál slouží k procvičení  a upevnění samohlásek.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Na snímku 3 – 7 pracují žáci u interaktivní</a:t>
                      </a:r>
                      <a:r>
                        <a:rPr lang="cs-CZ" baseline="0" dirty="0" smtClean="0"/>
                        <a:t> tabule a hledají první písmeno k obrázku, spojují pomocí pera nebo na dotykové obrazovce.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Na snímku 8 si zkontrolují správné řešení a procvičí si ještě jednou samohlásky.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Snímek 9 slouží k vytištění pracovního listu, který</a:t>
                      </a:r>
                      <a:r>
                        <a:rPr lang="cs-CZ" baseline="0" dirty="0" smtClean="0"/>
                        <a:t> žáci vypracují a </a:t>
                      </a:r>
                      <a:r>
                        <a:rPr lang="cs-CZ" dirty="0" smtClean="0"/>
                        <a:t>některý z žáků pracuje</a:t>
                      </a:r>
                      <a:r>
                        <a:rPr lang="cs-CZ" baseline="0" dirty="0" smtClean="0"/>
                        <a:t> samostatně na PC. Následuje kontrola a sebehodnocení.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 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467544" y="260648"/>
            <a:ext cx="8496944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Kterým písmenem začíná obrázek? Najdi a spoj.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86990" y="2434486"/>
            <a:ext cx="8370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980" y="4905442"/>
            <a:ext cx="7360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8488" y="2434470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7849" y="1916832"/>
            <a:ext cx="9316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5439" y="4905442"/>
            <a:ext cx="7344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Y</a:t>
            </a:r>
            <a:endParaRPr lang="cs-CZ" sz="8800" dirty="0"/>
          </a:p>
        </p:txBody>
      </p:sp>
      <p:pic>
        <p:nvPicPr>
          <p:cNvPr id="1026" name="Picture 2" descr="C:\Users\Speciální školy\AppData\Local\Microsoft\Windows\Temporary Internet Files\Content.IE5\H3M2MU8E\MC900398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3645024"/>
            <a:ext cx="2808312" cy="155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41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260648"/>
            <a:ext cx="8568952" cy="6386121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Kterým písmenem začíná obrázek? Najdi a spoj.</a:t>
            </a:r>
          </a:p>
        </p:txBody>
      </p:sp>
      <p:pic>
        <p:nvPicPr>
          <p:cNvPr id="3" name="Picture 2" descr="C:\Users\Speciální školy\AppData\Local\Microsoft\Windows\Temporary Internet Files\Content.IE5\O1JLE5QZ\MC900232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861" y="3573016"/>
            <a:ext cx="2900065" cy="21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77449" y="4923220"/>
            <a:ext cx="92772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E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2849" y="1980682"/>
            <a:ext cx="792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A</a:t>
            </a:r>
            <a:endParaRPr lang="cs-CZ" sz="8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8169" y="2179932"/>
            <a:ext cx="792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/>
              <a:t>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77449" y="2179932"/>
            <a:ext cx="792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/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828774" y="5061720"/>
            <a:ext cx="792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54514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260648"/>
            <a:ext cx="8568952" cy="604867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Kterým písmenem začíná obrázek? Najdi a spoj.</a:t>
            </a:r>
          </a:p>
        </p:txBody>
      </p:sp>
      <p:pic>
        <p:nvPicPr>
          <p:cNvPr id="4" name="Picture 2" descr="C:\Users\Maruska\AppData\Local\Microsoft\Windows\Temporary Internet Files\Content.IE5\DLHHIRVC\MP9003155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624" y="3525989"/>
            <a:ext cx="3657600" cy="253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62455" y="2079439"/>
            <a:ext cx="8370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91374" y="1803976"/>
            <a:ext cx="7360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30120" y="2079439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8486" y="4070682"/>
            <a:ext cx="9316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18808" y="4070682"/>
            <a:ext cx="9092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U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10983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95536" y="260648"/>
            <a:ext cx="8424936" cy="641510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Kterým písmenem začíná obrázek? Najdi a spoj.</a:t>
            </a:r>
          </a:p>
        </p:txBody>
      </p:sp>
      <p:pic>
        <p:nvPicPr>
          <p:cNvPr id="4" name="Picture 2" descr="C:\Users\Maruska\AppData\Local\Microsoft\Windows\Temporary Internet Files\Content.IE5\2P3RTJ3Z\MP9001789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772" y="2737080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4446" y="1872204"/>
            <a:ext cx="9316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2704" y="1772816"/>
            <a:ext cx="9092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U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4541" y="5229200"/>
            <a:ext cx="8370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9312" y="5229200"/>
            <a:ext cx="7360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43117" y="3387550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71885" y="3377657"/>
            <a:ext cx="7344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31689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95536" y="260648"/>
            <a:ext cx="8496944" cy="648072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Kterým písmenem začíná obrázek? Najdi a spoj.</a:t>
            </a:r>
          </a:p>
        </p:txBody>
      </p:sp>
      <p:pic>
        <p:nvPicPr>
          <p:cNvPr id="3" name="Picture 4" descr="C:\Users\Maruska\AppData\Local\Microsoft\Windows\Temporary Internet Files\Content.IE5\FNHIIQBU\MP9004032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08" y="306885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7641" y="4988614"/>
            <a:ext cx="8370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76786" y="1342281"/>
            <a:ext cx="7360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3208" y="1342281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1574" y="4988614"/>
            <a:ext cx="9316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90223" y="3210114"/>
            <a:ext cx="9092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U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14691" y="3182879"/>
            <a:ext cx="7344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38241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07504" y="86430"/>
            <a:ext cx="9036496" cy="658293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Speciální školy\AppData\Local\Microsoft\Windows\Temporary Internet Files\Content.IE5\O1JLE5QZ\MC900232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559" y="3792814"/>
            <a:ext cx="2396009" cy="161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uska\AppData\Local\Microsoft\Windows\Temporary Internet Files\Content.IE5\DLHHIRVC\MP900315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" y="1196752"/>
            <a:ext cx="2458239" cy="145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aruska\AppData\Local\Microsoft\Windows\Temporary Internet Files\Content.IE5\2P3RTJ3Z\MP90017890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892" y="86430"/>
            <a:ext cx="3426072" cy="233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aruska\AppData\Local\Microsoft\Windows\Temporary Internet Files\Content.IE5\FNHIIQBU\MP9004032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08471"/>
            <a:ext cx="2081784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0305" y="5715"/>
            <a:ext cx="18667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Řešení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21856" y="913334"/>
            <a:ext cx="378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I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4674" y="4588579"/>
            <a:ext cx="5597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E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8117" y="4437112"/>
            <a:ext cx="6303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98322" y="3284983"/>
            <a:ext cx="6783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U</a:t>
            </a:r>
            <a:endParaRPr lang="cs-CZ" sz="6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45354" y="2420888"/>
            <a:ext cx="6944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O</a:t>
            </a:r>
            <a:endParaRPr lang="cs-CZ" sz="6000" dirty="0"/>
          </a:p>
        </p:txBody>
      </p:sp>
      <p:pic>
        <p:nvPicPr>
          <p:cNvPr id="2050" name="Picture 2" descr="C:\Users\Speciální školy\AppData\Local\Microsoft\Windows\Temporary Internet Files\Content.IE5\H3M2MU8E\MC900398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77159"/>
            <a:ext cx="2560934" cy="127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67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404664"/>
            <a:ext cx="8866090" cy="6286827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 txBox="1">
            <a:spLocks noGrp="1"/>
          </p:cNvSpPr>
          <p:nvPr>
            <p:ph type="title"/>
          </p:nvPr>
        </p:nvSpPr>
        <p:spPr>
          <a:xfrm>
            <a:off x="323528" y="485964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Pracovní list – spoj správné písmeno s obrázkem.</a:t>
            </a:r>
            <a:endParaRPr lang="cs-CZ" sz="3200" b="1" dirty="0"/>
          </a:p>
        </p:txBody>
      </p:sp>
      <p:pic>
        <p:nvPicPr>
          <p:cNvPr id="4" name="Picture 2" descr="C:\Users\Maruska\AppData\Local\Microsoft\Windows\Temporary Internet Files\Content.IE5\DLHHIRVC\MP9004331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00185"/>
            <a:ext cx="1721738" cy="115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aruska\AppData\Local\Microsoft\Windows\Temporary Internet Files\Content.IE5\DLHHIRVC\MC900017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09" y="3416753"/>
            <a:ext cx="958277" cy="152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aruska\AppData\Local\Microsoft\Windows\Temporary Internet Files\Content.IE5\SU26MYWP\MP9001788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1010735" cy="152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Maruska\AppData\Local\Microsoft\Windows\Temporary Internet Files\Content.IE5\SU26MYWP\MP9003137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147" y="5412772"/>
            <a:ext cx="1808493" cy="119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83642" y="4074428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0089" y="3422615"/>
            <a:ext cx="513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12441" y="5300182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8552" y="1111486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3854607" y="2324020"/>
            <a:ext cx="335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17189" y="5983605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66998" y="2853207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88552" y="4726148"/>
            <a:ext cx="5245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6209" y="1871022"/>
            <a:ext cx="513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pic>
        <p:nvPicPr>
          <p:cNvPr id="17" name="Picture 13" descr="C:\Users\Maruska\AppData\Local\Microsoft\Windows\Temporary Internet Files\Content.IE5\FNHIIQBU\MP900405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345" y="1268760"/>
            <a:ext cx="1834207" cy="131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Maruska\AppData\Local\Microsoft\Windows\Temporary Internet Files\Content.IE5\DLHHIRVC\MC9003403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621" y="5181528"/>
            <a:ext cx="864095" cy="139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5" descr="C:\Users\Maruska\AppData\Local\Microsoft\Windows\Temporary Internet Files\Content.IE5\SU26MYWP\MC9002290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716" y="3776558"/>
            <a:ext cx="1827886" cy="117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6" descr="C:\Users\Maruska\AppData\Local\Microsoft\Windows\Temporary Internet Files\Content.IE5\FNHIIQBU\MC9004351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8232"/>
            <a:ext cx="1122832" cy="130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Users\Maruska\AppData\Local\Microsoft\Windows\Temporary Internet Files\Content.IE5\2P3RTJ3Z\MP90038675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36416"/>
            <a:ext cx="1845969" cy="131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Maruska\AppData\Local\Microsoft\Windows\Temporary Internet Files\Content.IE5\SU26MYWP\MP90040914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3910"/>
            <a:ext cx="1349573" cy="134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80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179512" y="188640"/>
            <a:ext cx="8866090" cy="6502851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4896" y="76038"/>
            <a:ext cx="8229600" cy="1143000"/>
          </a:xfrm>
        </p:spPr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pic>
        <p:nvPicPr>
          <p:cNvPr id="3" name="Picture 2" descr="C:\Users\Maruska\AppData\Local\Microsoft\Windows\Temporary Internet Files\Content.IE5\DLHHIRVC\MP900433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00185"/>
            <a:ext cx="1721738" cy="115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Maruska\AppData\Local\Microsoft\Windows\Temporary Internet Files\Content.IE5\SU26MYWP\MP9001788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921691"/>
            <a:ext cx="1010735" cy="152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aruska\AppData\Local\Microsoft\Windows\Temporary Internet Files\Content.IE5\SU26MYWP\MP9003137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147" y="5412772"/>
            <a:ext cx="1808493" cy="119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83642" y="4074428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60089" y="3422615"/>
            <a:ext cx="513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12441" y="5300182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4771" y="1480092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3854607" y="2324020"/>
            <a:ext cx="335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7189" y="5983605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66998" y="2853207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88552" y="4726148"/>
            <a:ext cx="5245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66209" y="1871022"/>
            <a:ext cx="513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pic>
        <p:nvPicPr>
          <p:cNvPr id="15" name="Picture 13" descr="C:\Users\Maruska\AppData\Local\Microsoft\Windows\Temporary Internet Files\Content.IE5\FNHIIQBU\MP900405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393" y="1480092"/>
            <a:ext cx="1834207" cy="131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Maruska\AppData\Local\Microsoft\Windows\Temporary Internet Files\Content.IE5\DLHHIRVC\MC9003403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621" y="5181528"/>
            <a:ext cx="864095" cy="139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Maruska\AppData\Local\Microsoft\Windows\Temporary Internet Files\Content.IE5\SU26MYWP\MC9002290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716" y="3776558"/>
            <a:ext cx="1827886" cy="117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Maruska\AppData\Local\Microsoft\Windows\Temporary Internet Files\Content.IE5\FNHIIQBU\MC9004351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8232"/>
            <a:ext cx="1122832" cy="130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Maruska\AppData\Local\Microsoft\Windows\Temporary Internet Files\Content.IE5\2P3RTJ3Z\MP90038675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36416"/>
            <a:ext cx="1845969" cy="131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C:\Users\Maruska\AppData\Local\Microsoft\Windows\Temporary Internet Files\Content.IE5\SU26MYWP\MP90040914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3910"/>
            <a:ext cx="1349573" cy="134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Přímá spojnice se šipkou 22"/>
          <p:cNvCxnSpPr>
            <a:stCxn id="5" idx="3"/>
          </p:cNvCxnSpPr>
          <p:nvPr/>
        </p:nvCxnSpPr>
        <p:spPr>
          <a:xfrm flipV="1">
            <a:off x="2691640" y="5181528"/>
            <a:ext cx="1225549" cy="8265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0" idx="1"/>
          </p:cNvCxnSpPr>
          <p:nvPr/>
        </p:nvCxnSpPr>
        <p:spPr>
          <a:xfrm flipV="1">
            <a:off x="4190055" y="2420888"/>
            <a:ext cx="1318049" cy="2570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7" idx="3"/>
          </p:cNvCxnSpPr>
          <p:nvPr/>
        </p:nvCxnSpPr>
        <p:spPr>
          <a:xfrm flipV="1">
            <a:off x="4373371" y="2549425"/>
            <a:ext cx="3366981" cy="122713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781508" y="2420888"/>
            <a:ext cx="654588" cy="19320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8" idx="3"/>
            <a:endCxn id="16" idx="1"/>
          </p:cNvCxnSpPr>
          <p:nvPr/>
        </p:nvCxnSpPr>
        <p:spPr>
          <a:xfrm>
            <a:off x="4726951" y="5654125"/>
            <a:ext cx="1626670" cy="2252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6" idx="1"/>
          </p:cNvCxnSpPr>
          <p:nvPr/>
        </p:nvCxnSpPr>
        <p:spPr>
          <a:xfrm flipH="1" flipV="1">
            <a:off x="3394318" y="4074428"/>
            <a:ext cx="989324" cy="3539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2" idx="3"/>
          </p:cNvCxnSpPr>
          <p:nvPr/>
        </p:nvCxnSpPr>
        <p:spPr>
          <a:xfrm>
            <a:off x="4781508" y="3207150"/>
            <a:ext cx="2598804" cy="7467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2915816" y="1921691"/>
            <a:ext cx="938791" cy="4023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297625" y="1227236"/>
            <a:ext cx="5391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cxnSp>
        <p:nvCxnSpPr>
          <p:cNvPr id="48" name="Přímá spojnice se šipkou 47"/>
          <p:cNvCxnSpPr>
            <a:stCxn id="46" idx="2"/>
          </p:cNvCxnSpPr>
          <p:nvPr/>
        </p:nvCxnSpPr>
        <p:spPr>
          <a:xfrm flipH="1">
            <a:off x="1622294" y="1935122"/>
            <a:ext cx="2944884" cy="13498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9" name="Picture 3" descr="C:\Users\Maruska\AppData\Local\Microsoft\Windows\Temporary Internet Files\Content.IE5\DLHHIRVC\MC90001702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24" y="3666559"/>
            <a:ext cx="958277" cy="152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3" name="Přímá spojnice se šipkou 52"/>
          <p:cNvCxnSpPr/>
          <p:nvPr/>
        </p:nvCxnSpPr>
        <p:spPr>
          <a:xfrm flipH="1" flipV="1">
            <a:off x="1622294" y="4628696"/>
            <a:ext cx="2343088" cy="15366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69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1026" name="Picture 2" descr="C:\Users\Maruska\AppData\Local\Microsoft\Windows\Temporary Internet Files\Content.IE5\Q9ZKEIE3\MC90043758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88840"/>
            <a:ext cx="3816423" cy="352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893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80528" y="0"/>
            <a:ext cx="9433048" cy="70294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734888" y="332656"/>
            <a:ext cx="8229600" cy="30099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:</a:t>
            </a:r>
          </a:p>
          <a:p>
            <a:endParaRPr lang="cs-CZ" dirty="0"/>
          </a:p>
          <a:p>
            <a:r>
              <a:rPr lang="cs-CZ" dirty="0" smtClean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07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286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Kterým písmenem začíná obrázek? Najdi a spoj.</vt:lpstr>
      <vt:lpstr>Kterým písmenem začíná obrázek? Najdi a spoj.</vt:lpstr>
      <vt:lpstr>Kterým písmenem začíná obrázek? Najdi a spoj.</vt:lpstr>
      <vt:lpstr>Kterým písmenem začíná obrázek? Najdi a spoj.</vt:lpstr>
      <vt:lpstr>Kterým písmenem začíná obrázek? Najdi a spoj.</vt:lpstr>
      <vt:lpstr>Prezentace aplikace PowerPoint</vt:lpstr>
      <vt:lpstr>Pracovní list – spoj správné písmeno s obrázkem.</vt:lpstr>
      <vt:lpstr>Řešení pracovního listu</vt:lpstr>
      <vt:lpstr>Jsi šikula.</vt:lpstr>
      <vt:lpstr>Zdroje : 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ZŠ a MŠ Jilemnice</cp:lastModifiedBy>
  <cp:revision>50</cp:revision>
  <dcterms:created xsi:type="dcterms:W3CDTF">2013-01-12T13:14:11Z</dcterms:created>
  <dcterms:modified xsi:type="dcterms:W3CDTF">2013-03-24T18:47:53Z</dcterms:modified>
</cp:coreProperties>
</file>