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59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3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rgbClr val="00B0F0"/>
            </a:gs>
            <a:gs pos="50000">
              <a:schemeClr val="accent1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3A4DEB-7B54-4757-AE8E-70A8A3AD7F87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E0039-090F-4AD7-B1BA-122480D96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4375513"/>
              </p:ext>
            </p:extLst>
          </p:nvPr>
        </p:nvGraphicFramePr>
        <p:xfrm>
          <a:off x="971600" y="692696"/>
          <a:ext cx="7212984" cy="5369255"/>
        </p:xfrm>
        <a:graphic>
          <a:graphicData uri="http://schemas.openxmlformats.org/drawingml/2006/table">
            <a:tbl>
              <a:tblPr/>
              <a:tblGrid>
                <a:gridCol w="1317052"/>
                <a:gridCol w="5895932"/>
              </a:tblGrid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pomocí prezentace opakují  čtení a psaní číslice 7 a procvičují určování počtu předmětů ve skupině, porovnávání , sčítání a odčítání do 7.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8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066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leden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2013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16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I.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272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 a její aplikace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početní operace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Čtení a psaní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číslice 7    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564904"/>
            <a:ext cx="7772400" cy="1470025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Čtení a psaní číslice 7</a:t>
            </a:r>
            <a:endParaRPr lang="cs-CZ" sz="9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044019"/>
            <a:ext cx="48245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Jak sedmičku namaluješ ?</a:t>
            </a:r>
          </a:p>
          <a:p>
            <a:pPr algn="ctr"/>
            <a:r>
              <a:rPr lang="cs-CZ" sz="2800" b="1" dirty="0" smtClean="0"/>
              <a:t>Vše si </a:t>
            </a:r>
            <a:r>
              <a:rPr lang="cs-CZ" sz="2800" b="1" smtClean="0"/>
              <a:t>dobře </a:t>
            </a:r>
            <a:r>
              <a:rPr lang="cs-CZ" sz="2800" b="1" smtClean="0"/>
              <a:t>naplánuješ.</a:t>
            </a:r>
            <a:endParaRPr lang="cs-CZ" sz="2800" b="1" dirty="0" smtClean="0"/>
          </a:p>
          <a:p>
            <a:pPr algn="ctr"/>
            <a:r>
              <a:rPr lang="cs-CZ" sz="2800" b="1" dirty="0" smtClean="0"/>
              <a:t>Doprava svou tužku vedeš, </a:t>
            </a:r>
          </a:p>
          <a:p>
            <a:pPr algn="ctr"/>
            <a:r>
              <a:rPr lang="cs-CZ" sz="2800" b="1" dirty="0" smtClean="0"/>
              <a:t>a pak šikmo dolů jedeš.</a:t>
            </a:r>
          </a:p>
          <a:p>
            <a:pPr algn="ctr"/>
            <a:r>
              <a:rPr lang="cs-CZ" sz="2800" b="1" dirty="0" smtClean="0"/>
              <a:t>Čára se pak překříží</a:t>
            </a:r>
          </a:p>
          <a:p>
            <a:pPr algn="ctr"/>
            <a:r>
              <a:rPr lang="cs-CZ" sz="2800" b="1" dirty="0" smtClean="0"/>
              <a:t> bez nejmenších obtíží.</a:t>
            </a:r>
          </a:p>
          <a:p>
            <a:pPr algn="ctr"/>
            <a:r>
              <a:rPr lang="cs-CZ" sz="2800" b="1" dirty="0" smtClean="0"/>
              <a:t>Nejdřív  ovšem musíš hned </a:t>
            </a:r>
          </a:p>
          <a:p>
            <a:pPr algn="ctr"/>
            <a:r>
              <a:rPr lang="cs-CZ" sz="2800" b="1" dirty="0" smtClean="0"/>
              <a:t>najít této čáry střed.</a:t>
            </a:r>
          </a:p>
          <a:p>
            <a:pPr algn="ctr"/>
            <a:r>
              <a:rPr lang="cs-CZ" sz="2800" b="1" dirty="0" smtClean="0"/>
              <a:t>Jaká věc se právě stala? </a:t>
            </a:r>
          </a:p>
          <a:p>
            <a:pPr algn="ctr"/>
            <a:r>
              <a:rPr lang="cs-CZ" sz="2800" b="1" dirty="0" smtClean="0"/>
              <a:t>Sedmička se  vyklubala!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b="1587"/>
          <a:stretch>
            <a:fillRect/>
          </a:stretch>
        </p:blipFill>
        <p:spPr bwMode="auto">
          <a:xfrm>
            <a:off x="5220072" y="1052736"/>
            <a:ext cx="3651940" cy="4464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548680"/>
            <a:ext cx="1368177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 b="1587"/>
          <a:stretch>
            <a:fillRect/>
          </a:stretch>
        </p:blipFill>
        <p:spPr bwMode="auto">
          <a:xfrm>
            <a:off x="179512" y="1196752"/>
            <a:ext cx="3651940" cy="446449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548680"/>
            <a:ext cx="1368177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548680"/>
            <a:ext cx="1368177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5823" y="548680"/>
            <a:ext cx="1368177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3207" b="1701"/>
          <a:stretch>
            <a:fillRect/>
          </a:stretch>
        </p:blipFill>
        <p:spPr bwMode="auto">
          <a:xfrm>
            <a:off x="35496" y="27384"/>
            <a:ext cx="3301249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3419872" y="1556792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234888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306896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378904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5373216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4653136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5.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6093296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95936" y="1628800"/>
            <a:ext cx="50590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Které dny chodíme do školy?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204864"/>
            <a:ext cx="20076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Spočítej je.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5733256"/>
            <a:ext cx="41426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Kolik dnů odpočíváme?</a:t>
            </a:r>
            <a:endParaRPr lang="cs-CZ" sz="3200" b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72816"/>
            <a:ext cx="961593" cy="13681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0"/>
            <a:ext cx="1656184" cy="24004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t="9779" b="5468"/>
          <a:stretch>
            <a:fillRect/>
          </a:stretch>
        </p:blipFill>
        <p:spPr bwMode="auto">
          <a:xfrm>
            <a:off x="899592" y="2204864"/>
            <a:ext cx="1524108" cy="18722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67600" y="4293096"/>
            <a:ext cx="1676400" cy="1981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98758" y="3284984"/>
            <a:ext cx="945242" cy="11171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98593" y="260648"/>
            <a:ext cx="289831" cy="3425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1262" y="0"/>
            <a:ext cx="899130" cy="10626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4112" y="1340768"/>
            <a:ext cx="1676400" cy="1981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00392" y="574864"/>
            <a:ext cx="694184" cy="8203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980728"/>
            <a:ext cx="472621" cy="5585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6" cstate="print"/>
          <a:srcRect b="14212"/>
          <a:stretch>
            <a:fillRect/>
          </a:stretch>
        </p:blipFill>
        <p:spPr bwMode="auto">
          <a:xfrm>
            <a:off x="4644008" y="4850016"/>
            <a:ext cx="2120056" cy="20079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4077072"/>
            <a:ext cx="1832024" cy="202263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5038725"/>
            <a:ext cx="1647825" cy="18192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365104"/>
            <a:ext cx="1255960" cy="13866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984" y="0"/>
            <a:ext cx="1171575" cy="3162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1052736"/>
            <a:ext cx="1171575" cy="3162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0"/>
            <a:ext cx="1171575" cy="3162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0"/>
            <a:ext cx="479077" cy="12931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0"/>
            <a:ext cx="576064" cy="12931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8" cstate="print"/>
          <a:srcRect l="7252" t="33367" r="14644" b="23078"/>
          <a:stretch>
            <a:fillRect/>
          </a:stretch>
        </p:blipFill>
        <p:spPr bwMode="auto">
          <a:xfrm>
            <a:off x="5220072" y="3068960"/>
            <a:ext cx="1755624" cy="11521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5" name="Picture 22"/>
          <p:cNvPicPr>
            <a:picLocks noChangeAspect="1" noChangeArrowheads="1"/>
          </p:cNvPicPr>
          <p:nvPr/>
        </p:nvPicPr>
        <p:blipFill>
          <a:blip r:embed="rId8" cstate="print"/>
          <a:srcRect l="7252" t="33367" r="14644" b="23078"/>
          <a:stretch>
            <a:fillRect/>
          </a:stretch>
        </p:blipFill>
        <p:spPr bwMode="auto">
          <a:xfrm>
            <a:off x="6084168" y="2348880"/>
            <a:ext cx="1152128" cy="7560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9" cstate="print"/>
          <a:srcRect l="15789" t="8776" r="15791" b="69910"/>
          <a:stretch>
            <a:fillRect/>
          </a:stretch>
        </p:blipFill>
        <p:spPr bwMode="auto">
          <a:xfrm>
            <a:off x="8538286" y="5949280"/>
            <a:ext cx="605714" cy="7920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9" cstate="print"/>
          <a:srcRect l="15789" t="8776" r="15791" b="69910"/>
          <a:stretch>
            <a:fillRect/>
          </a:stretch>
        </p:blipFill>
        <p:spPr bwMode="auto">
          <a:xfrm>
            <a:off x="3203848" y="5877272"/>
            <a:ext cx="605714" cy="7920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9" cstate="print"/>
          <a:srcRect l="15789" t="8776" r="15791" b="69910"/>
          <a:stretch>
            <a:fillRect/>
          </a:stretch>
        </p:blipFill>
        <p:spPr bwMode="auto">
          <a:xfrm>
            <a:off x="6012160" y="1628800"/>
            <a:ext cx="605714" cy="7920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9" cstate="print"/>
          <a:srcRect l="15789" t="8776" r="15791" b="69910"/>
          <a:stretch>
            <a:fillRect/>
          </a:stretch>
        </p:blipFill>
        <p:spPr bwMode="auto">
          <a:xfrm>
            <a:off x="2915816" y="2996952"/>
            <a:ext cx="605714" cy="7920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9" cstate="print"/>
          <a:srcRect l="15789" t="8776" r="15791" b="69910"/>
          <a:stretch>
            <a:fillRect/>
          </a:stretch>
        </p:blipFill>
        <p:spPr bwMode="auto">
          <a:xfrm>
            <a:off x="251520" y="836712"/>
            <a:ext cx="605714" cy="7920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1628800"/>
            <a:ext cx="8208912" cy="33843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76064" y="2780928"/>
            <a:ext cx="1800200" cy="504056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4 = 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76064" y="3573016"/>
            <a:ext cx="1800200" cy="504056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5 &gt;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76064" y="4293096"/>
            <a:ext cx="1800200" cy="504056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7 &lt;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76064" y="1988840"/>
            <a:ext cx="1800200" cy="504056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7 &lt;</a:t>
            </a:r>
            <a:endParaRPr lang="cs-CZ" sz="4800" b="1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3024336" y="3501008"/>
            <a:ext cx="5400600" cy="576064"/>
            <a:chOff x="3923928" y="1340768"/>
            <a:chExt cx="5400600" cy="576064"/>
          </a:xfrm>
        </p:grpSpPr>
        <p:sp>
          <p:nvSpPr>
            <p:cNvPr id="16" name="Zaoblený obdélník 15"/>
            <p:cNvSpPr/>
            <p:nvPr/>
          </p:nvSpPr>
          <p:spPr>
            <a:xfrm>
              <a:off x="4932040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3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4427984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2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12" name="Zaoblený obdélník 11"/>
            <p:cNvSpPr/>
            <p:nvPr/>
          </p:nvSpPr>
          <p:spPr>
            <a:xfrm>
              <a:off x="5940152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5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13" name="Zaoblený obdélník 12"/>
            <p:cNvSpPr/>
            <p:nvPr/>
          </p:nvSpPr>
          <p:spPr>
            <a:xfrm>
              <a:off x="5436096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4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Zaoblený obdélník 17"/>
            <p:cNvSpPr/>
            <p:nvPr/>
          </p:nvSpPr>
          <p:spPr>
            <a:xfrm>
              <a:off x="6948264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7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6444208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6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8460432" y="1340768"/>
              <a:ext cx="864096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10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22" name="Zaoblený obdélník 21"/>
            <p:cNvSpPr/>
            <p:nvPr/>
          </p:nvSpPr>
          <p:spPr>
            <a:xfrm>
              <a:off x="7956376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9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23" name="Zaoblený obdélník 22"/>
            <p:cNvSpPr/>
            <p:nvPr/>
          </p:nvSpPr>
          <p:spPr>
            <a:xfrm>
              <a:off x="7452320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8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24" name="Zaoblený obdélník 23"/>
            <p:cNvSpPr/>
            <p:nvPr/>
          </p:nvSpPr>
          <p:spPr>
            <a:xfrm>
              <a:off x="3923928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1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3024336" y="2708920"/>
            <a:ext cx="5400600" cy="576064"/>
            <a:chOff x="3923928" y="1340768"/>
            <a:chExt cx="5400600" cy="576064"/>
          </a:xfrm>
        </p:grpSpPr>
        <p:sp>
          <p:nvSpPr>
            <p:cNvPr id="63" name="Zaoblený obdélník 62"/>
            <p:cNvSpPr/>
            <p:nvPr/>
          </p:nvSpPr>
          <p:spPr>
            <a:xfrm>
              <a:off x="4932040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3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64" name="Zaoblený obdélník 63"/>
            <p:cNvSpPr/>
            <p:nvPr/>
          </p:nvSpPr>
          <p:spPr>
            <a:xfrm>
              <a:off x="4427984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2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65" name="Zaoblený obdélník 64"/>
            <p:cNvSpPr/>
            <p:nvPr/>
          </p:nvSpPr>
          <p:spPr>
            <a:xfrm>
              <a:off x="5940152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5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66" name="Zaoblený obdélník 65"/>
            <p:cNvSpPr/>
            <p:nvPr/>
          </p:nvSpPr>
          <p:spPr>
            <a:xfrm>
              <a:off x="5436096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4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67" name="Zaoblený obdélník 66"/>
            <p:cNvSpPr/>
            <p:nvPr/>
          </p:nvSpPr>
          <p:spPr>
            <a:xfrm>
              <a:off x="6948264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7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68" name="Zaoblený obdélník 67"/>
            <p:cNvSpPr/>
            <p:nvPr/>
          </p:nvSpPr>
          <p:spPr>
            <a:xfrm>
              <a:off x="6444208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6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69" name="Zaoblený obdélník 68"/>
            <p:cNvSpPr/>
            <p:nvPr/>
          </p:nvSpPr>
          <p:spPr>
            <a:xfrm>
              <a:off x="8460432" y="1340768"/>
              <a:ext cx="864096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10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70" name="Zaoblený obdélník 69"/>
            <p:cNvSpPr/>
            <p:nvPr/>
          </p:nvSpPr>
          <p:spPr>
            <a:xfrm>
              <a:off x="7956376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9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71" name="Zaoblený obdélník 70"/>
            <p:cNvSpPr/>
            <p:nvPr/>
          </p:nvSpPr>
          <p:spPr>
            <a:xfrm>
              <a:off x="7452320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8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72" name="Zaoblený obdélník 71"/>
            <p:cNvSpPr/>
            <p:nvPr/>
          </p:nvSpPr>
          <p:spPr>
            <a:xfrm>
              <a:off x="3923928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1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73" name="Skupina 72"/>
          <p:cNvGrpSpPr/>
          <p:nvPr/>
        </p:nvGrpSpPr>
        <p:grpSpPr>
          <a:xfrm>
            <a:off x="3024336" y="1988840"/>
            <a:ext cx="5400600" cy="576064"/>
            <a:chOff x="3923928" y="1340768"/>
            <a:chExt cx="5400600" cy="576064"/>
          </a:xfrm>
        </p:grpSpPr>
        <p:sp>
          <p:nvSpPr>
            <p:cNvPr id="74" name="Zaoblený obdélník 73"/>
            <p:cNvSpPr/>
            <p:nvPr/>
          </p:nvSpPr>
          <p:spPr>
            <a:xfrm>
              <a:off x="4932040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3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75" name="Zaoblený obdélník 74"/>
            <p:cNvSpPr/>
            <p:nvPr/>
          </p:nvSpPr>
          <p:spPr>
            <a:xfrm>
              <a:off x="4427984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2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76" name="Zaoblený obdélník 75"/>
            <p:cNvSpPr/>
            <p:nvPr/>
          </p:nvSpPr>
          <p:spPr>
            <a:xfrm>
              <a:off x="5940152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5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77" name="Zaoblený obdélník 76"/>
            <p:cNvSpPr/>
            <p:nvPr/>
          </p:nvSpPr>
          <p:spPr>
            <a:xfrm>
              <a:off x="5436096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4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78" name="Zaoblený obdélník 77"/>
            <p:cNvSpPr/>
            <p:nvPr/>
          </p:nvSpPr>
          <p:spPr>
            <a:xfrm>
              <a:off x="6948264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7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79" name="Zaoblený obdélník 78"/>
            <p:cNvSpPr/>
            <p:nvPr/>
          </p:nvSpPr>
          <p:spPr>
            <a:xfrm>
              <a:off x="6444208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6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80" name="Zaoblený obdélník 79"/>
            <p:cNvSpPr/>
            <p:nvPr/>
          </p:nvSpPr>
          <p:spPr>
            <a:xfrm>
              <a:off x="8460432" y="1340768"/>
              <a:ext cx="864096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10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81" name="Zaoblený obdélník 80"/>
            <p:cNvSpPr/>
            <p:nvPr/>
          </p:nvSpPr>
          <p:spPr>
            <a:xfrm>
              <a:off x="7956376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9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82" name="Zaoblený obdélník 81"/>
            <p:cNvSpPr/>
            <p:nvPr/>
          </p:nvSpPr>
          <p:spPr>
            <a:xfrm>
              <a:off x="7452320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8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83" name="Zaoblený obdélník 82"/>
            <p:cNvSpPr/>
            <p:nvPr/>
          </p:nvSpPr>
          <p:spPr>
            <a:xfrm>
              <a:off x="3923928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1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84" name="Skupina 83"/>
          <p:cNvGrpSpPr/>
          <p:nvPr/>
        </p:nvGrpSpPr>
        <p:grpSpPr>
          <a:xfrm>
            <a:off x="2987824" y="4221088"/>
            <a:ext cx="5400600" cy="576064"/>
            <a:chOff x="3923928" y="1340768"/>
            <a:chExt cx="5400600" cy="576064"/>
          </a:xfrm>
        </p:grpSpPr>
        <p:sp>
          <p:nvSpPr>
            <p:cNvPr id="85" name="Zaoblený obdélník 84"/>
            <p:cNvSpPr/>
            <p:nvPr/>
          </p:nvSpPr>
          <p:spPr>
            <a:xfrm>
              <a:off x="4932040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3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86" name="Zaoblený obdélník 85"/>
            <p:cNvSpPr/>
            <p:nvPr/>
          </p:nvSpPr>
          <p:spPr>
            <a:xfrm>
              <a:off x="4427984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2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87" name="Zaoblený obdélník 86"/>
            <p:cNvSpPr/>
            <p:nvPr/>
          </p:nvSpPr>
          <p:spPr>
            <a:xfrm>
              <a:off x="5940152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5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88" name="Zaoblený obdélník 87"/>
            <p:cNvSpPr/>
            <p:nvPr/>
          </p:nvSpPr>
          <p:spPr>
            <a:xfrm>
              <a:off x="5436096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4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89" name="Zaoblený obdélník 88"/>
            <p:cNvSpPr/>
            <p:nvPr/>
          </p:nvSpPr>
          <p:spPr>
            <a:xfrm>
              <a:off x="6948264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7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90" name="Zaoblený obdélník 89"/>
            <p:cNvSpPr/>
            <p:nvPr/>
          </p:nvSpPr>
          <p:spPr>
            <a:xfrm>
              <a:off x="6444208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6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91" name="Zaoblený obdélník 90"/>
            <p:cNvSpPr/>
            <p:nvPr/>
          </p:nvSpPr>
          <p:spPr>
            <a:xfrm>
              <a:off x="8460432" y="1340768"/>
              <a:ext cx="864096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10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92" name="Zaoblený obdélník 91"/>
            <p:cNvSpPr/>
            <p:nvPr/>
          </p:nvSpPr>
          <p:spPr>
            <a:xfrm>
              <a:off x="7956376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9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93" name="Zaoblený obdélník 92"/>
            <p:cNvSpPr/>
            <p:nvPr/>
          </p:nvSpPr>
          <p:spPr>
            <a:xfrm>
              <a:off x="7452320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8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  <p:sp>
          <p:nvSpPr>
            <p:cNvPr id="94" name="Zaoblený obdélník 93"/>
            <p:cNvSpPr/>
            <p:nvPr/>
          </p:nvSpPr>
          <p:spPr>
            <a:xfrm>
              <a:off x="3923928" y="1340768"/>
              <a:ext cx="432048" cy="576064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800" b="1" dirty="0" smtClean="0">
                  <a:solidFill>
                    <a:schemeClr val="tx1"/>
                  </a:solidFill>
                </a:rPr>
                <a:t>1</a:t>
              </a:r>
              <a:endParaRPr lang="cs-CZ" sz="4800" b="1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Skupina 42"/>
          <p:cNvGrpSpPr/>
          <p:nvPr/>
        </p:nvGrpSpPr>
        <p:grpSpPr>
          <a:xfrm>
            <a:off x="395536" y="980728"/>
            <a:ext cx="8280920" cy="4608512"/>
            <a:chOff x="395536" y="980728"/>
            <a:chExt cx="8280920" cy="4608512"/>
          </a:xfrm>
        </p:grpSpPr>
        <p:sp>
          <p:nvSpPr>
            <p:cNvPr id="11" name="Obdélník 10"/>
            <p:cNvSpPr/>
            <p:nvPr/>
          </p:nvSpPr>
          <p:spPr>
            <a:xfrm>
              <a:off x="1043608" y="980728"/>
              <a:ext cx="936104" cy="93610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043608" y="2780928"/>
              <a:ext cx="936104" cy="93610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043608" y="4653136"/>
              <a:ext cx="936104" cy="93610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067944" y="980728"/>
              <a:ext cx="936104" cy="93610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067944" y="2780928"/>
              <a:ext cx="936104" cy="93610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4067944" y="4653136"/>
              <a:ext cx="936104" cy="93610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6948264" y="980728"/>
              <a:ext cx="936104" cy="93610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6948264" y="2780928"/>
              <a:ext cx="936104" cy="93610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6948264" y="4653136"/>
              <a:ext cx="936104" cy="93610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95536" y="1085835"/>
              <a:ext cx="43204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5</a:t>
              </a:r>
              <a:endParaRPr lang="cs-CZ" sz="4800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148064" y="4725144"/>
              <a:ext cx="43204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5</a:t>
              </a:r>
              <a:endParaRPr lang="cs-CZ" sz="4800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8100392" y="980728"/>
              <a:ext cx="43204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5</a:t>
              </a:r>
              <a:endParaRPr lang="cs-CZ" sz="4800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228184" y="1013827"/>
              <a:ext cx="57606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6</a:t>
              </a:r>
              <a:endParaRPr lang="cs-CZ" sz="4800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228184" y="4725144"/>
              <a:ext cx="57606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6</a:t>
              </a:r>
              <a:endParaRPr lang="cs-CZ" sz="4800" b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228184" y="2852936"/>
              <a:ext cx="64807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1</a:t>
              </a:r>
              <a:endParaRPr lang="cs-CZ" sz="4800" b="1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148064" y="2852936"/>
              <a:ext cx="64807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1</a:t>
              </a:r>
              <a:endParaRPr lang="cs-CZ" sz="4800" b="1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3491880" y="2852936"/>
              <a:ext cx="28803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3</a:t>
              </a:r>
              <a:endParaRPr lang="cs-CZ" sz="4800" b="1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2123728" y="2852936"/>
              <a:ext cx="28803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3</a:t>
              </a:r>
              <a:endParaRPr lang="cs-CZ" sz="4800" b="1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148064" y="1052736"/>
              <a:ext cx="28803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4</a:t>
              </a:r>
              <a:endParaRPr lang="cs-CZ" sz="4800" b="1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8172400" y="2852936"/>
              <a:ext cx="28803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4</a:t>
              </a:r>
              <a:endParaRPr lang="cs-CZ" sz="4800" b="1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67544" y="2852936"/>
              <a:ext cx="28803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4</a:t>
              </a:r>
              <a:endParaRPr lang="cs-CZ" sz="4800" b="1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123728" y="1052736"/>
              <a:ext cx="50405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7</a:t>
              </a:r>
              <a:endParaRPr lang="cs-CZ" sz="4800" b="1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3419872" y="1052736"/>
              <a:ext cx="50405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7</a:t>
              </a:r>
              <a:endParaRPr lang="cs-CZ" sz="4800" b="1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347864" y="4725144"/>
              <a:ext cx="57606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2</a:t>
              </a:r>
              <a:endParaRPr lang="cs-CZ" sz="4800" b="1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123728" y="4725144"/>
              <a:ext cx="50405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7</a:t>
              </a:r>
              <a:endParaRPr lang="cs-CZ" sz="4800" b="1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8172400" y="4725144"/>
              <a:ext cx="50405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7</a:t>
              </a:r>
              <a:endParaRPr lang="cs-CZ" sz="4800" b="1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395536" y="4725144"/>
              <a:ext cx="50405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/>
                <a:t>7</a:t>
              </a:r>
              <a:endParaRPr lang="cs-CZ" sz="4800" b="1" dirty="0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476672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Jirka  má 2             a  5             .  Kolik má Jirka  aut? </a:t>
            </a:r>
            <a:endParaRPr lang="cs-CZ" sz="4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04664"/>
            <a:ext cx="1276165" cy="812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32656"/>
            <a:ext cx="1451786" cy="980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čára 7"/>
          <p:cNvCxnSpPr/>
          <p:nvPr/>
        </p:nvCxnSpPr>
        <p:spPr>
          <a:xfrm>
            <a:off x="179512" y="3717032"/>
            <a:ext cx="84249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 l="48517" t="25080" r="5229" b="31925"/>
          <a:stretch>
            <a:fillRect/>
          </a:stretch>
        </p:blipFill>
        <p:spPr bwMode="auto">
          <a:xfrm>
            <a:off x="1043608" y="4437112"/>
            <a:ext cx="6912768" cy="1953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>
            <a:off x="251520" y="2780928"/>
            <a:ext cx="84249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ěrná páska 3"/>
          <p:cNvSpPr/>
          <p:nvPr/>
        </p:nvSpPr>
        <p:spPr>
          <a:xfrm>
            <a:off x="704658" y="1903722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5" name="TextovéPole 4"/>
          <p:cNvSpPr txBox="1"/>
          <p:nvPr/>
        </p:nvSpPr>
        <p:spPr>
          <a:xfrm>
            <a:off x="776095" y="2118036"/>
            <a:ext cx="14808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7 - 2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2710052" y="1915122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7" name="TextovéPole 6"/>
          <p:cNvSpPr txBox="1"/>
          <p:nvPr/>
        </p:nvSpPr>
        <p:spPr>
          <a:xfrm>
            <a:off x="2781489" y="2129436"/>
            <a:ext cx="14808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5 - 1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4644008" y="1916832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2131146"/>
            <a:ext cx="1604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3 + 4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6505956" y="1906002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1" name="TextovéPole 10"/>
          <p:cNvSpPr txBox="1"/>
          <p:nvPr/>
        </p:nvSpPr>
        <p:spPr>
          <a:xfrm>
            <a:off x="6505956" y="2120316"/>
            <a:ext cx="1604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 + 5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6505956" y="3049010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3" name="TextovéPole 12"/>
          <p:cNvSpPr txBox="1"/>
          <p:nvPr/>
        </p:nvSpPr>
        <p:spPr>
          <a:xfrm>
            <a:off x="6577393" y="3263324"/>
            <a:ext cx="14808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7 - 4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4644008" y="3131278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5" name="TextovéPole 14"/>
          <p:cNvSpPr txBox="1"/>
          <p:nvPr/>
        </p:nvSpPr>
        <p:spPr>
          <a:xfrm>
            <a:off x="4715445" y="3345592"/>
            <a:ext cx="14808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6 - 0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2710052" y="3129568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7" name="TextovéPole 16"/>
          <p:cNvSpPr txBox="1"/>
          <p:nvPr/>
        </p:nvSpPr>
        <p:spPr>
          <a:xfrm>
            <a:off x="2710052" y="3343882"/>
            <a:ext cx="1604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3 + 2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8" name="Vývojový diagram: děrná páska 17"/>
          <p:cNvSpPr/>
          <p:nvPr/>
        </p:nvSpPr>
        <p:spPr>
          <a:xfrm>
            <a:off x="704658" y="3118168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9" name="TextovéPole 18"/>
          <p:cNvSpPr txBox="1"/>
          <p:nvPr/>
        </p:nvSpPr>
        <p:spPr>
          <a:xfrm>
            <a:off x="776095" y="3332482"/>
            <a:ext cx="14808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7 - 6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704658" y="4332614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1" name="TextovéPole 20"/>
          <p:cNvSpPr txBox="1"/>
          <p:nvPr/>
        </p:nvSpPr>
        <p:spPr>
          <a:xfrm>
            <a:off x="776095" y="4546928"/>
            <a:ext cx="14808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7 - 6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2710052" y="4272576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3" name="TextovéPole 22"/>
          <p:cNvSpPr txBox="1"/>
          <p:nvPr/>
        </p:nvSpPr>
        <p:spPr>
          <a:xfrm>
            <a:off x="2781489" y="4486890"/>
            <a:ext cx="14808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7 - 0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4" name="Vývojový diagram: děrná páska 23"/>
          <p:cNvSpPr/>
          <p:nvPr/>
        </p:nvSpPr>
        <p:spPr>
          <a:xfrm>
            <a:off x="4644008" y="4202848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5" name="TextovéPole 24"/>
          <p:cNvSpPr txBox="1"/>
          <p:nvPr/>
        </p:nvSpPr>
        <p:spPr>
          <a:xfrm>
            <a:off x="4715445" y="4417162"/>
            <a:ext cx="14808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7 - 7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6" name="Vývojový diagram: děrná páska 25"/>
          <p:cNvSpPr/>
          <p:nvPr/>
        </p:nvSpPr>
        <p:spPr>
          <a:xfrm>
            <a:off x="6577394" y="4120580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7" name="TextovéPole 26"/>
          <p:cNvSpPr txBox="1"/>
          <p:nvPr/>
        </p:nvSpPr>
        <p:spPr>
          <a:xfrm>
            <a:off x="6577394" y="4334894"/>
            <a:ext cx="1604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4 + 3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8" name="Vývojový diagram: děrná páska 27"/>
          <p:cNvSpPr/>
          <p:nvPr/>
        </p:nvSpPr>
        <p:spPr>
          <a:xfrm>
            <a:off x="6577394" y="5263588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9" name="TextovéPole 28"/>
          <p:cNvSpPr txBox="1"/>
          <p:nvPr/>
        </p:nvSpPr>
        <p:spPr>
          <a:xfrm>
            <a:off x="6648831" y="5477902"/>
            <a:ext cx="14808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7 - 1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4644008" y="5345856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31" name="TextovéPole 30"/>
          <p:cNvSpPr txBox="1"/>
          <p:nvPr/>
        </p:nvSpPr>
        <p:spPr>
          <a:xfrm>
            <a:off x="4644008" y="5560170"/>
            <a:ext cx="1604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3 + 1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2" name="Vývojový diagram: děrná páska 31"/>
          <p:cNvSpPr/>
          <p:nvPr/>
        </p:nvSpPr>
        <p:spPr>
          <a:xfrm>
            <a:off x="2710052" y="5344146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33" name="TextovéPole 32"/>
          <p:cNvSpPr txBox="1"/>
          <p:nvPr/>
        </p:nvSpPr>
        <p:spPr>
          <a:xfrm>
            <a:off x="2710052" y="5558460"/>
            <a:ext cx="1604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2 + 4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704658" y="5404184"/>
            <a:ext cx="1727622" cy="1006402"/>
          </a:xfrm>
          <a:prstGeom prst="flowChartPunchedTap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35" name="TextovéPole 34"/>
          <p:cNvSpPr txBox="1"/>
          <p:nvPr/>
        </p:nvSpPr>
        <p:spPr>
          <a:xfrm>
            <a:off x="776095" y="5618498"/>
            <a:ext cx="14808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5 - 2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79512" y="620688"/>
            <a:ext cx="10873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Vypočítej příklad a správný výsledek ukaž na kartě  …</a:t>
            </a:r>
            <a:endParaRPr lang="cs-CZ" sz="2800" b="1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60648"/>
            <a:ext cx="5554960" cy="2218258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492896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Veškeré obrázky  byly  pořízeny z domácích zdrojů nebo ze zdroje  Notebook software 10.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35699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692</TotalTime>
  <Words>300</Words>
  <Application>Microsoft Office PowerPoint</Application>
  <PresentationFormat>Předvádění na obrazovce (4:3)</PresentationFormat>
  <Paragraphs>122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Čtení a psaní číslice 7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OBRAZOVÉHO MATERIÁLU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72</cp:revision>
  <dcterms:created xsi:type="dcterms:W3CDTF">2013-02-08T14:12:02Z</dcterms:created>
  <dcterms:modified xsi:type="dcterms:W3CDTF">2013-03-24T11:26:09Z</dcterms:modified>
</cp:coreProperties>
</file>