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60" r:id="rId4"/>
    <p:sldId id="258" r:id="rId5"/>
    <p:sldId id="259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00077"/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8893" autoAdjust="0"/>
    <p:restoredTop sz="94660"/>
  </p:normalViewPr>
  <p:slideViewPr>
    <p:cSldViewPr>
      <p:cViewPr varScale="1">
        <p:scale>
          <a:sx n="73" d="100"/>
          <a:sy n="73" d="100"/>
        </p:scale>
        <p:origin x="-133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0FD0C-1096-4E98-AE98-50B87813F0B5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6B1FE0-6C35-4162-861B-7DBDEFCAB6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0FD0C-1096-4E98-AE98-50B87813F0B5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6B1FE0-6C35-4162-861B-7DBDEFCAB6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0FD0C-1096-4E98-AE98-50B87813F0B5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6B1FE0-6C35-4162-861B-7DBDEFCAB6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0FD0C-1096-4E98-AE98-50B87813F0B5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6B1FE0-6C35-4162-861B-7DBDEFCAB6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0FD0C-1096-4E98-AE98-50B87813F0B5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6B1FE0-6C35-4162-861B-7DBDEFCAB6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0FD0C-1096-4E98-AE98-50B87813F0B5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6B1FE0-6C35-4162-861B-7DBDEFCAB6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0FD0C-1096-4E98-AE98-50B87813F0B5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6B1FE0-6C35-4162-861B-7DBDEFCAB6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0FD0C-1096-4E98-AE98-50B87813F0B5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6B1FE0-6C35-4162-861B-7DBDEFCAB6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0FD0C-1096-4E98-AE98-50B87813F0B5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6B1FE0-6C35-4162-861B-7DBDEFCAB6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0FD0C-1096-4E98-AE98-50B87813F0B5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6B1FE0-6C35-4162-861B-7DBDEFCAB6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0FD0C-1096-4E98-AE98-50B87813F0B5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6B1FE0-6C35-4162-861B-7DBDEFCAB6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C000"/>
            </a:gs>
            <a:gs pos="50000">
              <a:schemeClr val="accent6">
                <a:lumMod val="75000"/>
              </a:schemeClr>
            </a:gs>
            <a:gs pos="100000">
              <a:schemeClr val="accent6">
                <a:lumMod val="50000"/>
                <a:alpha val="82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40FD0C-1096-4E98-AE98-50B87813F0B5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6B1FE0-6C35-4162-861B-7DBDEFCAB61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971600" y="764704"/>
          <a:ext cx="7212984" cy="5369255"/>
        </p:xfrm>
        <a:graphic>
          <a:graphicData uri="http://schemas.openxmlformats.org/drawingml/2006/table">
            <a:tbl>
              <a:tblPr/>
              <a:tblGrid>
                <a:gridCol w="1317052"/>
                <a:gridCol w="5895932"/>
              </a:tblGrid>
              <a:tr h="829527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Anotace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marL="82944" marR="82944" marT="41476" marB="41476"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Žáci  pomocí prezentace opakují  čtení a psaní číslice 7 a procvičují určování počtu předmětů ve skupině, porovnávání , sčítání a odčítání do 7.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2944" marR="82944" marT="41476" marB="4147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811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Autor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marL="82944" marR="82944" marT="41476" marB="41476"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Mgr. Lenka </a:t>
                      </a: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Cílková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</a:p>
                  </a:txBody>
                  <a:tcPr marL="82944" marR="82944" marT="41476" marB="4147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80669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Datum  vytvoření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marL="82944" marR="82944" marT="41476" marB="41476"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únor  2013</a:t>
                      </a:r>
                    </a:p>
                  </a:txBody>
                  <a:tcPr marL="82944" marR="82944" marT="41476" marB="4147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2166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Ročník</a:t>
                      </a:r>
                    </a:p>
                  </a:txBody>
                  <a:tcPr marL="82944" marR="82944" marT="41476" marB="41476"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  I.</a:t>
                      </a:r>
                    </a:p>
                  </a:txBody>
                  <a:tcPr marL="82944" marR="82944" marT="41476" marB="4147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32724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Vzdělávací oblast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obor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tématický</a:t>
                      </a: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 okruh</a:t>
                      </a:r>
                    </a:p>
                  </a:txBody>
                  <a:tcPr marL="82944" marR="82944" marT="41476" marB="41476"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Matematika a její aplikace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Matematika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a početní operace</a:t>
                      </a:r>
                    </a:p>
                  </a:txBody>
                  <a:tcPr marL="82944" marR="82944" marT="41476" marB="4147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29527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Téma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-název učebního materiálu</a:t>
                      </a:r>
                    </a:p>
                  </a:txBody>
                  <a:tcPr marL="82944" marR="82944" marT="41476" marB="41476"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Čtení a psaní 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číslice 7      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2944" marR="82944" marT="41476" marB="4147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29527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marL="82944" marR="82944" marT="41476" marB="41476"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Prezentace</a:t>
                      </a:r>
                    </a:p>
                  </a:txBody>
                  <a:tcPr marL="82944" marR="82944" marT="41476" marB="4147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539552" y="2564904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9600" b="1" i="0" u="none" strike="noStrike" kern="1200" cap="none" spc="50" normalizeH="0" baseline="0" noProof="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Čtení a psaní číslice 9</a:t>
            </a:r>
            <a:endParaRPr kumimoji="0" lang="cs-CZ" sz="9600" b="1" i="0" u="none" strike="noStrike" kern="1200" cap="none" spc="50" normalizeH="0" baseline="0" noProof="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5" name="Picture 3" descr="C:\Documents and Settings\Jarda\Plocha\logo ZŠ.php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29520" y="285728"/>
            <a:ext cx="1428760" cy="142876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923928" y="1485359"/>
            <a:ext cx="5400600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Jak devítku správně psát ?</a:t>
            </a:r>
          </a:p>
          <a:p>
            <a:pPr algn="ctr"/>
            <a:r>
              <a:rPr lang="cs-CZ" sz="3200" b="1" dirty="0" smtClean="0"/>
              <a:t>Zkusím vám teď návod dát.</a:t>
            </a:r>
          </a:p>
          <a:p>
            <a:pPr algn="ctr"/>
            <a:r>
              <a:rPr lang="cs-CZ" sz="3200" b="1" dirty="0" smtClean="0"/>
              <a:t>Jak se malý kroužek kreslí,</a:t>
            </a:r>
          </a:p>
          <a:p>
            <a:pPr algn="ctr"/>
            <a:r>
              <a:rPr lang="cs-CZ" sz="3200" b="1" dirty="0"/>
              <a:t>t</a:t>
            </a:r>
            <a:r>
              <a:rPr lang="cs-CZ" sz="3200" b="1" dirty="0" smtClean="0"/>
              <a:t>o ví každé dítě z jeslí.</a:t>
            </a:r>
          </a:p>
          <a:p>
            <a:pPr algn="ctr"/>
            <a:r>
              <a:rPr lang="cs-CZ" sz="3200" b="1" dirty="0" smtClean="0"/>
              <a:t>Z pravé strany směrem dolů,</a:t>
            </a:r>
          </a:p>
          <a:p>
            <a:pPr algn="ctr"/>
            <a:r>
              <a:rPr lang="cs-CZ" sz="3200" b="1" dirty="0"/>
              <a:t>č</a:t>
            </a:r>
            <a:r>
              <a:rPr lang="cs-CZ" sz="3200" b="1" dirty="0" smtClean="0"/>
              <a:t>áru nakreslíme spolu.</a:t>
            </a:r>
          </a:p>
          <a:p>
            <a:pPr algn="ctr"/>
            <a:r>
              <a:rPr lang="cs-CZ" sz="3200" b="1" dirty="0" smtClean="0"/>
              <a:t>Devítka jak malovaná</a:t>
            </a:r>
          </a:p>
          <a:p>
            <a:pPr algn="ctr"/>
            <a:r>
              <a:rPr lang="cs-CZ" sz="3200" b="1" dirty="0"/>
              <a:t>p</a:t>
            </a:r>
            <a:r>
              <a:rPr lang="cs-CZ" sz="3200" b="1" smtClean="0"/>
              <a:t>řed </a:t>
            </a:r>
            <a:r>
              <a:rPr lang="cs-CZ" sz="3200" b="1" dirty="0" smtClean="0"/>
              <a:t>námi je nachystaná.</a:t>
            </a:r>
            <a:endParaRPr lang="cs-CZ" sz="32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 l="27459" t="10055" r="32379" b="11688"/>
          <a:stretch>
            <a:fillRect/>
          </a:stretch>
        </p:blipFill>
        <p:spPr bwMode="auto">
          <a:xfrm>
            <a:off x="179512" y="476672"/>
            <a:ext cx="3744416" cy="5836884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 l="27459" t="10055" r="32379" b="11688"/>
          <a:stretch>
            <a:fillRect/>
          </a:stretch>
        </p:blipFill>
        <p:spPr bwMode="auto">
          <a:xfrm>
            <a:off x="5580112" y="908720"/>
            <a:ext cx="3384376" cy="527564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548680"/>
            <a:ext cx="1368177" cy="574357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47664" y="548680"/>
            <a:ext cx="1368177" cy="574357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43808" y="548680"/>
            <a:ext cx="1368177" cy="574357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39927" y="548680"/>
            <a:ext cx="1368177" cy="574357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0"/>
            <a:ext cx="7772400" cy="1143000"/>
          </a:xfrm>
        </p:spPr>
        <p:txBody>
          <a:bodyPr>
            <a:normAutofit/>
          </a:bodyPr>
          <a:lstStyle/>
          <a:p>
            <a:pPr eaLnBrk="1" hangingPunct="1"/>
            <a:r>
              <a:rPr lang="cs-CZ" sz="4800" i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OPAKUJEME  ČÍSLA</a:t>
            </a:r>
          </a:p>
        </p:txBody>
      </p:sp>
      <p:sp>
        <p:nvSpPr>
          <p:cNvPr id="5" name="Text Box 4"/>
          <p:cNvSpPr txBox="1">
            <a:spLocks noChangeArrowheads="1"/>
          </p:cNvSpPr>
          <p:nvPr/>
        </p:nvSpPr>
        <p:spPr bwMode="auto">
          <a:xfrm>
            <a:off x="914400" y="1371600"/>
            <a:ext cx="7308850" cy="109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6600" b="1" dirty="0">
                <a:solidFill>
                  <a:srgbClr val="000066"/>
                </a:solidFill>
              </a:rPr>
              <a:t>0 1 2 3 4 5 6 7 8 9 10</a:t>
            </a:r>
          </a:p>
        </p:txBody>
      </p:sp>
      <p:sp>
        <p:nvSpPr>
          <p:cNvPr id="6" name="Line 5"/>
          <p:cNvSpPr>
            <a:spLocks noChangeShapeType="1"/>
          </p:cNvSpPr>
          <p:nvPr/>
        </p:nvSpPr>
        <p:spPr bwMode="auto">
          <a:xfrm>
            <a:off x="0" y="2420888"/>
            <a:ext cx="9144000" cy="0"/>
          </a:xfrm>
          <a:prstGeom prst="line">
            <a:avLst/>
          </a:prstGeom>
          <a:noFill/>
          <a:ln w="38100">
            <a:solidFill>
              <a:srgbClr val="CC3300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7" name="Text Box 6"/>
          <p:cNvSpPr txBox="1">
            <a:spLocks noChangeArrowheads="1"/>
          </p:cNvSpPr>
          <p:nvPr/>
        </p:nvSpPr>
        <p:spPr bwMode="auto">
          <a:xfrm>
            <a:off x="4499992" y="3212976"/>
            <a:ext cx="793750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9600" dirty="0"/>
              <a:t>1</a:t>
            </a:r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5218410" y="5113610"/>
            <a:ext cx="793750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9600" dirty="0"/>
              <a:t>3</a:t>
            </a:r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auto">
          <a:xfrm>
            <a:off x="1547664" y="3140968"/>
            <a:ext cx="793750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9600" dirty="0"/>
              <a:t>0</a:t>
            </a:r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auto">
          <a:xfrm>
            <a:off x="7884368" y="2996952"/>
            <a:ext cx="793750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9600" dirty="0"/>
              <a:t>2</a:t>
            </a:r>
          </a:p>
        </p:txBody>
      </p:sp>
      <p:sp>
        <p:nvSpPr>
          <p:cNvPr id="11" name="Rectangle 10"/>
          <p:cNvSpPr>
            <a:spLocks noChangeArrowheads="1"/>
          </p:cNvSpPr>
          <p:nvPr/>
        </p:nvSpPr>
        <p:spPr bwMode="auto">
          <a:xfrm>
            <a:off x="1690018" y="5185618"/>
            <a:ext cx="793750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9600" dirty="0"/>
              <a:t>4</a:t>
            </a:r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395536" y="4725144"/>
            <a:ext cx="793750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9600" dirty="0"/>
              <a:t>5</a:t>
            </a:r>
          </a:p>
        </p:txBody>
      </p:sp>
      <p:sp>
        <p:nvSpPr>
          <p:cNvPr id="13" name="Rectangle 12"/>
          <p:cNvSpPr>
            <a:spLocks noChangeArrowheads="1"/>
          </p:cNvSpPr>
          <p:nvPr/>
        </p:nvSpPr>
        <p:spPr bwMode="auto">
          <a:xfrm>
            <a:off x="2986162" y="2665338"/>
            <a:ext cx="793750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9600" dirty="0"/>
              <a:t>6</a:t>
            </a:r>
          </a:p>
        </p:txBody>
      </p:sp>
      <p:sp>
        <p:nvSpPr>
          <p:cNvPr id="14" name="Rectangle 13"/>
          <p:cNvSpPr>
            <a:spLocks noChangeArrowheads="1"/>
          </p:cNvSpPr>
          <p:nvPr/>
        </p:nvSpPr>
        <p:spPr bwMode="auto">
          <a:xfrm>
            <a:off x="6154514" y="2636912"/>
            <a:ext cx="793750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9600" dirty="0"/>
              <a:t>7</a:t>
            </a:r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auto">
          <a:xfrm>
            <a:off x="393874" y="2636912"/>
            <a:ext cx="793750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9600" dirty="0"/>
              <a:t>8</a:t>
            </a:r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auto">
          <a:xfrm>
            <a:off x="3275856" y="4581128"/>
            <a:ext cx="793750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9600" dirty="0"/>
              <a:t>9</a:t>
            </a:r>
          </a:p>
        </p:txBody>
      </p:sp>
      <p:sp>
        <p:nvSpPr>
          <p:cNvPr id="17" name="Rectangle 16"/>
          <p:cNvSpPr>
            <a:spLocks noChangeArrowheads="1"/>
          </p:cNvSpPr>
          <p:nvPr/>
        </p:nvSpPr>
        <p:spPr bwMode="auto">
          <a:xfrm>
            <a:off x="6876256" y="4581128"/>
            <a:ext cx="1403350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9600" dirty="0"/>
              <a:t>10</a:t>
            </a:r>
          </a:p>
        </p:txBody>
      </p:sp>
      <p:sp>
        <p:nvSpPr>
          <p:cNvPr id="31" name="Oval 30"/>
          <p:cNvSpPr>
            <a:spLocks noChangeArrowheads="1"/>
          </p:cNvSpPr>
          <p:nvPr/>
        </p:nvSpPr>
        <p:spPr bwMode="auto">
          <a:xfrm>
            <a:off x="251520" y="2636912"/>
            <a:ext cx="1066800" cy="1600200"/>
          </a:xfrm>
          <a:prstGeom prst="ellipse">
            <a:avLst/>
          </a:prstGeom>
          <a:noFill/>
          <a:ln w="38100">
            <a:solidFill>
              <a:srgbClr val="800077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0" name="Elipsa 39"/>
          <p:cNvSpPr/>
          <p:nvPr/>
        </p:nvSpPr>
        <p:spPr>
          <a:xfrm>
            <a:off x="1331640" y="1340768"/>
            <a:ext cx="6480720" cy="144016"/>
          </a:xfrm>
          <a:prstGeom prst="ellipse">
            <a:avLst/>
          </a:prstGeom>
          <a:solidFill>
            <a:srgbClr val="800077"/>
          </a:solidFill>
          <a:ln w="31750" cap="rnd" cmpd="sng">
            <a:solidFill>
              <a:srgbClr val="80007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val 30"/>
          <p:cNvSpPr>
            <a:spLocks noChangeArrowheads="1"/>
          </p:cNvSpPr>
          <p:nvPr/>
        </p:nvSpPr>
        <p:spPr bwMode="auto">
          <a:xfrm>
            <a:off x="4355976" y="3212976"/>
            <a:ext cx="1066800" cy="1600200"/>
          </a:xfrm>
          <a:prstGeom prst="ellipse">
            <a:avLst/>
          </a:prstGeom>
          <a:noFill/>
          <a:ln w="38100">
            <a:solidFill>
              <a:srgbClr val="800077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2" name="Oval 30"/>
          <p:cNvSpPr>
            <a:spLocks noChangeArrowheads="1"/>
          </p:cNvSpPr>
          <p:nvPr/>
        </p:nvSpPr>
        <p:spPr bwMode="auto">
          <a:xfrm>
            <a:off x="7740352" y="2996952"/>
            <a:ext cx="1066800" cy="1600200"/>
          </a:xfrm>
          <a:prstGeom prst="ellipse">
            <a:avLst/>
          </a:prstGeom>
          <a:noFill/>
          <a:ln w="38100">
            <a:solidFill>
              <a:srgbClr val="800077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3" name="Oval 30"/>
          <p:cNvSpPr>
            <a:spLocks noChangeArrowheads="1"/>
          </p:cNvSpPr>
          <p:nvPr/>
        </p:nvSpPr>
        <p:spPr bwMode="auto">
          <a:xfrm>
            <a:off x="6012160" y="2636912"/>
            <a:ext cx="1066800" cy="1600200"/>
          </a:xfrm>
          <a:prstGeom prst="ellipse">
            <a:avLst/>
          </a:prstGeom>
          <a:noFill/>
          <a:ln w="38100">
            <a:solidFill>
              <a:srgbClr val="800077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4" name="Oval 30"/>
          <p:cNvSpPr>
            <a:spLocks noChangeArrowheads="1"/>
          </p:cNvSpPr>
          <p:nvPr/>
        </p:nvSpPr>
        <p:spPr bwMode="auto">
          <a:xfrm>
            <a:off x="1403648" y="3140968"/>
            <a:ext cx="1066800" cy="1600200"/>
          </a:xfrm>
          <a:prstGeom prst="ellipse">
            <a:avLst/>
          </a:prstGeom>
          <a:noFill/>
          <a:ln w="38100">
            <a:solidFill>
              <a:srgbClr val="800077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5" name="Oval 30"/>
          <p:cNvSpPr>
            <a:spLocks noChangeArrowheads="1"/>
          </p:cNvSpPr>
          <p:nvPr/>
        </p:nvSpPr>
        <p:spPr bwMode="auto">
          <a:xfrm>
            <a:off x="3131840" y="4581128"/>
            <a:ext cx="1066800" cy="1600200"/>
          </a:xfrm>
          <a:prstGeom prst="ellipse">
            <a:avLst/>
          </a:prstGeom>
          <a:noFill/>
          <a:ln w="38100">
            <a:solidFill>
              <a:srgbClr val="800077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6" name="Oval 30"/>
          <p:cNvSpPr>
            <a:spLocks noChangeArrowheads="1"/>
          </p:cNvSpPr>
          <p:nvPr/>
        </p:nvSpPr>
        <p:spPr bwMode="auto">
          <a:xfrm>
            <a:off x="2857128" y="2692896"/>
            <a:ext cx="1066800" cy="1600200"/>
          </a:xfrm>
          <a:prstGeom prst="ellipse">
            <a:avLst/>
          </a:prstGeom>
          <a:noFill/>
          <a:ln w="38100">
            <a:solidFill>
              <a:srgbClr val="800077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7" name="Oval 30"/>
          <p:cNvSpPr>
            <a:spLocks noChangeArrowheads="1"/>
          </p:cNvSpPr>
          <p:nvPr/>
        </p:nvSpPr>
        <p:spPr bwMode="auto">
          <a:xfrm>
            <a:off x="5076056" y="5085184"/>
            <a:ext cx="1066800" cy="1600200"/>
          </a:xfrm>
          <a:prstGeom prst="ellipse">
            <a:avLst/>
          </a:prstGeom>
          <a:noFill/>
          <a:ln w="38100">
            <a:solidFill>
              <a:srgbClr val="800077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8" name="Oval 30"/>
          <p:cNvSpPr>
            <a:spLocks noChangeArrowheads="1"/>
          </p:cNvSpPr>
          <p:nvPr/>
        </p:nvSpPr>
        <p:spPr bwMode="auto">
          <a:xfrm>
            <a:off x="1619672" y="5157192"/>
            <a:ext cx="1066800" cy="1600200"/>
          </a:xfrm>
          <a:prstGeom prst="ellipse">
            <a:avLst/>
          </a:prstGeom>
          <a:noFill/>
          <a:ln w="38100">
            <a:solidFill>
              <a:srgbClr val="800077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9" name="Oval 30"/>
          <p:cNvSpPr>
            <a:spLocks noChangeArrowheads="1"/>
          </p:cNvSpPr>
          <p:nvPr/>
        </p:nvSpPr>
        <p:spPr bwMode="auto">
          <a:xfrm>
            <a:off x="251520" y="4725144"/>
            <a:ext cx="1066800" cy="1600200"/>
          </a:xfrm>
          <a:prstGeom prst="ellipse">
            <a:avLst/>
          </a:prstGeom>
          <a:noFill/>
          <a:ln w="38100">
            <a:solidFill>
              <a:srgbClr val="800077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0" name="Oval 30"/>
          <p:cNvSpPr>
            <a:spLocks noChangeArrowheads="1"/>
          </p:cNvSpPr>
          <p:nvPr/>
        </p:nvSpPr>
        <p:spPr bwMode="auto">
          <a:xfrm>
            <a:off x="6876256" y="4581128"/>
            <a:ext cx="1512168" cy="1600200"/>
          </a:xfrm>
          <a:prstGeom prst="ellipse">
            <a:avLst/>
          </a:prstGeom>
          <a:noFill/>
          <a:ln w="38100">
            <a:solidFill>
              <a:srgbClr val="800077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Obdélník 28"/>
          <p:cNvSpPr/>
          <p:nvPr/>
        </p:nvSpPr>
        <p:spPr>
          <a:xfrm>
            <a:off x="1835696" y="1508591"/>
            <a:ext cx="652743" cy="120032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7200" b="1" dirty="0" smtClean="0"/>
              <a:t>2</a:t>
            </a:r>
            <a:endParaRPr lang="cs-CZ" sz="7200" dirty="0"/>
          </a:p>
        </p:txBody>
      </p:sp>
      <p:sp>
        <p:nvSpPr>
          <p:cNvPr id="30" name="Obdélník 29"/>
          <p:cNvSpPr/>
          <p:nvPr/>
        </p:nvSpPr>
        <p:spPr>
          <a:xfrm>
            <a:off x="4610942" y="1484784"/>
            <a:ext cx="652743" cy="120032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7200" b="1" dirty="0" smtClean="0"/>
              <a:t>6</a:t>
            </a:r>
            <a:endParaRPr lang="cs-CZ" sz="7200" dirty="0"/>
          </a:p>
        </p:txBody>
      </p:sp>
      <p:sp>
        <p:nvSpPr>
          <p:cNvPr id="31" name="Obdélník 30"/>
          <p:cNvSpPr/>
          <p:nvPr/>
        </p:nvSpPr>
        <p:spPr>
          <a:xfrm>
            <a:off x="3275856" y="2924944"/>
            <a:ext cx="652743" cy="120032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7200" b="1" dirty="0" smtClean="0"/>
              <a:t>4</a:t>
            </a:r>
            <a:endParaRPr lang="cs-CZ" sz="7200" dirty="0"/>
          </a:p>
        </p:txBody>
      </p:sp>
      <p:sp>
        <p:nvSpPr>
          <p:cNvPr id="32" name="Obdélník 31"/>
          <p:cNvSpPr/>
          <p:nvPr/>
        </p:nvSpPr>
        <p:spPr>
          <a:xfrm>
            <a:off x="6588224" y="2924944"/>
            <a:ext cx="652743" cy="120032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7200" b="1" dirty="0" smtClean="0"/>
              <a:t>9</a:t>
            </a:r>
            <a:endParaRPr lang="cs-CZ" sz="7200" dirty="0"/>
          </a:p>
        </p:txBody>
      </p:sp>
      <p:sp>
        <p:nvSpPr>
          <p:cNvPr id="33" name="Obdélník 32"/>
          <p:cNvSpPr/>
          <p:nvPr/>
        </p:nvSpPr>
        <p:spPr>
          <a:xfrm>
            <a:off x="5868144" y="4221088"/>
            <a:ext cx="652743" cy="120032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7200" b="1" dirty="0" smtClean="0"/>
              <a:t>8</a:t>
            </a:r>
            <a:endParaRPr lang="cs-CZ" sz="7200" dirty="0"/>
          </a:p>
        </p:txBody>
      </p:sp>
      <p:sp>
        <p:nvSpPr>
          <p:cNvPr id="34" name="Obdélník 33"/>
          <p:cNvSpPr/>
          <p:nvPr/>
        </p:nvSpPr>
        <p:spPr>
          <a:xfrm>
            <a:off x="3923928" y="4244895"/>
            <a:ext cx="652743" cy="120032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7200" b="1" dirty="0" smtClean="0"/>
              <a:t>5</a:t>
            </a:r>
            <a:endParaRPr lang="cs-CZ" sz="7200" dirty="0"/>
          </a:p>
        </p:txBody>
      </p:sp>
      <p:sp>
        <p:nvSpPr>
          <p:cNvPr id="35" name="Obdélník 34"/>
          <p:cNvSpPr/>
          <p:nvPr/>
        </p:nvSpPr>
        <p:spPr>
          <a:xfrm>
            <a:off x="2555776" y="4244895"/>
            <a:ext cx="652743" cy="120032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7200" b="1" dirty="0" smtClean="0"/>
              <a:t>3</a:t>
            </a:r>
            <a:endParaRPr lang="cs-CZ" sz="7200" dirty="0"/>
          </a:p>
        </p:txBody>
      </p:sp>
      <p:sp>
        <p:nvSpPr>
          <p:cNvPr id="36" name="Obdélník 35"/>
          <p:cNvSpPr/>
          <p:nvPr/>
        </p:nvSpPr>
        <p:spPr>
          <a:xfrm>
            <a:off x="1187624" y="4293096"/>
            <a:ext cx="652743" cy="120032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7200" b="1" dirty="0" smtClean="0"/>
              <a:t>1</a:t>
            </a:r>
            <a:endParaRPr lang="cs-CZ" sz="7200" dirty="0"/>
          </a:p>
        </p:txBody>
      </p:sp>
      <p:sp>
        <p:nvSpPr>
          <p:cNvPr id="37" name="Obdélník 36"/>
          <p:cNvSpPr/>
          <p:nvPr/>
        </p:nvSpPr>
        <p:spPr>
          <a:xfrm>
            <a:off x="678897" y="5445224"/>
            <a:ext cx="652743" cy="120032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7200" b="1" dirty="0" smtClean="0"/>
              <a:t>0</a:t>
            </a:r>
            <a:endParaRPr lang="cs-CZ" sz="7200" dirty="0"/>
          </a:p>
        </p:txBody>
      </p:sp>
      <p:sp>
        <p:nvSpPr>
          <p:cNvPr id="38" name="Obdélník 37"/>
          <p:cNvSpPr/>
          <p:nvPr/>
        </p:nvSpPr>
        <p:spPr>
          <a:xfrm>
            <a:off x="1975041" y="5445224"/>
            <a:ext cx="652743" cy="120032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7200" b="1" dirty="0" smtClean="0"/>
              <a:t>2</a:t>
            </a:r>
            <a:endParaRPr lang="cs-CZ" sz="7200" dirty="0"/>
          </a:p>
        </p:txBody>
      </p:sp>
      <p:sp>
        <p:nvSpPr>
          <p:cNvPr id="39" name="Obdélník 38"/>
          <p:cNvSpPr/>
          <p:nvPr/>
        </p:nvSpPr>
        <p:spPr>
          <a:xfrm>
            <a:off x="3275856" y="5445224"/>
            <a:ext cx="222851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7200" b="1" dirty="0" smtClean="0"/>
              <a:t>4</a:t>
            </a:r>
            <a:endParaRPr lang="cs-CZ" sz="7200" dirty="0"/>
          </a:p>
        </p:txBody>
      </p:sp>
      <p:sp>
        <p:nvSpPr>
          <p:cNvPr id="40" name="Obdélník 39"/>
          <p:cNvSpPr/>
          <p:nvPr/>
        </p:nvSpPr>
        <p:spPr>
          <a:xfrm>
            <a:off x="4711345" y="5445224"/>
            <a:ext cx="652743" cy="120032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7200" b="1" dirty="0" smtClean="0"/>
              <a:t>6</a:t>
            </a:r>
            <a:endParaRPr lang="cs-CZ" sz="7200" dirty="0"/>
          </a:p>
        </p:txBody>
      </p:sp>
      <p:sp>
        <p:nvSpPr>
          <p:cNvPr id="41" name="Obdélník 40"/>
          <p:cNvSpPr/>
          <p:nvPr/>
        </p:nvSpPr>
        <p:spPr>
          <a:xfrm>
            <a:off x="6660232" y="5397023"/>
            <a:ext cx="652743" cy="120032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7200" b="1" dirty="0" smtClean="0"/>
              <a:t>9</a:t>
            </a:r>
            <a:endParaRPr lang="cs-CZ" sz="7200" dirty="0"/>
          </a:p>
        </p:txBody>
      </p:sp>
      <p:sp>
        <p:nvSpPr>
          <p:cNvPr id="44" name="Obdélník 43"/>
          <p:cNvSpPr/>
          <p:nvPr/>
        </p:nvSpPr>
        <p:spPr>
          <a:xfrm>
            <a:off x="5220072" y="1484784"/>
            <a:ext cx="652743" cy="120032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7200" b="1" dirty="0" smtClean="0"/>
              <a:t>7</a:t>
            </a:r>
            <a:endParaRPr lang="cs-CZ" sz="7200" dirty="0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title"/>
          </p:nvPr>
        </p:nvSpPr>
        <p:spPr>
          <a:xfrm>
            <a:off x="762000" y="304800"/>
            <a:ext cx="7772400" cy="1143000"/>
          </a:xfrm>
        </p:spPr>
        <p:txBody>
          <a:bodyPr>
            <a:normAutofit/>
          </a:bodyPr>
          <a:lstStyle/>
          <a:p>
            <a:pPr eaLnBrk="1" hangingPunct="1"/>
            <a:r>
              <a:rPr lang="cs-CZ" sz="6000" b="1" i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DOPLŇ ŘADU</a:t>
            </a:r>
          </a:p>
        </p:txBody>
      </p:sp>
      <p:sp>
        <p:nvSpPr>
          <p:cNvPr id="5" name="Text Box 4"/>
          <p:cNvSpPr txBox="1">
            <a:spLocks noChangeArrowheads="1"/>
          </p:cNvSpPr>
          <p:nvPr/>
        </p:nvSpPr>
        <p:spPr bwMode="auto">
          <a:xfrm>
            <a:off x="323528" y="1484784"/>
            <a:ext cx="8064896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7200" b="1" dirty="0" smtClean="0">
                <a:solidFill>
                  <a:srgbClr val="FFFF00"/>
                </a:solidFill>
              </a:rPr>
              <a:t> 0 </a:t>
            </a:r>
            <a:r>
              <a:rPr lang="cs-CZ" sz="7200" b="1" dirty="0">
                <a:solidFill>
                  <a:srgbClr val="FFFF00"/>
                </a:solidFill>
              </a:rPr>
              <a:t>1 _</a:t>
            </a:r>
            <a:r>
              <a:rPr lang="cs-CZ" sz="7200" b="1" dirty="0" smtClean="0">
                <a:solidFill>
                  <a:srgbClr val="FFFF00"/>
                </a:solidFill>
              </a:rPr>
              <a:t> 3 4 </a:t>
            </a:r>
            <a:r>
              <a:rPr lang="cs-CZ" sz="7200" b="1" dirty="0">
                <a:solidFill>
                  <a:srgbClr val="FFFF00"/>
                </a:solidFill>
              </a:rPr>
              <a:t>5 </a:t>
            </a:r>
            <a:r>
              <a:rPr lang="cs-CZ" sz="7200" b="1" dirty="0" smtClean="0">
                <a:solidFill>
                  <a:srgbClr val="FFFF00"/>
                </a:solidFill>
              </a:rPr>
              <a:t>_ _ </a:t>
            </a:r>
            <a:r>
              <a:rPr lang="cs-CZ" sz="7200" b="1" dirty="0">
                <a:solidFill>
                  <a:srgbClr val="FFFF00"/>
                </a:solidFill>
              </a:rPr>
              <a:t>8 9 </a:t>
            </a:r>
            <a:r>
              <a:rPr lang="cs-CZ" sz="7200" b="1" dirty="0" smtClean="0">
                <a:solidFill>
                  <a:srgbClr val="FFFF00"/>
                </a:solidFill>
              </a:rPr>
              <a:t>10</a:t>
            </a:r>
            <a:endParaRPr lang="cs-CZ" sz="7200" b="1" dirty="0">
              <a:solidFill>
                <a:srgbClr val="FFFF00"/>
              </a:solidFill>
            </a:endParaRPr>
          </a:p>
        </p:txBody>
      </p:sp>
      <p:sp>
        <p:nvSpPr>
          <p:cNvPr id="20" name="Rectangle 20"/>
          <p:cNvSpPr>
            <a:spLocks noChangeArrowheads="1"/>
          </p:cNvSpPr>
          <p:nvPr/>
        </p:nvSpPr>
        <p:spPr bwMode="auto">
          <a:xfrm>
            <a:off x="179512" y="1412776"/>
            <a:ext cx="8686800" cy="1219200"/>
          </a:xfrm>
          <a:prstGeom prst="rect">
            <a:avLst/>
          </a:prstGeom>
          <a:solidFill>
            <a:srgbClr val="FFFF00"/>
          </a:solidFill>
          <a:ln w="508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5" name="Text Box 4"/>
          <p:cNvSpPr txBox="1">
            <a:spLocks noChangeArrowheads="1"/>
          </p:cNvSpPr>
          <p:nvPr/>
        </p:nvSpPr>
        <p:spPr bwMode="auto">
          <a:xfrm>
            <a:off x="438558" y="2924944"/>
            <a:ext cx="8093882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7200" b="1" dirty="0" smtClean="0">
                <a:solidFill>
                  <a:srgbClr val="FFFF00"/>
                </a:solidFill>
              </a:rPr>
              <a:t> </a:t>
            </a:r>
            <a:r>
              <a:rPr lang="cs-CZ" sz="7200" b="1" dirty="0" smtClean="0">
                <a:solidFill>
                  <a:srgbClr val="00B050"/>
                </a:solidFill>
              </a:rPr>
              <a:t>0 </a:t>
            </a:r>
            <a:r>
              <a:rPr lang="cs-CZ" sz="7200" b="1" dirty="0">
                <a:solidFill>
                  <a:srgbClr val="00B050"/>
                </a:solidFill>
              </a:rPr>
              <a:t>1 2 </a:t>
            </a:r>
            <a:r>
              <a:rPr lang="cs-CZ" sz="7200" b="1" dirty="0" smtClean="0">
                <a:solidFill>
                  <a:srgbClr val="00B050"/>
                </a:solidFill>
              </a:rPr>
              <a:t>3 _ </a:t>
            </a:r>
            <a:r>
              <a:rPr lang="cs-CZ" sz="7200" b="1" dirty="0">
                <a:solidFill>
                  <a:srgbClr val="00B050"/>
                </a:solidFill>
              </a:rPr>
              <a:t>5 </a:t>
            </a:r>
            <a:r>
              <a:rPr lang="cs-CZ" sz="7200" b="1" dirty="0" smtClean="0">
                <a:solidFill>
                  <a:srgbClr val="00B050"/>
                </a:solidFill>
              </a:rPr>
              <a:t>6 7 </a:t>
            </a:r>
            <a:r>
              <a:rPr lang="cs-CZ" sz="7200" b="1" dirty="0">
                <a:solidFill>
                  <a:srgbClr val="00B050"/>
                </a:solidFill>
              </a:rPr>
              <a:t>8 </a:t>
            </a:r>
            <a:r>
              <a:rPr lang="cs-CZ" sz="7200" b="1" dirty="0" smtClean="0">
                <a:solidFill>
                  <a:srgbClr val="00B050"/>
                </a:solidFill>
              </a:rPr>
              <a:t>_ </a:t>
            </a:r>
            <a:r>
              <a:rPr lang="cs-CZ" sz="7200" b="1" dirty="0">
                <a:solidFill>
                  <a:srgbClr val="00B050"/>
                </a:solidFill>
              </a:rPr>
              <a:t>10</a:t>
            </a:r>
          </a:p>
        </p:txBody>
      </p:sp>
      <p:sp>
        <p:nvSpPr>
          <p:cNvPr id="26" name="Text Box 4"/>
          <p:cNvSpPr txBox="1">
            <a:spLocks noChangeArrowheads="1"/>
          </p:cNvSpPr>
          <p:nvPr/>
        </p:nvSpPr>
        <p:spPr bwMode="auto">
          <a:xfrm>
            <a:off x="323528" y="4244895"/>
            <a:ext cx="8093882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7200" b="1" dirty="0" smtClean="0">
                <a:solidFill>
                  <a:srgbClr val="00B0F0"/>
                </a:solidFill>
              </a:rPr>
              <a:t> 0 _ 2 _ 4 _ 6 7 _ 9 10</a:t>
            </a:r>
            <a:endParaRPr lang="cs-CZ" sz="7200" b="1" dirty="0">
              <a:solidFill>
                <a:srgbClr val="00B0F0"/>
              </a:solidFill>
            </a:endParaRPr>
          </a:p>
        </p:txBody>
      </p:sp>
      <p:sp>
        <p:nvSpPr>
          <p:cNvPr id="51" name="Rectangle 20"/>
          <p:cNvSpPr>
            <a:spLocks noChangeArrowheads="1"/>
          </p:cNvSpPr>
          <p:nvPr/>
        </p:nvSpPr>
        <p:spPr bwMode="auto">
          <a:xfrm>
            <a:off x="179512" y="2780928"/>
            <a:ext cx="8686800" cy="1219200"/>
          </a:xfrm>
          <a:prstGeom prst="rect">
            <a:avLst/>
          </a:prstGeom>
          <a:solidFill>
            <a:srgbClr val="00B050"/>
          </a:solidFill>
          <a:ln w="508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2" name="Rectangle 20"/>
          <p:cNvSpPr>
            <a:spLocks noChangeArrowheads="1"/>
          </p:cNvSpPr>
          <p:nvPr/>
        </p:nvSpPr>
        <p:spPr bwMode="auto">
          <a:xfrm>
            <a:off x="179512" y="4149080"/>
            <a:ext cx="8686800" cy="1219200"/>
          </a:xfrm>
          <a:prstGeom prst="rect">
            <a:avLst/>
          </a:prstGeom>
          <a:solidFill>
            <a:srgbClr val="00B0F0"/>
          </a:solidFill>
          <a:ln w="508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3" name="Text Box 4"/>
          <p:cNvSpPr txBox="1">
            <a:spLocks noChangeArrowheads="1"/>
          </p:cNvSpPr>
          <p:nvPr/>
        </p:nvSpPr>
        <p:spPr bwMode="auto">
          <a:xfrm>
            <a:off x="446572" y="5397023"/>
            <a:ext cx="8085868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7200" b="1" dirty="0" smtClean="0">
                <a:solidFill>
                  <a:srgbClr val="800077"/>
                </a:solidFill>
              </a:rPr>
              <a:t> _ 1 _ 3 _ 5 _ 7 8 _ 10</a:t>
            </a:r>
            <a:endParaRPr lang="cs-CZ" sz="7200" b="1" dirty="0">
              <a:solidFill>
                <a:srgbClr val="800077"/>
              </a:solidFill>
            </a:endParaRPr>
          </a:p>
        </p:txBody>
      </p:sp>
      <p:sp>
        <p:nvSpPr>
          <p:cNvPr id="54" name="Rectangle 20"/>
          <p:cNvSpPr>
            <a:spLocks noChangeArrowheads="1"/>
          </p:cNvSpPr>
          <p:nvPr/>
        </p:nvSpPr>
        <p:spPr bwMode="auto">
          <a:xfrm>
            <a:off x="179512" y="5522168"/>
            <a:ext cx="8686800" cy="1219200"/>
          </a:xfrm>
          <a:prstGeom prst="rect">
            <a:avLst/>
          </a:prstGeom>
          <a:solidFill>
            <a:srgbClr val="800077"/>
          </a:solidFill>
          <a:ln w="508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xit" presetSubtype="16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plus(in)">
                                      <p:cBhvr>
                                        <p:cTn id="6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7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2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1" presetClass="entr" presetSubtype="0" fill="hold" grpId="2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3" presetClass="exit" presetSubtype="16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plus(in)">
                                      <p:cBhvr>
                                        <p:cTn id="34" dur="2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0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5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31" presetClass="entr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3" presetClass="exit" presetSubtype="16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plus(in)">
                                      <p:cBhvr>
                                        <p:cTn id="57" dur="2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63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68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3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8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31" presetClass="entr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3" presetClass="exit" presetSubtype="16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plus(in)">
                                      <p:cBhvr>
                                        <p:cTn id="90" dur="2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96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01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06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11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16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31" presetClass="entr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4" dur="1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/>
      <p:bldP spid="30" grpId="0"/>
      <p:bldP spid="31" grpId="0"/>
      <p:bldP spid="32" grpId="0"/>
      <p:bldP spid="33" grpId="0"/>
      <p:bldP spid="34" grpId="0"/>
      <p:bldP spid="35" grpId="0"/>
      <p:bldP spid="36" grpId="0"/>
      <p:bldP spid="37" grpId="0"/>
      <p:bldP spid="38" grpId="0"/>
      <p:bldP spid="39" grpId="0"/>
      <p:bldP spid="40" grpId="0"/>
      <p:bldP spid="41" grpId="0"/>
      <p:bldP spid="44" grpId="0"/>
      <p:bldP spid="20" grpId="1" animBg="1"/>
      <p:bldP spid="20" grpId="2" animBg="1"/>
      <p:bldP spid="51" grpId="0" animBg="1"/>
      <p:bldP spid="51" grpId="1" animBg="1"/>
      <p:bldP spid="52" grpId="0" animBg="1"/>
      <p:bldP spid="52" grpId="1" animBg="1"/>
      <p:bldP spid="54" grpId="0" animBg="1"/>
      <p:bldP spid="54" grpId="1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Box 4"/>
          <p:cNvSpPr txBox="1">
            <a:spLocks noChangeArrowheads="1"/>
          </p:cNvSpPr>
          <p:nvPr/>
        </p:nvSpPr>
        <p:spPr bwMode="auto">
          <a:xfrm>
            <a:off x="0" y="932527"/>
            <a:ext cx="8770350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7200" b="1" dirty="0" smtClean="0">
                <a:solidFill>
                  <a:srgbClr val="800077"/>
                </a:solidFill>
              </a:rPr>
              <a:t> 0 1 2 3 4 9 5 6 7 8 9 10</a:t>
            </a:r>
            <a:endParaRPr lang="cs-CZ" sz="7200" b="1" dirty="0">
              <a:solidFill>
                <a:srgbClr val="800077"/>
              </a:solidFill>
            </a:endParaRPr>
          </a:p>
        </p:txBody>
      </p:sp>
      <p:sp>
        <p:nvSpPr>
          <p:cNvPr id="6" name="Text Box 4"/>
          <p:cNvSpPr txBox="1">
            <a:spLocks noChangeArrowheads="1"/>
          </p:cNvSpPr>
          <p:nvPr/>
        </p:nvSpPr>
        <p:spPr bwMode="auto">
          <a:xfrm>
            <a:off x="0" y="3452807"/>
            <a:ext cx="8770350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7200" b="1" dirty="0" smtClean="0">
                <a:solidFill>
                  <a:srgbClr val="800077"/>
                </a:solidFill>
              </a:rPr>
              <a:t> 0 1 2 3 4 5 8 6 7 8 9 10</a:t>
            </a:r>
            <a:endParaRPr lang="cs-CZ" sz="7200" b="1" dirty="0">
              <a:solidFill>
                <a:srgbClr val="800077"/>
              </a:solidFill>
            </a:endParaRPr>
          </a:p>
        </p:txBody>
      </p:sp>
      <p:sp>
        <p:nvSpPr>
          <p:cNvPr id="7" name="Text Box 4"/>
          <p:cNvSpPr txBox="1">
            <a:spLocks noChangeArrowheads="1"/>
          </p:cNvSpPr>
          <p:nvPr/>
        </p:nvSpPr>
        <p:spPr bwMode="auto">
          <a:xfrm>
            <a:off x="0" y="2228671"/>
            <a:ext cx="8770350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7200" b="1" dirty="0" smtClean="0">
                <a:solidFill>
                  <a:srgbClr val="800077"/>
                </a:solidFill>
              </a:rPr>
              <a:t> 0 1 2 3 4 5 8 6 7 8 9 10</a:t>
            </a:r>
            <a:endParaRPr lang="cs-CZ" sz="7200" b="1" dirty="0">
              <a:solidFill>
                <a:srgbClr val="800077"/>
              </a:solidFill>
            </a:endParaRPr>
          </a:p>
        </p:txBody>
      </p:sp>
      <p:sp>
        <p:nvSpPr>
          <p:cNvPr id="8" name="Text Box 4"/>
          <p:cNvSpPr txBox="1">
            <a:spLocks noChangeArrowheads="1"/>
          </p:cNvSpPr>
          <p:nvPr/>
        </p:nvSpPr>
        <p:spPr bwMode="auto">
          <a:xfrm>
            <a:off x="0" y="4604935"/>
            <a:ext cx="8770350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7200" b="1" dirty="0" smtClean="0">
                <a:solidFill>
                  <a:srgbClr val="800077"/>
                </a:solidFill>
              </a:rPr>
              <a:t> 0 </a:t>
            </a:r>
            <a:r>
              <a:rPr lang="cs-CZ" sz="7200" b="1" dirty="0" err="1" smtClean="0">
                <a:solidFill>
                  <a:srgbClr val="800077"/>
                </a:solidFill>
              </a:rPr>
              <a:t>0</a:t>
            </a:r>
            <a:r>
              <a:rPr lang="cs-CZ" sz="7200" b="1" dirty="0" smtClean="0">
                <a:solidFill>
                  <a:srgbClr val="800077"/>
                </a:solidFill>
              </a:rPr>
              <a:t> 1 2 3 4 5 6 7 8 9 10</a:t>
            </a:r>
            <a:endParaRPr lang="cs-CZ" sz="7200" b="1" dirty="0">
              <a:solidFill>
                <a:srgbClr val="800077"/>
              </a:solidFill>
            </a:endParaRPr>
          </a:p>
        </p:txBody>
      </p:sp>
      <p:sp>
        <p:nvSpPr>
          <p:cNvPr id="9" name="Text Box 4"/>
          <p:cNvSpPr txBox="1">
            <a:spLocks noChangeArrowheads="1"/>
          </p:cNvSpPr>
          <p:nvPr/>
        </p:nvSpPr>
        <p:spPr bwMode="auto">
          <a:xfrm>
            <a:off x="0" y="5829071"/>
            <a:ext cx="8770350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7200" b="1" dirty="0" smtClean="0">
                <a:solidFill>
                  <a:srgbClr val="800077"/>
                </a:solidFill>
              </a:rPr>
              <a:t> 0 1 2 3 9 4 5 6 7 8 9 10</a:t>
            </a:r>
            <a:endParaRPr lang="cs-CZ" sz="7200" b="1" dirty="0">
              <a:solidFill>
                <a:srgbClr val="800077"/>
              </a:solidFill>
            </a:endParaRPr>
          </a:p>
        </p:txBody>
      </p:sp>
      <p:cxnSp>
        <p:nvCxnSpPr>
          <p:cNvPr id="15" name="Přímá spojovací čára 14"/>
          <p:cNvCxnSpPr/>
          <p:nvPr/>
        </p:nvCxnSpPr>
        <p:spPr>
          <a:xfrm flipH="1">
            <a:off x="-36512" y="1004535"/>
            <a:ext cx="918051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 flipH="1">
            <a:off x="0" y="4532927"/>
            <a:ext cx="918051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 flipH="1">
            <a:off x="-36512" y="6909191"/>
            <a:ext cx="918051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 flipH="1">
            <a:off x="-36512" y="3452807"/>
            <a:ext cx="918051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/>
          <p:nvPr/>
        </p:nvCxnSpPr>
        <p:spPr>
          <a:xfrm flipH="1">
            <a:off x="35496" y="5757063"/>
            <a:ext cx="918051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 flipH="1">
            <a:off x="0" y="2156663"/>
            <a:ext cx="918051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ovéPole 25"/>
          <p:cNvSpPr txBox="1"/>
          <p:nvPr/>
        </p:nvSpPr>
        <p:spPr>
          <a:xfrm>
            <a:off x="1331640" y="0"/>
            <a:ext cx="669674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NAJDI VETŘELCE</a:t>
            </a:r>
            <a:endParaRPr lang="cs-CZ" sz="60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07504" y="188640"/>
            <a:ext cx="9175589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/>
              <a:t>DOPLŇ DO RÁMEČKU CHYBĚJÍCÍ</a:t>
            </a:r>
          </a:p>
          <a:p>
            <a:r>
              <a:rPr lang="cs-CZ" sz="5400" dirty="0"/>
              <a:t> </a:t>
            </a:r>
            <a:r>
              <a:rPr lang="cs-CZ" sz="5400" dirty="0" smtClean="0"/>
              <a:t>                     ČÍSLA</a:t>
            </a:r>
            <a:endParaRPr lang="cs-CZ" sz="5400" dirty="0"/>
          </a:p>
        </p:txBody>
      </p:sp>
      <p:cxnSp>
        <p:nvCxnSpPr>
          <p:cNvPr id="6" name="Přímá spojovací čára 5"/>
          <p:cNvCxnSpPr/>
          <p:nvPr/>
        </p:nvCxnSpPr>
        <p:spPr>
          <a:xfrm flipH="1">
            <a:off x="-36512" y="1772816"/>
            <a:ext cx="918051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251520" y="2204864"/>
          <a:ext cx="2520279" cy="762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40093"/>
                <a:gridCol w="840093"/>
                <a:gridCol w="840093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4</a:t>
                      </a:r>
                      <a:endParaRPr lang="cs-CZ" sz="4400" dirty="0"/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400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6</a:t>
                      </a:r>
                      <a:endParaRPr lang="cs-CZ" sz="4400" dirty="0"/>
                    </a:p>
                  </a:txBody>
                  <a:tcPr>
                    <a:noFill/>
                  </a:tcPr>
                </a:tc>
              </a:tr>
            </a:tbl>
          </a:graphicData>
        </a:graphic>
      </p:graphicFrame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251520" y="3212976"/>
          <a:ext cx="2520279" cy="720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40093"/>
                <a:gridCol w="840093"/>
                <a:gridCol w="840093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8</a:t>
                      </a:r>
                      <a:endParaRPr lang="cs-CZ" sz="4000" dirty="0"/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10</a:t>
                      </a:r>
                      <a:endParaRPr lang="cs-CZ" sz="4000" dirty="0"/>
                    </a:p>
                  </a:txBody>
                  <a:tcPr>
                    <a:noFill/>
                  </a:tcPr>
                </a:tc>
              </a:tr>
            </a:tbl>
          </a:graphicData>
        </a:graphic>
      </p:graphicFrame>
      <p:graphicFrame>
        <p:nvGraphicFramePr>
          <p:cNvPr id="12" name="Tabulka 11"/>
          <p:cNvGraphicFramePr>
            <a:graphicFrameLocks noGrp="1"/>
          </p:cNvGraphicFramePr>
          <p:nvPr/>
        </p:nvGraphicFramePr>
        <p:xfrm>
          <a:off x="251520" y="4293096"/>
          <a:ext cx="2520279" cy="720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40093"/>
                <a:gridCol w="840093"/>
                <a:gridCol w="840093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6</a:t>
                      </a:r>
                      <a:endParaRPr lang="cs-CZ" sz="4000" dirty="0"/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4</a:t>
                      </a:r>
                      <a:endParaRPr lang="cs-CZ" sz="4000" dirty="0"/>
                    </a:p>
                  </a:txBody>
                  <a:tcPr>
                    <a:noFill/>
                  </a:tcPr>
                </a:tc>
              </a:tr>
            </a:tbl>
          </a:graphicData>
        </a:graphic>
      </p:graphicFrame>
      <p:graphicFrame>
        <p:nvGraphicFramePr>
          <p:cNvPr id="13" name="Tabulka 12"/>
          <p:cNvGraphicFramePr>
            <a:graphicFrameLocks noGrp="1"/>
          </p:cNvGraphicFramePr>
          <p:nvPr/>
        </p:nvGraphicFramePr>
        <p:xfrm>
          <a:off x="251520" y="5445224"/>
          <a:ext cx="2520279" cy="720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40093"/>
                <a:gridCol w="840093"/>
                <a:gridCol w="840093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7</a:t>
                      </a:r>
                      <a:endParaRPr lang="cs-CZ" sz="4000" dirty="0"/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5</a:t>
                      </a:r>
                      <a:endParaRPr lang="cs-CZ" sz="4000" dirty="0"/>
                    </a:p>
                  </a:txBody>
                  <a:tcPr>
                    <a:noFill/>
                  </a:tcPr>
                </a:tc>
              </a:tr>
            </a:tbl>
          </a:graphicData>
        </a:graphic>
      </p:graphicFrame>
      <p:graphicFrame>
        <p:nvGraphicFramePr>
          <p:cNvPr id="14" name="Tabulka 13"/>
          <p:cNvGraphicFramePr>
            <a:graphicFrameLocks noGrp="1"/>
          </p:cNvGraphicFramePr>
          <p:nvPr/>
        </p:nvGraphicFramePr>
        <p:xfrm>
          <a:off x="3347864" y="2204864"/>
          <a:ext cx="5652120" cy="720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42020"/>
                <a:gridCol w="942020"/>
                <a:gridCol w="942020"/>
                <a:gridCol w="942020"/>
                <a:gridCol w="942020"/>
                <a:gridCol w="942020"/>
              </a:tblGrid>
              <a:tr h="720080"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2</a:t>
                      </a:r>
                      <a:endParaRPr lang="cs-CZ" sz="4000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4</a:t>
                      </a:r>
                      <a:endParaRPr lang="cs-CZ" sz="4000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</a:tr>
            </a:tbl>
          </a:graphicData>
        </a:graphic>
      </p:graphicFrame>
      <p:graphicFrame>
        <p:nvGraphicFramePr>
          <p:cNvPr id="15" name="Tabulka 14"/>
          <p:cNvGraphicFramePr>
            <a:graphicFrameLocks noGrp="1"/>
          </p:cNvGraphicFramePr>
          <p:nvPr/>
        </p:nvGraphicFramePr>
        <p:xfrm>
          <a:off x="3347864" y="3212976"/>
          <a:ext cx="5652120" cy="720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42020"/>
                <a:gridCol w="942020"/>
                <a:gridCol w="942020"/>
                <a:gridCol w="942020"/>
                <a:gridCol w="942020"/>
                <a:gridCol w="942020"/>
              </a:tblGrid>
              <a:tr h="72008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5</a:t>
                      </a:r>
                      <a:endParaRPr lang="cs-CZ" sz="4000" dirty="0"/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</a:tr>
            </a:tbl>
          </a:graphicData>
        </a:graphic>
      </p:graphicFrame>
      <p:graphicFrame>
        <p:nvGraphicFramePr>
          <p:cNvPr id="16" name="Tabulka 15"/>
          <p:cNvGraphicFramePr>
            <a:graphicFrameLocks noGrp="1"/>
          </p:cNvGraphicFramePr>
          <p:nvPr/>
        </p:nvGraphicFramePr>
        <p:xfrm>
          <a:off x="3347864" y="4293096"/>
          <a:ext cx="5652120" cy="720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42020"/>
                <a:gridCol w="942020"/>
                <a:gridCol w="942020"/>
                <a:gridCol w="942020"/>
                <a:gridCol w="942020"/>
                <a:gridCol w="942020"/>
              </a:tblGrid>
              <a:tr h="72008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4000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8</a:t>
                      </a:r>
                      <a:endParaRPr lang="cs-CZ" sz="4000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>
                    <a:noFill/>
                  </a:tcPr>
                </a:tc>
              </a:tr>
            </a:tbl>
          </a:graphicData>
        </a:graphic>
      </p:graphicFrame>
      <p:graphicFrame>
        <p:nvGraphicFramePr>
          <p:cNvPr id="17" name="Tabulka 16"/>
          <p:cNvGraphicFramePr>
            <a:graphicFrameLocks noGrp="1"/>
          </p:cNvGraphicFramePr>
          <p:nvPr/>
        </p:nvGraphicFramePr>
        <p:xfrm>
          <a:off x="3347864" y="5445224"/>
          <a:ext cx="5652120" cy="720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42020"/>
                <a:gridCol w="942020"/>
                <a:gridCol w="942020"/>
                <a:gridCol w="942020"/>
                <a:gridCol w="942020"/>
                <a:gridCol w="942020"/>
              </a:tblGrid>
              <a:tr h="720080"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3</a:t>
                      </a:r>
                      <a:endParaRPr lang="cs-CZ" sz="4000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683568" y="764704"/>
            <a:ext cx="7955126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CITACE OBRAZOVÉHO MATERIÁLU</a:t>
            </a:r>
            <a:endParaRPr lang="cs-CZ" sz="4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092318" y="2348880"/>
            <a:ext cx="47839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Veškeré obrázky byly pořízeny z domácích zdrojů.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253</TotalTime>
  <Words>301</Words>
  <Application>Microsoft Office PowerPoint</Application>
  <PresentationFormat>Předvádění na obrazovce (4:3)</PresentationFormat>
  <Paragraphs>83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OPAKUJEME  ČÍSLA</vt:lpstr>
      <vt:lpstr>DOPLŇ ŘADU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Cilkovi</dc:creator>
  <cp:lastModifiedBy>Učitel</cp:lastModifiedBy>
  <cp:revision>25</cp:revision>
  <dcterms:created xsi:type="dcterms:W3CDTF">2013-03-03T16:01:37Z</dcterms:created>
  <dcterms:modified xsi:type="dcterms:W3CDTF">2013-03-24T11:44:19Z</dcterms:modified>
</cp:coreProperties>
</file>