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6" r:id="rId3"/>
    <p:sldId id="256" r:id="rId4"/>
    <p:sldId id="257" r:id="rId5"/>
    <p:sldId id="258" r:id="rId6"/>
    <p:sldId id="266" r:id="rId7"/>
    <p:sldId id="263" r:id="rId8"/>
    <p:sldId id="264" r:id="rId9"/>
    <p:sldId id="265" r:id="rId10"/>
    <p:sldId id="259" r:id="rId11"/>
    <p:sldId id="268" r:id="rId12"/>
    <p:sldId id="262" r:id="rId13"/>
    <p:sldId id="261" r:id="rId14"/>
    <p:sldId id="287" r:id="rId15"/>
    <p:sldId id="267" r:id="rId16"/>
    <p:sldId id="271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8" r:id="rId25"/>
    <p:sldId id="289" r:id="rId26"/>
    <p:sldId id="292" r:id="rId27"/>
    <p:sldId id="284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00FF00"/>
    <a:srgbClr val="009900"/>
    <a:srgbClr val="FF3300"/>
    <a:srgbClr val="111111"/>
    <a:srgbClr val="996600"/>
    <a:srgbClr val="FFCC00"/>
    <a:srgbClr val="FF99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7677FA-B778-4243-8D92-ADDBA17FA4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290912"/>
      </p:ext>
    </p:extLst>
  </p:cSld>
  <p:clrMapOvr>
    <a:masterClrMapping/>
  </p:clrMapOvr>
  <p:transition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0955B0-8AC1-4E08-93F0-731D9E8EE1A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613896"/>
      </p:ext>
    </p:extLst>
  </p:cSld>
  <p:clrMapOvr>
    <a:masterClrMapping/>
  </p:clrMapOvr>
  <p:transition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DDC29-180F-42D4-83CA-73A1D07DD9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39921"/>
      </p:ext>
    </p:extLst>
  </p:cSld>
  <p:clrMapOvr>
    <a:masterClrMapping/>
  </p:clrMapOvr>
  <p:transition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996DA8-E336-42BF-974E-19F641F041C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165943"/>
      </p:ext>
    </p:extLst>
  </p:cSld>
  <p:clrMapOvr>
    <a:masterClrMapping/>
  </p:clrMapOvr>
  <p:transition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74D2DA-19AA-4C4F-93E9-8B862E8175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399382"/>
      </p:ext>
    </p:extLst>
  </p:cSld>
  <p:clrMapOvr>
    <a:masterClrMapping/>
  </p:clrMapOvr>
  <p:transition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3388A7-10B2-4847-8053-7F89BD47371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428243"/>
      </p:ext>
    </p:extLst>
  </p:cSld>
  <p:clrMapOvr>
    <a:masterClrMapping/>
  </p:clrMapOvr>
  <p:transition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4F3E39-D21C-4C7A-B1B9-0471A79D08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795308"/>
      </p:ext>
    </p:extLst>
  </p:cSld>
  <p:clrMapOvr>
    <a:masterClrMapping/>
  </p:clrMapOvr>
  <p:transition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1D8D99-0A3E-4AF2-98DC-449F571F05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012589"/>
      </p:ext>
    </p:extLst>
  </p:cSld>
  <p:clrMapOvr>
    <a:masterClrMapping/>
  </p:clrMapOvr>
  <p:transition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96DFC1-A6C3-4936-9354-CB3E544DDD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343384"/>
      </p:ext>
    </p:extLst>
  </p:cSld>
  <p:clrMapOvr>
    <a:masterClrMapping/>
  </p:clrMapOvr>
  <p:transition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02A214-5BAA-43F5-8A17-B79DFDC5A10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085623"/>
      </p:ext>
    </p:extLst>
  </p:cSld>
  <p:clrMapOvr>
    <a:masterClrMapping/>
  </p:clrMapOvr>
  <p:transition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4E0001-FE1B-4F21-BD90-AFC9D3883A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136120"/>
      </p:ext>
    </p:extLst>
  </p:cSld>
  <p:clrMapOvr>
    <a:masterClrMapping/>
  </p:clrMapOvr>
  <p:transition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FFF200">
                <a:lumMod val="90000"/>
                <a:alpha val="91000"/>
              </a:srgbClr>
            </a:gs>
            <a:gs pos="56000">
              <a:srgbClr val="FF7A00"/>
            </a:gs>
            <a:gs pos="81000">
              <a:srgbClr val="FF0000">
                <a:alpha val="83000"/>
              </a:srgbClr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D95AC61-CB1A-425E-96F4-537318BB43A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0/0f/LocationAfrica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Fosa" TargetMode="Externa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://helps.blog.cz/1009/hladomor-v-africe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wmf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pography_of_africa.jpg" TargetMode="External"/><Relationship Id="rId7" Type="http://schemas.openxmlformats.org/officeDocument/2006/relationships/hyperlink" Target="http://commons.wikimedia.org/wiki/File:Lake_Viktoria_2009-08-26_14-01-23.JPG?uselang=cs" TargetMode="External"/><Relationship Id="rId2" Type="http://schemas.openxmlformats.org/officeDocument/2006/relationships/hyperlink" Target="http://cs.wikipedia.org/wiki/Soubor:LocationAfric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llee_fertile_du_Nil_a_Louxor.jpg" TargetMode="External"/><Relationship Id="rId5" Type="http://schemas.openxmlformats.org/officeDocument/2006/relationships/hyperlink" Target="http://cs.wikipedia.org/wiki/Soubor:Kibo_summit_of_Mt_Kilimanjaro_001.JPG" TargetMode="External"/><Relationship Id="rId4" Type="http://schemas.openxmlformats.org/officeDocument/2006/relationships/hyperlink" Target="http://cs.wikipedia.org/wiki/Soubor:Fossa-2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775079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VY_32_INOVACE_2B_18_AFRIKA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ZEMĚPIS 9.ROČNÍK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Afrika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Leden 2013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65763"/>
            <a:ext cx="4159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5689765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700028"/>
              </p:ext>
            </p:extLst>
          </p:nvPr>
        </p:nvGraphicFramePr>
        <p:xfrm>
          <a:off x="323850" y="649288"/>
          <a:ext cx="8424863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052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140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znalostí o světadílu Afrika a následně k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procvičení a upevnění</a:t>
                      </a:r>
                      <a:r>
                        <a:rPr lang="cs-CZ" sz="2000" baseline="0" dirty="0" smtClean="0"/>
                        <a:t> získaných poznatků. V úvodní výkladové části se žáci seznámí s přírodními podmínkami a charakteristikou světadílu – obyvatelstvem, jeho způsobem obživy, s problémy, které obyvatele sužují.</a:t>
                      </a:r>
                      <a:r>
                        <a:rPr lang="cs-CZ" sz="2000" dirty="0" smtClean="0"/>
                        <a:t> Při práci využívají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</a:t>
                      </a:r>
                      <a:r>
                        <a:rPr lang="cs-CZ" sz="2000" baseline="0" dirty="0" smtClean="0"/>
                        <a:t> Mají okamžitou kontrolu, zda odpovídají správně.</a:t>
                      </a:r>
                      <a:r>
                        <a:rPr lang="cs-CZ" sz="2000" dirty="0" smtClean="0"/>
                        <a:t> Na konci testu žáci najdou vyhodnocení. V další části pomocí interaktivního</a:t>
                      </a:r>
                      <a:r>
                        <a:rPr lang="cs-CZ" sz="2000" baseline="0" dirty="0" smtClean="0"/>
                        <a:t> pera vyluští křížovku. Na </a:t>
                      </a:r>
                      <a:r>
                        <a:rPr lang="cs-CZ" sz="2000" baseline="0" smtClean="0"/>
                        <a:t>závěr najdou řešení.</a:t>
                      </a:r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2300094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8000" t="-41000" r="-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2780928"/>
            <a:ext cx="8229600" cy="1143000"/>
          </a:xfrm>
        </p:spPr>
        <p:txBody>
          <a:bodyPr/>
          <a:lstStyle/>
          <a:p>
            <a:r>
              <a:rPr lang="cs-CZ" sz="9600" b="1" dirty="0">
                <a:solidFill>
                  <a:srgbClr val="99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AFRIKA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Soubor:LocationAfric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3850" y="836613"/>
            <a:ext cx="9720263" cy="494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60350"/>
            <a:ext cx="7762056" cy="417513"/>
          </a:xfrm>
        </p:spPr>
        <p:txBody>
          <a:bodyPr/>
          <a:lstStyle/>
          <a:p>
            <a:pPr algn="l"/>
            <a:r>
              <a:rPr lang="cs-CZ" sz="3200" b="1" dirty="0">
                <a:ln w="18000">
                  <a:solidFill>
                    <a:schemeClr val="tx2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Vyznač</a:t>
            </a:r>
            <a:r>
              <a:rPr lang="cs-CZ" sz="2800" b="1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07504" y="836712"/>
            <a:ext cx="3312368" cy="576064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b="1" dirty="0" smtClean="0"/>
              <a:t>Atlantský oceán</a:t>
            </a:r>
          </a:p>
          <a:p>
            <a:pPr>
              <a:lnSpc>
                <a:spcPct val="80000"/>
              </a:lnSpc>
            </a:pPr>
            <a:r>
              <a:rPr lang="cs-CZ" sz="2800" b="1" dirty="0" smtClean="0"/>
              <a:t>Indický oceán </a:t>
            </a:r>
            <a:br>
              <a:rPr lang="cs-CZ" sz="2800" b="1" dirty="0" smtClean="0"/>
            </a:br>
            <a:endParaRPr lang="cs-CZ" sz="2800" b="1" dirty="0" smtClean="0"/>
          </a:p>
          <a:p>
            <a:pPr>
              <a:lnSpc>
                <a:spcPct val="80000"/>
              </a:lnSpc>
            </a:pPr>
            <a:r>
              <a:rPr lang="cs-CZ" sz="2800" b="1" dirty="0" smtClean="0"/>
              <a:t>Středozemní m.</a:t>
            </a:r>
          </a:p>
          <a:p>
            <a:pPr>
              <a:lnSpc>
                <a:spcPct val="80000"/>
              </a:lnSpc>
            </a:pPr>
            <a:r>
              <a:rPr lang="cs-CZ" sz="2800" b="1" dirty="0" smtClean="0"/>
              <a:t>Rudé moře</a:t>
            </a:r>
            <a:br>
              <a:rPr lang="cs-CZ" sz="2800" b="1" dirty="0" smtClean="0"/>
            </a:br>
            <a:endParaRPr lang="cs-CZ" sz="2800" b="1" dirty="0"/>
          </a:p>
          <a:p>
            <a:pPr>
              <a:lnSpc>
                <a:spcPct val="80000"/>
              </a:lnSpc>
            </a:pPr>
            <a:r>
              <a:rPr lang="cs-CZ" sz="2800" b="1" dirty="0"/>
              <a:t>Ostrov Madagaskar</a:t>
            </a:r>
          </a:p>
          <a:p>
            <a:pPr>
              <a:lnSpc>
                <a:spcPct val="80000"/>
              </a:lnSpc>
            </a:pP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jezero </a:t>
            </a:r>
            <a:r>
              <a:rPr lang="cs-CZ" sz="2800" b="1" dirty="0" err="1"/>
              <a:t>Ukerewe</a:t>
            </a:r>
            <a:r>
              <a:rPr lang="cs-CZ" sz="2800" b="1" dirty="0"/>
              <a:t> (Viktoriino)</a:t>
            </a:r>
          </a:p>
        </p:txBody>
      </p:sp>
      <p:pic>
        <p:nvPicPr>
          <p:cNvPr id="2050" name="Picture 2" descr="Soubor:Topography of afr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951" y="476672"/>
            <a:ext cx="5599553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3275856" y="1052736"/>
            <a:ext cx="1872208" cy="35283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018803" y="1556792"/>
            <a:ext cx="5873677" cy="26642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038128" y="836712"/>
            <a:ext cx="3270599" cy="151216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483768" y="2132856"/>
            <a:ext cx="5184576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627784" y="3789040"/>
            <a:ext cx="5544616" cy="129614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2483768" y="3645024"/>
            <a:ext cx="4752528" cy="1152128"/>
          </a:xfrm>
          <a:prstGeom prst="straightConnector1">
            <a:avLst/>
          </a:prstGeom>
          <a:ln w="57150">
            <a:solidFill>
              <a:schemeClr val="accent1">
                <a:lumMod val="90000"/>
              </a:schemeClr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Madagaskar</a:t>
            </a:r>
          </a:p>
        </p:txBody>
      </p:sp>
      <p:pic>
        <p:nvPicPr>
          <p:cNvPr id="3074" name="Picture 2" descr="C:\Users\Speciální školy\AppData\Local\Microsoft\Windows\Temporary Internet Files\Content.IE5\SGTOPZIL\MC9004076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2304256" cy="329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SGW27DW7\MP9002628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09856"/>
            <a:ext cx="3010256" cy="45495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D0979LKZ\MC900057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543" y="3684609"/>
            <a:ext cx="1584176" cy="294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Soubor:Fossa-201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27" y="2695816"/>
            <a:ext cx="4492377" cy="41621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9015" y="2695816"/>
            <a:ext cx="189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klikni</a:t>
            </a:r>
            <a:endParaRPr lang="cs-CZ" sz="3200" b="1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Kibo summit of Mt Kilimanjaro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17" y="116632"/>
            <a:ext cx="8752603" cy="656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Kilimandžáro 5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895 m n.m.</a:t>
            </a:r>
            <a:r>
              <a:rPr lang="cs-CZ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 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Nil</a:t>
            </a:r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– 2. nejdelší řeka na světě</a:t>
            </a:r>
          </a:p>
        </p:txBody>
      </p:sp>
      <p:pic>
        <p:nvPicPr>
          <p:cNvPr id="5122" name="Picture 2" descr="Soubor:Vallee fertile du Nil a Loux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9964"/>
            <a:ext cx="8424936" cy="553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Viktoriino jezero</a:t>
            </a:r>
          </a:p>
        </p:txBody>
      </p:sp>
      <p:pic>
        <p:nvPicPr>
          <p:cNvPr id="6146" name="Picture 2" descr="File:Lake Viktoria 2009-08-26 14-01-2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892350"/>
            <a:ext cx="8594264" cy="466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peciální školy\AppData\Local\Microsoft\Windows\Temporary Internet Files\Content.IE5\65X7FIK3\MC9001922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3663476" cy="212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Základní údaje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472112"/>
          </a:xfrm>
        </p:spPr>
        <p:txBody>
          <a:bodyPr/>
          <a:lstStyle/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3. největší světadíl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2. nejlidnatější světadíl světa (přibl. 1 miliarda obyvatel)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Nejteplejší světadíl (tropické pralesy, savany, </a:t>
            </a:r>
            <a:r>
              <a:rPr lang="cs-CZ" sz="2800" b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největší poušť světa Sahara</a:t>
            </a:r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)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V Africe se nacházejí nejchudší státy světa. (hladomory)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Způsob obživy – zemědělství.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Nerostné bohatství – ropa, zemní plyn, rudy</a:t>
            </a:r>
          </a:p>
          <a:p>
            <a:r>
              <a:rPr lang="cs-CZ" sz="2800" b="1">
                <a:effectLst>
                  <a:outerShdw blurRad="38100" dist="38100" dir="2700000" algn="tl">
                    <a:srgbClr val="FFFFFF"/>
                  </a:outerShdw>
                </a:effectLst>
              </a:rPr>
              <a:t>Různá náboženství, různý způsob života</a:t>
            </a:r>
          </a:p>
          <a:p>
            <a:endParaRPr lang="cs-CZ" sz="28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Speciální školy\AppData\Local\Microsoft\Windows\Temporary Internet Files\Content.IE5\D0979LKZ\MP9004032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957970"/>
            <a:ext cx="5004644" cy="3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19256" cy="634082"/>
          </a:xfrm>
        </p:spPr>
        <p:txBody>
          <a:bodyPr/>
          <a:lstStyle/>
          <a:p>
            <a:r>
              <a:rPr lang="cs-CZ" sz="3200" b="1" dirty="0">
                <a:solidFill>
                  <a:srgbClr val="99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OBYVATELSTVO AFRIKY</a:t>
            </a:r>
            <a:br>
              <a:rPr lang="cs-CZ" sz="3200" b="1" dirty="0">
                <a:solidFill>
                  <a:srgbClr val="99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sz="3200" b="1" dirty="0">
              <a:solidFill>
                <a:srgbClr val="99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170" name="Picture 2" descr="C:\Users\Speciální školy\AppData\Local\Microsoft\Windows\Temporary Internet Files\Content.IE5\SGW27DW7\MP9004332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2936411" cy="41685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peciální školy\AppData\Local\Microsoft\Windows\Temporary Internet Files\Content.IE5\SGTOPZIL\MC90043345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787" y="3580672"/>
            <a:ext cx="2093530" cy="282437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467544" y="730151"/>
            <a:ext cx="3672408" cy="1077218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/>
                  </a:solidFill>
                </a:ln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Sever – Arabové, Berbeři</a:t>
            </a:r>
            <a:endParaRPr lang="cs-CZ" sz="3200" b="1" dirty="0">
              <a:ln w="12700">
                <a:solidFill>
                  <a:schemeClr val="tx2"/>
                </a:solidFill>
              </a:ln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7172" name="Picture 4" descr="C:\Users\Speciální školy\AppData\Local\Microsoft\Windows\Temporary Internet Files\Content.IE5\SGTOPZIL\MC9003979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50751"/>
            <a:ext cx="2016224" cy="273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715420" y="760960"/>
            <a:ext cx="4428580" cy="5232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Černošské obyvatelstvo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Speciální školy\AppData\Local\Microsoft\Windows\Temporary Internet Files\Content.IE5\D0979LKZ\MP9004027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93" y="1124744"/>
            <a:ext cx="8287604" cy="552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peciální školy\AppData\Local\Microsoft\Windows\Temporary Internet Files\Content.IE5\SGW27DW7\MP9004032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32656"/>
            <a:ext cx="5112568" cy="409005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Speciální školy\AppData\Local\Microsoft\Windows\Temporary Internet Files\Content.IE5\SGTOPZIL\MC900434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0308"/>
            <a:ext cx="2160240" cy="187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3326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Afriky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0" name="Picture 4" descr="C:\Users\Speciální školy\AppData\Local\Microsoft\Windows\Temporary Internet Files\Content.IE5\SGTOPZIL\MP900400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37557"/>
            <a:ext cx="4266789" cy="341009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Speciální školy\AppData\Local\Microsoft\Windows\Temporary Internet Files\Content.IE5\D0979LKZ\MP9003138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260648"/>
            <a:ext cx="6257292" cy="41715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peciální školy\AppData\Local\Microsoft\Windows\Temporary Internet Files\Content.IE5\65X7FIK3\MP90040078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23"/>
          <a:stretch/>
        </p:blipFill>
        <p:spPr bwMode="auto">
          <a:xfrm>
            <a:off x="6451013" y="620688"/>
            <a:ext cx="2627784" cy="300118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peciální školy\AppData\Local\Microsoft\Windows\Temporary Internet Files\Content.IE5\SGW27DW7\MC900332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25209"/>
            <a:ext cx="2808312" cy="22673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Speciální školy\AppData\Local\Microsoft\Windows\Temporary Internet Files\Content.IE5\SGTOPZIL\MP9004032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080" y="3348775"/>
            <a:ext cx="4693920" cy="31280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3568" y="3326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FF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 a jih Afriky</a:t>
            </a:r>
            <a:endParaRPr lang="cs-CZ" sz="4000" b="1" dirty="0">
              <a:solidFill>
                <a:srgbClr val="00FF00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326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Tropická  Afrika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9" name="Picture 5" descr="C:\Users\Speciální školy\AppData\Local\Microsoft\Windows\Temporary Internet Files\Content.IE5\SGTOPZIL\MP9004032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6916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Users\Speciální školy\AppData\Local\Microsoft\Windows\Temporary Internet Files\Content.IE5\65X7FIK3\MP9002556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95" y="3220436"/>
            <a:ext cx="5429200" cy="363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716016" y="652537"/>
            <a:ext cx="4248471" cy="2789830"/>
            <a:chOff x="4716016" y="652537"/>
            <a:chExt cx="4248471" cy="2789830"/>
          </a:xfrm>
        </p:grpSpPr>
        <p:pic>
          <p:nvPicPr>
            <p:cNvPr id="11270" name="Picture 6" descr="C:\Users\Speciální školy\AppData\Local\Microsoft\Windows\Temporary Internet Files\Content.IE5\SGTOPZIL\MP900144449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652537"/>
              <a:ext cx="4248471" cy="27898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971675" y="680919"/>
              <a:ext cx="3960440" cy="523220"/>
            </a:xfrm>
            <a:prstGeom prst="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Pole cukrové třtiny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3118931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354162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sz="4000" b="1" u="sng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Hladomor v Africe</a:t>
            </a:r>
            <a:endParaRPr lang="cs-CZ" sz="2400" b="1" i="1" u="sng" dirty="0">
              <a:solidFill>
                <a:srgbClr val="0099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290" name="Picture 2" descr="C:\Users\Speciální školy\AppData\Local\Microsoft\Windows\Temporary Internet Files\Content.IE5\65X7FIK3\MC900433161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872" y="1988840"/>
            <a:ext cx="2552328" cy="255232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3798" y="4541168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klikni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68926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Vyhledejte na internetu humanitární organizace, </a:t>
            </a:r>
          </a:p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které pomáhají lidem v Africe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260350"/>
            <a:ext cx="8569325" cy="965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TROCHA HISTORIE…</a:t>
            </a:r>
          </a:p>
          <a:p>
            <a:pPr>
              <a:lnSpc>
                <a:spcPct val="90000"/>
              </a:lnSpc>
            </a:pPr>
            <a:r>
              <a:rPr lang="cs-CZ" sz="2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Afrika je nejstarším obydleným územím na Zemi</a:t>
            </a:r>
            <a:r>
              <a:rPr lang="cs-CZ" sz="2400"/>
              <a:t> </a:t>
            </a:r>
          </a:p>
        </p:txBody>
      </p:sp>
      <p:pic>
        <p:nvPicPr>
          <p:cNvPr id="13314" name="Picture 2" descr="C:\Users\Speciální školy\AppData\Local\Microsoft\Windows\Temporary Internet Files\Content.IE5\65X7FIK3\MC9004297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16" y="1384320"/>
            <a:ext cx="2547984" cy="431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Speciální školy\AppData\Local\Microsoft\Windows\Temporary Internet Files\Content.IE5\SGTOPZIL\MP9004007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280" y="3539460"/>
            <a:ext cx="2081784" cy="3121152"/>
          </a:xfrm>
          <a:prstGeom prst="rect">
            <a:avLst/>
          </a:prstGeom>
          <a:noFill/>
          <a:ln w="381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Speciální školy\AppData\Local\Microsoft\Windows\Temporary Internet Files\Content.IE5\D0979LKZ\MP90040381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601" y="1454275"/>
            <a:ext cx="3583893" cy="53732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Speciální školy\AppData\Local\Microsoft\Windows\Temporary Internet Files\Content.IE5\65X7FIK3\MC90043664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58369"/>
            <a:ext cx="1551509" cy="497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694598"/>
            <a:ext cx="2842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>
                    <a:lumMod val="95000"/>
                  </a:schemeClr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OTROCI</a:t>
            </a:r>
            <a:endParaRPr lang="cs-CZ" sz="3600" b="1" dirty="0">
              <a:solidFill>
                <a:schemeClr val="bg1">
                  <a:lumMod val="95000"/>
                </a:schemeClr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050" y="1412875"/>
            <a:ext cx="4968875" cy="4824413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b="1" dirty="0">
                <a:solidFill>
                  <a:srgbClr val="FF0000"/>
                </a:solidFill>
              </a:rPr>
              <a:t>TEST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Kliknutím vyber odpověď. Bude-li tvá volba správná, můžeš postoupit v testu dále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19343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Afrika je světadíl: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4339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56376" y="5949280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79512" y="148478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největší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49572" y="148478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nejmenší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59831" y="2348880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nejteplejší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841320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2428E-7 C 0.00451 0.02289 0.02464 0.04047 0.04114 0.0481 C 0.05624 0.06336 0.03732 0.04578 0.05746 0.05896 C 0.07395 0.06983 0.05364 0.06243 0.07221 0.06775 C 0.08228 0.08763 0.06458 0.05457 0.08541 0.08301 C 0.09357 0.09411 0.10208 0.10289 0.11162 0.11145 C 0.11388 0.11353 0.11614 0.11538 0.11805 0.11792 C 0.11944 0.11977 0.11978 0.12278 0.12135 0.1244 C 0.12326 0.12648 0.12603 0.12671 0.12794 0.12879 C 0.14027 0.14128 0.1519 0.15538 0.16405 0.1681 C 0.16683 0.1711 0.17083 0.17157 0.17378 0.17457 C 0.17812 0.17896 0.18107 0.18567 0.18541 0.19006 C 0.19253 0.19723 0.20017 0.20555 0.20659 0.21388 C 0.21301 0.2222 0.21735 0.23076 0.22464 0.23792 C 0.22846 0.25295 0.22326 0.237 0.23124 0.24879 C 0.23489 0.25411 0.23819 0.26012 0.24114 0.26636 C 0.24912 0.28301 0.25676 0.30035 0.26735 0.31446 C 0.27343 0.34821 0.27221 0.33457 0.27221 0.38867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68208E-6 C -0.00416 0.02774 -0.02187 0.04901 -0.03645 0.05826 C -0.04895 0.07676 -0.03229 0.05549 -0.05 0.07144 C -0.06441 0.08462 -0.04687 0.0756 -0.06232 0.08208 C -0.0717 0.10635 -0.05625 0.06612 -0.07378 0.10057 C -0.08107 0.11421 -0.08836 0.12485 -0.0967 0.13526 C -0.09878 0.1378 -0.10086 0.13988 -0.10295 0.14312 C -0.10399 0.1452 -0.10399 0.1489 -0.10503 0.15098 C -0.10711 0.15352 -0.1092 0.15375 -0.11128 0.1563 C -0.12152 0.17132 -0.13194 0.18843 -0.14236 0.20393 C -0.14444 0.20763 -0.14757 0.20809 -0.15069 0.21179 C -0.15382 0.21711 -0.15694 0.2252 -0.16007 0.23075 C -0.16632 0.2393 -0.17361 0.24948 -0.17864 0.25965 C -0.18385 0.26959 -0.18802 0.28 -0.19427 0.28878 C -0.19739 0.30705 -0.19323 0.28763 -0.19948 0.30196 C -0.20364 0.30843 -0.20573 0.3156 -0.20885 0.32323 C -0.2151 0.34358 -0.22239 0.36462 -0.23073 0.38173 C -0.23576 0.42265 -0.23489 0.40601 -0.23489 0.47213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88" y="2360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591" name="TextovéPole 3"/>
          <p:cNvSpPr txBox="1">
            <a:spLocks noChangeArrowheads="1"/>
          </p:cNvSpPr>
          <p:nvPr/>
        </p:nvSpPr>
        <p:spPr bwMode="auto">
          <a:xfrm>
            <a:off x="1044316" y="505144"/>
            <a:ext cx="70564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dirty="0" smtClean="0"/>
              <a:t>Řeka Nil je:</a:t>
            </a:r>
            <a:endParaRPr lang="cs-CZ" sz="3200" b="1" dirty="0"/>
          </a:p>
        </p:txBody>
      </p:sp>
      <p:pic>
        <p:nvPicPr>
          <p:cNvPr id="8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64921" y="158056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nejšpinavější</a:t>
            </a:r>
            <a:endParaRPr lang="cs-CZ" sz="32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070314" y="2620565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nejdelší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75962" y="158056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2. nejdelší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956376" y="5902494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644769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2428E-7 C 0.00451 0.02289 0.02464 0.04047 0.04114 0.0481 C 0.05624 0.06336 0.03732 0.04578 0.05746 0.05896 C 0.07395 0.06983 0.05364 0.06243 0.07221 0.06775 C 0.08228 0.08763 0.06458 0.05457 0.08541 0.08301 C 0.09357 0.09411 0.10208 0.10289 0.11162 0.11145 C 0.11388 0.11353 0.11614 0.11538 0.11805 0.11792 C 0.11944 0.11977 0.11978 0.12278 0.12135 0.1244 C 0.12326 0.12648 0.12603 0.12671 0.12794 0.12879 C 0.14027 0.14128 0.1519 0.15538 0.16405 0.1681 C 0.16683 0.1711 0.17083 0.17157 0.17378 0.17457 C 0.17812 0.17896 0.18107 0.18567 0.18541 0.19006 C 0.19253 0.19723 0.20017 0.20555 0.20659 0.21388 C 0.21301 0.2222 0.21735 0.23076 0.22464 0.23792 C 0.22846 0.25295 0.22326 0.237 0.23124 0.24879 C 0.23489 0.25411 0.23819 0.26012 0.24114 0.26636 C 0.24912 0.28301 0.25676 0.30035 0.26735 0.31446 C 0.27343 0.34821 0.27221 0.33457 0.27221 0.38867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5434E-6 C 0.00017 0.02266 0.00139 0.04023 0.00226 0.04786 C 0.00312 0.06312 0.00208 0.04555 0.00312 0.05873 C 0.00417 0.0696 0.00295 0.0622 0.00399 0.06752 C 0.00469 0.0874 0.00364 0.05434 0.00486 0.08278 C 0.00521 0.09388 0.00573 0.10266 0.00625 0.11122 C 0.00642 0.1133 0.0066 0.11515 0.0066 0.11769 C 0.00677 0.11954 0.00677 0.12255 0.00677 0.12416 C 0.00694 0.12625 0.00712 0.12648 0.00729 0.12856 C 0.00798 0.14081 0.00868 0.15492 0.00937 0.16763 C 0.00937 0.17064 0.00972 0.1711 0.00989 0.17411 C 0.01007 0.1785 0.01024 0.1852 0.01059 0.1896 C 0.01094 0.19677 0.01128 0.20509 0.0118 0.21341 C 0.01215 0.22174 0.01233 0.23029 0.01267 0.23746 C 0.01302 0.25249 0.01267 0.23653 0.01319 0.24833 C 0.01337 0.25364 0.01354 0.25942 0.01371 0.26567 C 0.01423 0.28231 0.01458 0.29966 0.01528 0.31376 C 0.01562 0.34752 0.01545 0.33388 0.01545 0.3879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1939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86409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612" name="TextovéPole 4"/>
          <p:cNvSpPr txBox="1">
            <a:spLocks noChangeArrowheads="1"/>
          </p:cNvSpPr>
          <p:nvPr/>
        </p:nvSpPr>
        <p:spPr bwMode="auto">
          <a:xfrm>
            <a:off x="1151731" y="507814"/>
            <a:ext cx="68405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dirty="0" smtClean="0"/>
              <a:t>Arabové žijí na: ……………. Afriky.</a:t>
            </a:r>
            <a:endParaRPr lang="cs-CZ" sz="3200" b="1" dirty="0"/>
          </a:p>
        </p:txBody>
      </p:sp>
      <p:pic>
        <p:nvPicPr>
          <p:cNvPr id="8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7956376" y="5902494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4921" y="158056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jihu</a:t>
            </a:r>
            <a:endParaRPr lang="cs-CZ" sz="32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070314" y="2620565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východě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75962" y="158056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severu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893464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2428E-7 C 0.00451 0.02289 0.02464 0.04047 0.04114 0.0481 C 0.05624 0.06336 0.03732 0.04578 0.05746 0.05896 C 0.07395 0.06983 0.05364 0.06243 0.07221 0.06775 C 0.08228 0.08763 0.06458 0.05457 0.08541 0.08301 C 0.09357 0.09411 0.10208 0.10289 0.11162 0.11145 C 0.11388 0.11353 0.11614 0.11538 0.11805 0.11792 C 0.11944 0.11977 0.11978 0.12278 0.12135 0.1244 C 0.12326 0.12648 0.12603 0.12671 0.12794 0.12879 C 0.14027 0.14128 0.1519 0.15538 0.16405 0.1681 C 0.16683 0.1711 0.17083 0.17157 0.17378 0.17457 C 0.17812 0.17896 0.18107 0.18567 0.18541 0.19006 C 0.19253 0.19723 0.20017 0.20555 0.20659 0.21388 C 0.21301 0.2222 0.21735 0.23076 0.22464 0.23792 C 0.22846 0.25295 0.22326 0.237 0.23124 0.24879 C 0.23489 0.25411 0.23819 0.26012 0.24114 0.26636 C 0.24912 0.28301 0.25676 0.30035 0.26735 0.31446 C 0.27343 0.34821 0.27221 0.33457 0.27221 0.38867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5434E-6 C 0.00017 0.02266 0.00139 0.04023 0.00226 0.04786 C 0.00312 0.06312 0.00208 0.04555 0.00312 0.05873 C 0.00417 0.0696 0.00295 0.0622 0.00399 0.06752 C 0.00469 0.0874 0.00364 0.05434 0.00486 0.08278 C 0.00521 0.09388 0.00573 0.10266 0.00625 0.11122 C 0.00642 0.1133 0.0066 0.11515 0.0066 0.11769 C 0.00677 0.11954 0.00677 0.12255 0.00677 0.12416 C 0.00694 0.12625 0.00712 0.12648 0.00729 0.12856 C 0.00798 0.14081 0.00868 0.15492 0.00937 0.16763 C 0.00937 0.17064 0.00972 0.1711 0.00989 0.17411 C 0.01007 0.1785 0.01024 0.1852 0.01059 0.1896 C 0.01094 0.19677 0.01128 0.20509 0.0118 0.21341 C 0.01215 0.22174 0.01233 0.23029 0.01267 0.23746 C 0.01302 0.25249 0.01267 0.23653 0.01319 0.24833 C 0.01337 0.25364 0.01354 0.25942 0.01371 0.26567 C 0.01423 0.28231 0.01458 0.29966 0.01528 0.31376 C 0.01562 0.34752 0.01545 0.33388 0.01545 0.3879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1939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787707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;	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39" name="TextovéPole 3"/>
          <p:cNvSpPr txBox="1">
            <a:spLocks noChangeArrowheads="1"/>
          </p:cNvSpPr>
          <p:nvPr/>
        </p:nvSpPr>
        <p:spPr bwMode="auto">
          <a:xfrm>
            <a:off x="1030288" y="533400"/>
            <a:ext cx="707072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dirty="0" smtClean="0"/>
              <a:t>K Africe patří i ostrov:</a:t>
            </a:r>
            <a:endParaRPr lang="cs-CZ" sz="3200" b="1" dirty="0"/>
          </a:p>
        </p:txBody>
      </p:sp>
      <p:pic>
        <p:nvPicPr>
          <p:cNvPr id="8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956376" y="5902494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652120" y="1586449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Srí Lanka</a:t>
            </a:r>
            <a:endParaRPr lang="cs-CZ" sz="32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70314" y="2620565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Island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3528" y="1573479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Madagaskar</a:t>
            </a:r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3091245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6185E-6 C -0.00382 0.02451 -0.02153 0.04347 -0.03542 0.05179 C -0.04809 0.06821 -0.0316 0.04925 -0.04931 0.06359 C -0.06181 0.07515 -0.04549 0.06728 -0.06059 0.07307 C -0.06945 0.09434 -0.05434 0.05873 -0.07205 0.08948 C -0.0783 0.1015 -0.08594 0.11098 -0.09341 0.12023 C -0.09601 0.12231 -0.09723 0.12439 -0.09966 0.12717 C -0.10104 0.12902 -0.10104 0.13249 -0.10226 0.13411 C -0.10348 0.13642 -0.10608 0.13665 -0.10729 0.13896 C -0.11736 0.15237 -0.12743 0.16763 -0.1375 0.18127 C -0.14011 0.18451 -0.14393 0.18497 -0.14636 0.18821 C -0.14896 0.19307 -0.15139 0.20023 -0.15521 0.20509 C -0.16146 0.21272 -0.16788 0.22174 -0.17292 0.23075 C -0.17917 0.23977 -0.18177 0.24879 -0.18802 0.25665 C -0.19184 0.27283 -0.18681 0.25572 -0.19427 0.26844 C -0.19688 0.27399 -0.19931 0.2807 -0.20191 0.2874 C -0.20816 0.3052 -0.21459 0.32393 -0.22327 0.33919 C -0.2283 0.37572 -0.2283 0.36093 -0.2283 0.41942 " pathEditMode="relative" rAng="0" ptsTypes="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2097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5434E-6 C 0.00017 0.02266 0.00139 0.04023 0.00226 0.04786 C 0.00312 0.06312 0.00208 0.04555 0.00312 0.05873 C 0.00417 0.0696 0.00295 0.0622 0.00399 0.06752 C 0.00469 0.0874 0.00364 0.05434 0.00486 0.08278 C 0.00521 0.09388 0.00573 0.10266 0.00625 0.11122 C 0.00642 0.1133 0.0066 0.11515 0.0066 0.11769 C 0.00677 0.11954 0.00677 0.12255 0.00677 0.12416 C 0.00694 0.12625 0.00712 0.12648 0.00729 0.12856 C 0.00798 0.14081 0.00868 0.15492 0.00937 0.16763 C 0.00937 0.17064 0.00972 0.1711 0.00989 0.17411 C 0.01007 0.1785 0.01024 0.1852 0.01059 0.1896 C 0.01094 0.19677 0.01128 0.20509 0.0118 0.21341 C 0.01215 0.22174 0.01233 0.23029 0.01267 0.23746 C 0.01302 0.25249 0.01267 0.23653 0.01319 0.24833 C 0.01337 0.25364 0.01354 0.25942 0.01371 0.26567 C 0.01423 0.28231 0.01458 0.29966 0.01528 0.31376 C 0.01562 0.34752 0.01545 0.33388 0.01545 0.3879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1939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13802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270135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663" name="TextovéPole 3"/>
          <p:cNvSpPr txBox="1">
            <a:spLocks noChangeArrowheads="1"/>
          </p:cNvSpPr>
          <p:nvPr/>
        </p:nvSpPr>
        <p:spPr bwMode="auto">
          <a:xfrm>
            <a:off x="827088" y="476250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Problémem Afriky je:</a:t>
            </a:r>
            <a:endParaRPr lang="cs-CZ" sz="2800" b="1" dirty="0"/>
          </a:p>
        </p:txBody>
      </p:sp>
      <p:pic>
        <p:nvPicPr>
          <p:cNvPr id="8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956376" y="5902494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39552" y="1587161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znečištěné </a:t>
            </a:r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ovzduší</a:t>
            </a:r>
            <a:endParaRPr lang="cs-CZ" sz="28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070314" y="2620565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častá </a:t>
            </a:r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zemětřesení</a:t>
            </a:r>
            <a:endParaRPr lang="cs-CZ" sz="28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875962" y="1580564"/>
            <a:ext cx="3024336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hladomor </a:t>
            </a:r>
            <a:r>
              <a:rPr lang="cs-CZ" sz="2800" b="1" dirty="0" smtClean="0">
                <a:ln>
                  <a:solidFill>
                    <a:schemeClr val="tx2"/>
                  </a:solidFill>
                </a:ln>
                <a:solidFill>
                  <a:schemeClr val="tx2"/>
                </a:solidFill>
              </a:rPr>
              <a:t>a nemoci</a:t>
            </a:r>
            <a:endParaRPr lang="cs-CZ" sz="28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855417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4.62428E-7 C 0.00451 0.02289 0.02464 0.04047 0.04114 0.0481 C 0.05624 0.06336 0.03732 0.04578 0.05746 0.05896 C 0.07395 0.06983 0.05364 0.06243 0.07221 0.06775 C 0.08228 0.08763 0.06458 0.05457 0.08541 0.08301 C 0.09357 0.09411 0.10208 0.10289 0.11162 0.11145 C 0.11388 0.11353 0.11614 0.11538 0.11805 0.11792 C 0.11944 0.11977 0.11978 0.12278 0.12135 0.1244 C 0.12326 0.12648 0.12603 0.12671 0.12794 0.12879 C 0.14027 0.14128 0.1519 0.15538 0.16405 0.1681 C 0.16683 0.1711 0.17083 0.17157 0.17378 0.17457 C 0.17812 0.17896 0.18107 0.18567 0.18541 0.19006 C 0.19253 0.19723 0.20017 0.20555 0.20659 0.21388 C 0.21301 0.2222 0.21735 0.23076 0.22464 0.23792 C 0.22846 0.25295 0.22326 0.237 0.23124 0.24879 C 0.23489 0.25411 0.23819 0.26012 0.24114 0.26636 C 0.24912 0.28301 0.25676 0.30035 0.26735 0.31446 C 0.27343 0.34821 0.27221 0.33457 0.27221 0.38867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5434E-6 C 0.00017 0.02266 0.00139 0.04023 0.00226 0.04786 C 0.00312 0.06312 0.00208 0.04555 0.00312 0.05873 C 0.00417 0.0696 0.00295 0.0622 0.00399 0.06752 C 0.00469 0.0874 0.00364 0.05434 0.00486 0.08278 C 0.00521 0.09388 0.00573 0.10266 0.00625 0.11122 C 0.00642 0.1133 0.0066 0.11515 0.0066 0.11769 C 0.00677 0.11954 0.00677 0.12255 0.00677 0.12416 C 0.00694 0.12625 0.00712 0.12648 0.00729 0.12856 C 0.00798 0.14081 0.00868 0.15492 0.00937 0.16763 C 0.00937 0.17064 0.00972 0.1711 0.00989 0.17411 C 0.01007 0.1785 0.01024 0.1852 0.01059 0.1896 C 0.01094 0.19677 0.01128 0.20509 0.0118 0.21341 C 0.01215 0.22174 0.01233 0.23029 0.01267 0.23746 C 0.01302 0.25249 0.01267 0.23653 0.01319 0.24833 C 0.01337 0.25364 0.01354 0.25942 0.01371 0.26567 C 0.01423 0.28231 0.01458 0.29966 0.01528 0.31376 C 0.01562 0.34752 0.01545 0.33388 0.01545 0.3879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1939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Co </a:t>
            </a:r>
            <a:r>
              <a:rPr lang="cs-CZ" sz="2800" b="1" dirty="0" err="1" smtClean="0"/>
              <a:t>NEnajdeš</a:t>
            </a:r>
            <a:r>
              <a:rPr lang="cs-CZ" sz="2800" b="1" dirty="0" smtClean="0"/>
              <a:t> v Africe</a:t>
            </a:r>
            <a:endParaRPr lang="cs-CZ" sz="2800" b="1" dirty="0"/>
          </a:p>
        </p:txBody>
      </p:sp>
      <p:pic>
        <p:nvPicPr>
          <p:cNvPr id="9" name="Picture 3" descr="C:\Users\Speciální školy\AppData\Local\Microsoft\Windows\Temporary Internet Files\Content.IE5\D0979LKZ\MP900403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60" y="3836772"/>
            <a:ext cx="5998279" cy="295093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956376" y="5902494"/>
            <a:ext cx="1008112" cy="720080"/>
          </a:xfrm>
          <a:prstGeom prst="actionButtonForwardNext">
            <a:avLst/>
          </a:prstGeom>
          <a:solidFill>
            <a:srgbClr val="FFFF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827584" y="1772816"/>
            <a:ext cx="2232248" cy="201627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28184" y="1561550"/>
            <a:ext cx="2232248" cy="201146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pic>
        <p:nvPicPr>
          <p:cNvPr id="15362" name="Picture 2" descr="C:\Users\Speciální školy\AppData\Local\Microsoft\Windows\Temporary Internet Files\Content.IE5\D0979LKZ\MC900346871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7" t="5739" r="7350" b="12046"/>
          <a:stretch/>
        </p:blipFill>
        <p:spPr bwMode="auto">
          <a:xfrm>
            <a:off x="747620" y="1818958"/>
            <a:ext cx="1905589" cy="211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Speciální školy\AppData\Local\Microsoft\Windows\Temporary Internet Files\Content.IE5\SGW27DW7\MC9004417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913" y="1818958"/>
            <a:ext cx="2082185" cy="208218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Speciální školy\AppData\Local\Microsoft\Windows\Temporary Internet Files\Content.IE5\SGTOPZIL\MC900195238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202" y="1751573"/>
            <a:ext cx="2657957" cy="163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902545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78035E-7 C 0.00052 0.00717 0.00052 0.01457 0.00173 0.02173 C 0.00642 0.05133 0.02795 0.07052 0.04427 0.0874 C 0.04896 0.09225 0.05226 0.09942 0.05746 0.10266 C 0.06371 0.10659 0.07048 0.10844 0.07708 0.11121 C 0.08403 0.11422 0.08976 0.12139 0.0967 0.12439 C 0.11441 0.13225 0.13246 0.13827 0.15087 0.14197 C 0.15417 0.14335 0.15729 0.14497 0.16059 0.14613 C 0.16389 0.14728 0.16719 0.14728 0.17048 0.14844 C 0.17934 0.15168 0.18837 0.15861 0.1967 0.1637 C 0.21545 0.17526 0.23316 0.19168 0.25243 0.20093 C 0.25764 0.20601 0.26389 0.20856 0.26892 0.21387 C 0.27673 0.2222 0.28403 0.23168 0.2901 0.24231 C 0.29479 0.25064 0.29826 0.26058 0.3033 0.26844 C 0.30538 0.27168 0.30798 0.27399 0.30989 0.27723 C 0.3118 0.28046 0.31267 0.28486 0.31476 0.28809 C 0.32187 0.29896 0.33177 0.30659 0.33767 0.31861 C 0.33976 0.32277 0.34271 0.33179 0.34271 0.33179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53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3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5723E-6 C -0.00399 0.01572 -0.00035 0.01064 -0.00816 0.01757 C -0.02205 0.04486 -0.04375 0.06197 -0.06545 0.0763 C -0.0684 0.07815 -0.07083 0.08139 -0.07378 0.08301 C -0.08802 0.09064 -0.10816 0.09225 -0.12292 0.09387 C -0.1559 0.1022 -0.18958 0.1089 -0.22292 0.11353 C -0.23264 0.11653 -0.24271 0.11792 -0.25087 0.12671 C -0.25451 0.1304 -0.26059 0.13965 -0.26059 0.13965 C -0.26319 0.16 -0.2717 0.17827 -0.27535 0.19861 C -0.27587 0.20601 -0.27622 0.21341 -0.27708 0.22058 C -0.27795 0.22798 -0.28194 0.23283 -0.28194 0.24023 " pathEditMode="relative" ptsTypes="ffffffffffA">
                                      <p:cBhvr>
                                        <p:cTn id="16" dur="2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HODNOCENÍ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040560"/>
          </a:xfrm>
          <a:ln>
            <a:noFill/>
          </a:ln>
        </p:spPr>
        <p:txBody>
          <a:bodyPr/>
          <a:lstStyle/>
          <a:p>
            <a:r>
              <a:rPr lang="cs-CZ" b="1" dirty="0" smtClean="0"/>
              <a:t>Jste na konci. Odpověděli jste na všechny otázky správně? Potom si zasloužíte </a:t>
            </a:r>
            <a:r>
              <a:rPr lang="cs-CZ" sz="6000" b="1" dirty="0" smtClean="0">
                <a:ln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Jedničku si zasloužíte i za 1 chybu.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Ohodnoťte sami svou práci: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059832" y="2600908"/>
            <a:ext cx="504056" cy="504056"/>
          </a:xfrm>
          <a:prstGeom prst="star7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1341617" y="4869160"/>
            <a:ext cx="1656184" cy="144016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707904" y="4923166"/>
            <a:ext cx="1664390" cy="1332148"/>
          </a:xfrm>
          <a:prstGeom prst="smileyFace">
            <a:avLst>
              <a:gd name="adj" fmla="val 493"/>
            </a:avLst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044363" y="4869160"/>
            <a:ext cx="1568896" cy="1358610"/>
          </a:xfrm>
          <a:prstGeom prst="smileyFace">
            <a:avLst>
              <a:gd name="adj" fmla="val -4653"/>
            </a:avLst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804310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14" y="260648"/>
            <a:ext cx="7708231" cy="3603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8" r="4277"/>
          <a:stretch/>
        </p:blipFill>
        <p:spPr bwMode="auto">
          <a:xfrm>
            <a:off x="402910" y="4034069"/>
            <a:ext cx="8340437" cy="2779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461593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088" y="908720"/>
            <a:ext cx="7217397" cy="3448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Speciální školy\AppData\Local\Microsoft\Windows\Temporary Internet Files\Content.IE5\D0979LKZ\MP9004007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45024"/>
            <a:ext cx="2081784" cy="3121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439632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l" eaLnBrk="1" hangingPunct="1"/>
            <a:r>
              <a:rPr lang="cs-CZ" sz="2800" b="1" dirty="0" smtClean="0"/>
              <a:t>Použité zdroje</a:t>
            </a:r>
          </a:p>
        </p:txBody>
      </p:sp>
      <p:sp>
        <p:nvSpPr>
          <p:cNvPr id="31747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72608"/>
          </a:xfrm>
        </p:spPr>
        <p:txBody>
          <a:bodyPr/>
          <a:lstStyle/>
          <a:p>
            <a:r>
              <a:rPr lang="cs-CZ" sz="1400" dirty="0" smtClean="0"/>
              <a:t>Snímek 4</a:t>
            </a:r>
          </a:p>
          <a:p>
            <a:r>
              <a:rPr lang="cs-CZ" sz="1400" dirty="0"/>
              <a:t>SEE ABOVE. </a:t>
            </a:r>
            <a:r>
              <a:rPr lang="cs-CZ" sz="1400" i="1" dirty="0"/>
              <a:t>wikipedia.cz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cs.wikipedia.org/wiki/Soubor:LocationAfrica.png</a:t>
            </a:r>
            <a:endParaRPr lang="cs-CZ" sz="1400" dirty="0" smtClean="0"/>
          </a:p>
          <a:p>
            <a:r>
              <a:rPr lang="cs-CZ" sz="1400" dirty="0" smtClean="0"/>
              <a:t>Snímek 5</a:t>
            </a:r>
          </a:p>
          <a:p>
            <a:r>
              <a:rPr lang="cs-CZ" sz="1400" dirty="0"/>
              <a:t>NASA/JPL-CALTECH. </a:t>
            </a:r>
            <a:r>
              <a:rPr lang="cs-CZ" sz="1400" i="1" dirty="0"/>
              <a:t>wikipedia.cz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cs.wikipedia.org/wiki/Soubor:Topography_of_africa.jpg</a:t>
            </a:r>
            <a:endParaRPr lang="cs-CZ" sz="1400" dirty="0" smtClean="0"/>
          </a:p>
          <a:p>
            <a:r>
              <a:rPr lang="cs-CZ" sz="1400" dirty="0" smtClean="0"/>
              <a:t>Snímek 6</a:t>
            </a:r>
          </a:p>
          <a:p>
            <a:r>
              <a:rPr lang="cs-CZ" sz="1400" dirty="0"/>
              <a:t>ALBORZAGROS. </a:t>
            </a:r>
            <a:r>
              <a:rPr lang="cs-CZ" sz="1400" i="1" dirty="0"/>
              <a:t>wikipedia.cz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cs.wikipedia.org/wiki/Soubor:Fossa-2012.jpg</a:t>
            </a:r>
            <a:endParaRPr lang="cs-CZ" sz="1400" dirty="0" smtClean="0"/>
          </a:p>
          <a:p>
            <a:r>
              <a:rPr lang="cs-CZ" sz="1400" dirty="0" smtClean="0"/>
              <a:t>Snímek 7</a:t>
            </a:r>
          </a:p>
          <a:p>
            <a:r>
              <a:rPr lang="cs-CZ" sz="1400" dirty="0"/>
              <a:t>YOSEMITE. </a:t>
            </a:r>
            <a:r>
              <a:rPr lang="cs-CZ" sz="1400" i="1" dirty="0"/>
              <a:t>wikipedia.cz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cs.wikipedia.org/wiki/Soubor:Kibo_summit_of_Mt_Kilimanjaro_001.JPG</a:t>
            </a:r>
            <a:endParaRPr lang="cs-CZ" sz="1400" dirty="0" smtClean="0"/>
          </a:p>
          <a:p>
            <a:r>
              <a:rPr lang="cs-CZ" sz="1400" dirty="0" smtClean="0"/>
              <a:t>Snímek 8</a:t>
            </a:r>
          </a:p>
          <a:p>
            <a:r>
              <a:rPr lang="cs-CZ" sz="1400" dirty="0"/>
              <a:t>BIONET. </a:t>
            </a:r>
            <a:r>
              <a:rPr lang="cs-CZ" sz="1400" i="1" dirty="0"/>
              <a:t>wipedia.cz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cs.wikipedia.org/wiki/Soubor:Vallee_fertile_du_Nil_a_Louxor.jpg</a:t>
            </a:r>
            <a:endParaRPr lang="cs-CZ" sz="1400" dirty="0" smtClean="0"/>
          </a:p>
          <a:p>
            <a:r>
              <a:rPr lang="cs-CZ" sz="1400" dirty="0" smtClean="0"/>
              <a:t>Snímek 9</a:t>
            </a:r>
          </a:p>
          <a:p>
            <a:r>
              <a:rPr lang="cs-CZ" sz="1400" dirty="0"/>
              <a:t>SIMISA. </a:t>
            </a:r>
            <a:r>
              <a:rPr lang="cs-CZ" sz="1400" i="1" dirty="0"/>
              <a:t>wikipedia.cz</a:t>
            </a:r>
            <a:r>
              <a:rPr lang="cs-CZ" sz="1400" dirty="0"/>
              <a:t> [online]. [cit. 27.1.2013].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commons.wikimedia.org/wiki/File:Lake_Viktoria_2009-08-26_14-01-23.JPG?uselang=cs</a:t>
            </a:r>
            <a:endParaRPr lang="cs-CZ" sz="1400" dirty="0" smtClean="0"/>
          </a:p>
          <a:p>
            <a:endParaRPr lang="cs-CZ" sz="1400" smtClean="0"/>
          </a:p>
          <a:p>
            <a:r>
              <a:rPr lang="cs-CZ" sz="1400" smtClean="0"/>
              <a:t>Další </a:t>
            </a:r>
            <a:r>
              <a:rPr lang="cs-CZ" sz="1400" dirty="0" smtClean="0"/>
              <a:t>obrázky Galerie Microsoft Office  - Klipart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06502803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524</Words>
  <Application>Microsoft Office PowerPoint</Application>
  <PresentationFormat>Předvádění na obrazovce (4:3)</PresentationFormat>
  <Paragraphs>103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Výchozí návrh</vt:lpstr>
      <vt:lpstr>Prezentace aplikace PowerPoint</vt:lpstr>
      <vt:lpstr>Prezentace aplikace PowerPoint</vt:lpstr>
      <vt:lpstr>AFRIKA</vt:lpstr>
      <vt:lpstr>Prezentace aplikace PowerPoint</vt:lpstr>
      <vt:lpstr>Vyznač:</vt:lpstr>
      <vt:lpstr>Madagaskar</vt:lpstr>
      <vt:lpstr>Kilimandžáro 5 895 m n.m. </vt:lpstr>
      <vt:lpstr>Nil – 2. nejdelší řeka na světě</vt:lpstr>
      <vt:lpstr>Viktoriino jezero</vt:lpstr>
      <vt:lpstr>Základní údaje</vt:lpstr>
      <vt:lpstr>OBYVATELSTVO AFRIKY </vt:lpstr>
      <vt:lpstr>Prezentace aplikace PowerPoint</vt:lpstr>
      <vt:lpstr>Prezentace aplikace PowerPoint</vt:lpstr>
      <vt:lpstr>Prezentace aplikace PowerPoint</vt:lpstr>
      <vt:lpstr>Hladomor v Africe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HODNOCENÍ</vt:lpstr>
      <vt:lpstr>Prezentace aplikace PowerPoint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AFRIKA</dc:title>
  <dc:creator>Tereza</dc:creator>
  <cp:lastModifiedBy>Speciální školy</cp:lastModifiedBy>
  <cp:revision>33</cp:revision>
  <dcterms:created xsi:type="dcterms:W3CDTF">2011-02-27T14:35:23Z</dcterms:created>
  <dcterms:modified xsi:type="dcterms:W3CDTF">2013-03-25T18:06:23Z</dcterms:modified>
</cp:coreProperties>
</file>