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64" r:id="rId5"/>
    <p:sldId id="265" r:id="rId6"/>
    <p:sldId id="268" r:id="rId7"/>
    <p:sldId id="258" r:id="rId8"/>
    <p:sldId id="260" r:id="rId9"/>
    <p:sldId id="263" r:id="rId10"/>
    <p:sldId id="261" r:id="rId11"/>
    <p:sldId id="262" r:id="rId12"/>
    <p:sldId id="259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45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047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26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69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8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93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387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043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36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30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49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37ED1-7E99-47FD-BE3E-DD4826774087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9660E-7BD8-4C73-B0C3-57E4E39945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42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584" y="4509120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VY_32_INOVACE_V_2_12_Pamětné sčítání, odčítání velkých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12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32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476672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procvičování </a:t>
            </a:r>
            <a:r>
              <a:rPr lang="cs-CZ" dirty="0" smtClean="0"/>
              <a:t>pamětného </a:t>
            </a:r>
            <a:r>
              <a:rPr lang="cs-CZ" dirty="0"/>
              <a:t>sčítání a odčítání čísel </a:t>
            </a:r>
            <a:r>
              <a:rPr lang="cs-CZ" dirty="0" smtClean="0"/>
              <a:t>přes 1 000</a:t>
            </a:r>
            <a:r>
              <a:rPr lang="cs-CZ" dirty="0"/>
              <a:t> </a:t>
            </a:r>
            <a:r>
              <a:rPr lang="cs-CZ" dirty="0" smtClean="0"/>
              <a:t>000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</a:t>
            </a:r>
            <a:r>
              <a:rPr lang="cs-CZ" dirty="0" smtClean="0"/>
              <a:t>se učí </a:t>
            </a:r>
            <a:r>
              <a:rPr lang="cs-CZ" dirty="0"/>
              <a:t>aritmetické operace s přirozenými čísly většími než 1 000 </a:t>
            </a:r>
            <a:r>
              <a:rPr lang="cs-CZ" dirty="0" smtClean="0"/>
              <a:t>000.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sčítanec, součet, menšenec, menšitel, rozdíl, pamětné sčítání, odčítání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</a:t>
            </a:r>
            <a:r>
              <a:rPr lang="cs-CZ" b="1" smtClean="0"/>
              <a:t>výuku </a:t>
            </a:r>
            <a:r>
              <a:rPr lang="cs-CZ" b="1" smtClean="0"/>
              <a:t>DUM: </a:t>
            </a:r>
            <a:r>
              <a:rPr lang="cs-CZ" smtClean="0"/>
              <a:t>25 </a:t>
            </a:r>
            <a:r>
              <a:rPr lang="cs-CZ" dirty="0" smtClean="0"/>
              <a:t>min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520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404664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procvičují </a:t>
            </a:r>
            <a:r>
              <a:rPr lang="cs-CZ" dirty="0" smtClean="0"/>
              <a:t>pamětné sčítání a odčítání </a:t>
            </a:r>
            <a:r>
              <a:rPr lang="cs-CZ" dirty="0"/>
              <a:t>velkých </a:t>
            </a:r>
            <a:r>
              <a:rPr lang="cs-CZ" dirty="0" smtClean="0"/>
              <a:t>čísel. </a:t>
            </a:r>
            <a:r>
              <a:rPr lang="cs-CZ" dirty="0"/>
              <a:t>Chodí k interaktivní tabuli a pracují s jednotlivými snímky.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b="1" dirty="0" smtClean="0"/>
              <a:t>Snímky </a:t>
            </a:r>
            <a:r>
              <a:rPr lang="cs-CZ" b="1" dirty="0"/>
              <a:t>č</a:t>
            </a:r>
            <a:r>
              <a:rPr lang="cs-CZ" b="1" dirty="0" smtClean="0"/>
              <a:t>. 5, 6 </a:t>
            </a:r>
            <a:r>
              <a:rPr lang="cs-CZ" b="1" dirty="0"/>
              <a:t>–</a:t>
            </a:r>
            <a:r>
              <a:rPr lang="cs-CZ" dirty="0"/>
              <a:t> </a:t>
            </a:r>
            <a:r>
              <a:rPr lang="cs-CZ" dirty="0" smtClean="0"/>
              <a:t>Žáci počítají řady čísel po desetitisících, po statisících. Řeknou správné číslo, dotknou se tabule a vyplyne správné číslo.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8</a:t>
            </a:r>
            <a:r>
              <a:rPr lang="cs-CZ" b="1" dirty="0" smtClean="0"/>
              <a:t> – </a:t>
            </a:r>
            <a:r>
              <a:rPr lang="cs-CZ" dirty="0" smtClean="0"/>
              <a:t>Žáci si zopakují názvy matematických operací. Dotknou se rámečku, vyplyne správná odpověď.  </a:t>
            </a:r>
          </a:p>
          <a:p>
            <a:endParaRPr lang="cs-CZ" dirty="0"/>
          </a:p>
          <a:p>
            <a:r>
              <a:rPr lang="cs-CZ" b="1" dirty="0"/>
              <a:t>Snímky č. </a:t>
            </a:r>
            <a:r>
              <a:rPr lang="cs-CZ" b="1" dirty="0" smtClean="0"/>
              <a:t>10, 11, 12 – </a:t>
            </a:r>
            <a:r>
              <a:rPr lang="cs-CZ" dirty="0" smtClean="0"/>
              <a:t>Žáci pamětně sčítají a odčítají velká čísla. Dotykem na rámeček a tlačítko provedou kontrolu. (</a:t>
            </a:r>
            <a:r>
              <a:rPr lang="cs-CZ" b="1" dirty="0" smtClean="0"/>
              <a:t>snímky č. 10, 12 </a:t>
            </a:r>
            <a:r>
              <a:rPr lang="cs-CZ" dirty="0" smtClean="0"/>
              <a:t>- žlutý rámeček odletí, </a:t>
            </a:r>
            <a:r>
              <a:rPr lang="cs-CZ" b="1" dirty="0" smtClean="0"/>
              <a:t>snímek č. 11 - </a:t>
            </a:r>
            <a:r>
              <a:rPr lang="cs-CZ" dirty="0" smtClean="0"/>
              <a:t>tlačítko zabliká, přiletí správný výsledek)</a:t>
            </a:r>
          </a:p>
        </p:txBody>
      </p:sp>
    </p:spTree>
    <p:extLst>
      <p:ext uri="{BB962C8B-B14F-4D97-AF65-F5344CB8AC3E}">
        <p14:creationId xmlns:p14="http://schemas.microsoft.com/office/powerpoint/2010/main" val="152507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3451225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067944" y="1290500"/>
            <a:ext cx="4824536" cy="3578660"/>
          </a:xfrm>
          <a:prstGeom prst="cloudCallout">
            <a:avLst>
              <a:gd name="adj1" fmla="val -73462"/>
              <a:gd name="adj2" fmla="val 4601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Počítejte po desetitisících a 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statisících.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28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85565"/>
            <a:ext cx="3041602" cy="584775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po desetitisících: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715492"/>
            <a:ext cx="165330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350 000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46672" y="730757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1 360 000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08512" y="715492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4 720 000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715492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7 540 000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70705" y="447583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1 420 000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70706" y="386104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1 410 000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74027" y="3210959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1 400 000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59233" y="2593610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1 390 000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59233" y="199055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1 380 000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46671" y="1372835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1 370 000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70704" y="5115309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1 430 000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70703" y="5719594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1 440 000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70702" y="6312006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1 450 000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79512" y="1372835"/>
            <a:ext cx="165330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360 000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79511" y="1985250"/>
            <a:ext cx="1653307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370 000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96090" y="2593610"/>
            <a:ext cx="163672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380 000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8898" y="3210959"/>
            <a:ext cx="162391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390 000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08897" y="3838179"/>
            <a:ext cx="1623921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400 000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08898" y="5096408"/>
            <a:ext cx="1613917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420 000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08899" y="4453230"/>
            <a:ext cx="1623918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410 000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11267" y="5719594"/>
            <a:ext cx="1611548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430 000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01953" y="6312006"/>
            <a:ext cx="162086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440 000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08512" y="1359475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4 730 000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08511" y="198525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4 740 000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893560" y="259361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4 750 000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908512" y="3210959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4 760 000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08512" y="3827274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4 770 000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929430" y="445323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4 780 000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944113" y="5712341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4 800 000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929429" y="5079744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4 790 000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944113" y="6312006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4 810 000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55784" y="1353886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7 550 000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288084" y="1985250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7 560 000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288086" y="2601950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7 570 000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94003" y="3838179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7 590 000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288085" y="3246595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7 580 000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294002" y="447583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7 600 000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294003" y="509640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7 610 000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298932" y="5719594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7 620 000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288087" y="6312006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7 630 000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5793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59832" y="85564"/>
            <a:ext cx="2499787" cy="584775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po statisících: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46672" y="730757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3 100 000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08512" y="715492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5 460 000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715492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8 520 000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70705" y="447583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3 700 000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70706" y="386104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3 600 000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74027" y="3210959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3 500 000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59233" y="2593610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3 400 000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59233" y="199055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3 300 000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46671" y="1372835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3 200 000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70704" y="5115309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3 800 000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70703" y="5719594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3 900 000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70702" y="6312006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4 000 000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08512" y="1359475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5 560 000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08511" y="198525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5 660 000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893560" y="259361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5 760 000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908512" y="3210959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5 860 000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08512" y="3827274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5 960 000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929430" y="445323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5 060 000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944113" y="5712341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6</a:t>
            </a:r>
            <a:r>
              <a:rPr lang="cs-CZ" sz="2800" dirty="0" smtClean="0"/>
              <a:t> 260 000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929429" y="5079744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6</a:t>
            </a:r>
            <a:r>
              <a:rPr lang="cs-CZ" sz="2800" dirty="0" smtClean="0"/>
              <a:t> 160 000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944113" y="6312006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6</a:t>
            </a:r>
            <a:r>
              <a:rPr lang="cs-CZ" sz="2800" b="1" dirty="0" smtClean="0"/>
              <a:t> 360 000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55784" y="1353886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8 620 000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288084" y="1985250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8 720 000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288086" y="2601950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8 820 000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94003" y="3838179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9 020 000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288085" y="3246595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8 920 000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294002" y="447583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9 120 000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294003" y="5096408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9 220 000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298932" y="5719594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9 320 000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288087" y="6312006"/>
            <a:ext cx="1627369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9 420 000</a:t>
            </a:r>
            <a:endParaRPr lang="cs-CZ" sz="28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51520" y="715492"/>
            <a:ext cx="160813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600 000</a:t>
            </a:r>
            <a:endParaRPr lang="cs-CZ" sz="28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51519" y="1353886"/>
            <a:ext cx="160813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dirty="0" smtClean="0"/>
              <a:t>700 000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51520" y="1985250"/>
            <a:ext cx="160813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dirty="0" smtClean="0"/>
              <a:t>800 000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51518" y="2593610"/>
            <a:ext cx="160813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dirty="0" smtClean="0"/>
              <a:t>900 000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51520" y="3210959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41899" y="3827274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1 100 000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41898" y="4453230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1 200 000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49485" y="5096408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1 300 000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51520" y="5712341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1 400 000</a:t>
            </a:r>
            <a:endParaRPr lang="cs-CZ" sz="28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41897" y="6312006"/>
            <a:ext cx="162736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1 500 000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4708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16" y="980728"/>
            <a:ext cx="3451225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355976" y="332656"/>
            <a:ext cx="4489597" cy="2700300"/>
          </a:xfrm>
          <a:prstGeom prst="cloudCallout">
            <a:avLst>
              <a:gd name="adj1" fmla="val -82615"/>
              <a:gd name="adj2" fmla="val 8273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Zopakujte si názvy matematických operací.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706921" y="3501008"/>
            <a:ext cx="5305455" cy="2844316"/>
          </a:xfrm>
          <a:prstGeom prst="cloudCallout">
            <a:avLst>
              <a:gd name="adj1" fmla="val -68142"/>
              <a:gd name="adj2" fmla="val -2840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Dotkněte se jednotlivých rámečků, zjistíte správnou odpověď.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17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us 1"/>
          <p:cNvSpPr/>
          <p:nvPr/>
        </p:nvSpPr>
        <p:spPr>
          <a:xfrm>
            <a:off x="2631196" y="646887"/>
            <a:ext cx="668571" cy="648072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Minus 2"/>
          <p:cNvSpPr/>
          <p:nvPr/>
        </p:nvSpPr>
        <p:spPr>
          <a:xfrm>
            <a:off x="2741228" y="2707009"/>
            <a:ext cx="547678" cy="51391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4" name="Je rovno 3"/>
          <p:cNvSpPr/>
          <p:nvPr/>
        </p:nvSpPr>
        <p:spPr>
          <a:xfrm>
            <a:off x="5796964" y="668698"/>
            <a:ext cx="721737" cy="532442"/>
          </a:xfrm>
          <a:prstGeom prst="mathEqual">
            <a:avLst/>
          </a:prstGeom>
          <a:solidFill>
            <a:sysClr val="windowText" lastClr="000000"/>
          </a:solidFill>
          <a:ln w="1905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568802"/>
            <a:ext cx="2016224" cy="72008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468" y="2583018"/>
            <a:ext cx="2016224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1756" y="568802"/>
            <a:ext cx="2016224" cy="72008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44804" y="574879"/>
            <a:ext cx="2016224" cy="72008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41756" y="2576269"/>
            <a:ext cx="2016224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9774" y="2576269"/>
            <a:ext cx="2016224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Je rovno 11"/>
          <p:cNvSpPr/>
          <p:nvPr/>
        </p:nvSpPr>
        <p:spPr>
          <a:xfrm>
            <a:off x="5789523" y="2707009"/>
            <a:ext cx="721737" cy="532442"/>
          </a:xfrm>
          <a:prstGeom prst="mathEqual">
            <a:avLst/>
          </a:prstGeom>
          <a:solidFill>
            <a:sysClr val="windowText" lastClr="000000"/>
          </a:solidFill>
          <a:ln w="1905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0777" y="636454"/>
            <a:ext cx="1559209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sčítanec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3311" y="642531"/>
            <a:ext cx="1559209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sčítanec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6291" y="636453"/>
            <a:ext cx="13071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součet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89873" y="2650669"/>
            <a:ext cx="111998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rozdíl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50672" y="2650670"/>
            <a:ext cx="165442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menšitel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9057" y="2643921"/>
            <a:ext cx="191270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menšenec</a:t>
            </a:r>
            <a:endParaRPr lang="cs-CZ" sz="3200" b="1" dirty="0"/>
          </a:p>
        </p:txBody>
      </p:sp>
      <p:pic>
        <p:nvPicPr>
          <p:cNvPr id="1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32813" y1="2083" x2="26042" y2="30729"/>
                        <a14:foregroundMark x1="21354" y1="15104" x2="25521" y2="25521"/>
                        <a14:foregroundMark x1="33333" y1="14063" x2="32292" y2="29167"/>
                        <a14:foregroundMark x1="76563" y1="82813" x2="70313" y2="9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200" y="3429000"/>
            <a:ext cx="3384376" cy="3162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7373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3451225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2555776" y="359594"/>
            <a:ext cx="6408711" cy="2304256"/>
          </a:xfrm>
          <a:prstGeom prst="cloudCallout">
            <a:avLst>
              <a:gd name="adj1" fmla="val -34397"/>
              <a:gd name="adj2" fmla="val 14242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Sčítejte a odčítejte pamětně.</a:t>
            </a:r>
            <a:endParaRPr lang="cs-CZ" sz="40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33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4345"/>
            <a:ext cx="6179897" cy="59093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32 000 000 +  14 000 000 = </a:t>
            </a:r>
            <a:r>
              <a:rPr lang="cs-CZ" sz="2800" b="1" dirty="0" smtClean="0"/>
              <a:t>46 000 000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57 000 000 –    2 000 000 = </a:t>
            </a:r>
            <a:r>
              <a:rPr lang="cs-CZ" sz="2800" b="1" dirty="0" smtClean="0"/>
              <a:t>55 000 000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5 000 000 +  12 000 000 = </a:t>
            </a:r>
            <a:r>
              <a:rPr lang="cs-CZ" sz="2800" b="1" dirty="0" smtClean="0"/>
              <a:t>17 000 000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4 600 000 –    3 100 000 =   </a:t>
            </a:r>
            <a:r>
              <a:rPr lang="cs-CZ" sz="2800" b="1" dirty="0" smtClean="0"/>
              <a:t>1 500 000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12 300 000 +    4 200 000 = </a:t>
            </a:r>
            <a:r>
              <a:rPr lang="cs-CZ" sz="2800" b="1" dirty="0" smtClean="0"/>
              <a:t>16 500 000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6 500 000 –    1 500 000 =    </a:t>
            </a:r>
            <a:r>
              <a:rPr lang="cs-CZ" sz="2800" b="1" dirty="0" smtClean="0"/>
              <a:t>5 000 000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3 700 000 +    2 400 000 =    </a:t>
            </a:r>
            <a:r>
              <a:rPr lang="cs-CZ" sz="2800" b="1" dirty="0" smtClean="0"/>
              <a:t>6 100 000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28 100 000 –  15 100 000 = </a:t>
            </a:r>
            <a:r>
              <a:rPr lang="cs-CZ" sz="2800" b="1" dirty="0" smtClean="0"/>
              <a:t>13 000 000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7 800 000 +        900 000 =   </a:t>
            </a:r>
            <a:r>
              <a:rPr lang="cs-CZ" sz="2800" b="1" dirty="0" smtClean="0"/>
              <a:t>8 700 000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672229" y="5192940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66890" y="4570787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66890" y="3922435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66890" y="3302149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66890" y="2679977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66890" y="1989271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665836" y="1340639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665836" y="679874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672229" y="5837323"/>
            <a:ext cx="1842590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98054"/>
            <a:ext cx="2749872" cy="2542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522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59" y="474345"/>
            <a:ext cx="5853473" cy="5909310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11 000 000 +  24 000 000 =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</a:t>
            </a:r>
            <a:r>
              <a:rPr lang="cs-CZ" sz="2800" dirty="0"/>
              <a:t>5</a:t>
            </a:r>
            <a:r>
              <a:rPr lang="cs-CZ" sz="2800" dirty="0" smtClean="0"/>
              <a:t> 000 000 –    1 000 000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4 000 000 +  15 000 000 =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5 </a:t>
            </a:r>
            <a:r>
              <a:rPr lang="cs-CZ" sz="2800" dirty="0"/>
              <a:t>8</a:t>
            </a:r>
            <a:r>
              <a:rPr lang="cs-CZ" sz="2800" dirty="0" smtClean="0"/>
              <a:t>00 000 –    2 </a:t>
            </a:r>
            <a:r>
              <a:rPr lang="cs-CZ" sz="2800" dirty="0"/>
              <a:t>3</a:t>
            </a:r>
            <a:r>
              <a:rPr lang="cs-CZ" sz="2800" dirty="0" smtClean="0"/>
              <a:t>00 000 =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32 </a:t>
            </a:r>
            <a:r>
              <a:rPr lang="cs-CZ" sz="2800" dirty="0"/>
              <a:t>4</a:t>
            </a:r>
            <a:r>
              <a:rPr lang="cs-CZ" sz="2800" dirty="0" smtClean="0"/>
              <a:t>00 000 +    3 200 000 </a:t>
            </a:r>
            <a:r>
              <a:rPr lang="cs-CZ" sz="2800" dirty="0"/>
              <a:t>=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8 200 000 –    4 </a:t>
            </a:r>
            <a:r>
              <a:rPr lang="cs-CZ" sz="2800" dirty="0"/>
              <a:t>2</a:t>
            </a:r>
            <a:r>
              <a:rPr lang="cs-CZ" sz="2800" dirty="0" smtClean="0"/>
              <a:t>00 000 =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1 </a:t>
            </a:r>
            <a:r>
              <a:rPr lang="cs-CZ" sz="2800" dirty="0"/>
              <a:t>9</a:t>
            </a:r>
            <a:r>
              <a:rPr lang="cs-CZ" sz="2800" dirty="0" smtClean="0"/>
              <a:t>00 000 +    </a:t>
            </a:r>
            <a:r>
              <a:rPr lang="cs-CZ" sz="2800" dirty="0"/>
              <a:t>5</a:t>
            </a:r>
            <a:r>
              <a:rPr lang="cs-CZ" sz="2800" dirty="0" smtClean="0"/>
              <a:t> </a:t>
            </a:r>
            <a:r>
              <a:rPr lang="cs-CZ" sz="2800" dirty="0"/>
              <a:t>6</a:t>
            </a:r>
            <a:r>
              <a:rPr lang="cs-CZ" sz="2800" dirty="0" smtClean="0"/>
              <a:t>00 000 =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</a:t>
            </a:r>
            <a:r>
              <a:rPr lang="cs-CZ" sz="2800" dirty="0"/>
              <a:t>6</a:t>
            </a:r>
            <a:r>
              <a:rPr lang="cs-CZ" sz="2800" dirty="0" smtClean="0"/>
              <a:t> </a:t>
            </a:r>
            <a:r>
              <a:rPr lang="cs-CZ" sz="2800" dirty="0"/>
              <a:t>7</a:t>
            </a:r>
            <a:r>
              <a:rPr lang="cs-CZ" sz="2800" dirty="0" smtClean="0"/>
              <a:t>00 000 –  24 100 000 </a:t>
            </a:r>
            <a:r>
              <a:rPr lang="cs-CZ" sz="2800" dirty="0"/>
              <a:t>=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  7 300 000 +        900 000 =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44008" y="620688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smtClean="0"/>
              <a:t>35 </a:t>
            </a:r>
            <a:r>
              <a:rPr lang="cs-CZ" sz="2800" b="1" dirty="0"/>
              <a:t>000 000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1268760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64 </a:t>
            </a:r>
            <a:r>
              <a:rPr lang="cs-CZ" sz="2800" b="1" dirty="0"/>
              <a:t>000 000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826748" y="2596555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3 </a:t>
            </a:r>
            <a:r>
              <a:rPr lang="cs-CZ" sz="2800" b="1" dirty="0"/>
              <a:t>500 000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644007" y="3210859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35 600 </a:t>
            </a:r>
            <a:r>
              <a:rPr lang="cs-CZ" sz="2800" b="1" dirty="0"/>
              <a:t>000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837664" y="3852797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4 </a:t>
            </a:r>
            <a:r>
              <a:rPr lang="cs-CZ" sz="2800" b="1" dirty="0"/>
              <a:t>000 000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37664" y="4483654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7 500 </a:t>
            </a:r>
            <a:r>
              <a:rPr lang="cs-CZ" sz="2800" b="1" dirty="0"/>
              <a:t>000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675715" y="5101651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22 600 </a:t>
            </a:r>
            <a:r>
              <a:rPr lang="cs-CZ" sz="2800" b="1" dirty="0"/>
              <a:t>000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826747" y="5746033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8 </a:t>
            </a:r>
            <a:r>
              <a:rPr lang="cs-CZ" sz="2800" b="1" dirty="0" smtClean="0"/>
              <a:t>200 </a:t>
            </a:r>
            <a:r>
              <a:rPr lang="cs-CZ" sz="2800" b="1" dirty="0"/>
              <a:t>000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644008" y="1916832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19 </a:t>
            </a:r>
            <a:r>
              <a:rPr lang="cs-CZ" sz="2800" b="1" dirty="0"/>
              <a:t>0</a:t>
            </a:r>
            <a:r>
              <a:rPr lang="cs-CZ" sz="2800" b="1" dirty="0" smtClean="0"/>
              <a:t>00 </a:t>
            </a:r>
            <a:r>
              <a:rPr lang="cs-CZ" sz="2800" b="1" dirty="0"/>
              <a:t>000</a:t>
            </a:r>
          </a:p>
        </p:txBody>
      </p:sp>
      <p:sp>
        <p:nvSpPr>
          <p:cNvPr id="3" name="Zkosené hrany 2"/>
          <p:cNvSpPr/>
          <p:nvPr/>
        </p:nvSpPr>
        <p:spPr>
          <a:xfrm>
            <a:off x="6729076" y="667280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kosené hrany 33"/>
          <p:cNvSpPr/>
          <p:nvPr/>
        </p:nvSpPr>
        <p:spPr>
          <a:xfrm>
            <a:off x="6729076" y="1361944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kosené hrany 34"/>
          <p:cNvSpPr/>
          <p:nvPr/>
        </p:nvSpPr>
        <p:spPr>
          <a:xfrm>
            <a:off x="6729076" y="2010016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kosené hrany 35"/>
          <p:cNvSpPr/>
          <p:nvPr/>
        </p:nvSpPr>
        <p:spPr>
          <a:xfrm>
            <a:off x="6729076" y="2643281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kosené hrany 36"/>
          <p:cNvSpPr/>
          <p:nvPr/>
        </p:nvSpPr>
        <p:spPr>
          <a:xfrm>
            <a:off x="6729076" y="3257451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kosené hrany 37"/>
          <p:cNvSpPr/>
          <p:nvPr/>
        </p:nvSpPr>
        <p:spPr>
          <a:xfrm>
            <a:off x="6729076" y="3899389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kosené hrany 38"/>
          <p:cNvSpPr/>
          <p:nvPr/>
        </p:nvSpPr>
        <p:spPr>
          <a:xfrm>
            <a:off x="6729076" y="4573235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kosené hrany 39"/>
          <p:cNvSpPr/>
          <p:nvPr/>
        </p:nvSpPr>
        <p:spPr>
          <a:xfrm>
            <a:off x="6729076" y="5194835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kosené hrany 40"/>
          <p:cNvSpPr/>
          <p:nvPr/>
        </p:nvSpPr>
        <p:spPr>
          <a:xfrm>
            <a:off x="6722180" y="5792625"/>
            <a:ext cx="733368" cy="430036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444" y="2984120"/>
            <a:ext cx="1681556" cy="1499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048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4345"/>
            <a:ext cx="6179897" cy="59093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11 000 000 +  12 000 000 = </a:t>
            </a:r>
            <a:r>
              <a:rPr lang="cs-CZ" sz="2800" b="1" dirty="0" smtClean="0"/>
              <a:t>23 000 000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85 000 000 –    1 000 000 = </a:t>
            </a:r>
            <a:r>
              <a:rPr lang="cs-CZ" sz="2800" b="1" dirty="0" smtClean="0"/>
              <a:t>84 000 000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7 000 000 +  22 000 000 = </a:t>
            </a:r>
            <a:r>
              <a:rPr lang="cs-CZ" sz="2800" b="1" dirty="0" smtClean="0"/>
              <a:t>29 000 000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5 900 000 –    4 500 000 =   </a:t>
            </a:r>
            <a:r>
              <a:rPr lang="cs-CZ" sz="2800" b="1" dirty="0" smtClean="0"/>
              <a:t>1 400 000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31 400 000 +    3 200 000 = </a:t>
            </a:r>
            <a:r>
              <a:rPr lang="cs-CZ" sz="2800" b="1" dirty="0" smtClean="0"/>
              <a:t>34 600 000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9 400 000 –    7 400 000 =    </a:t>
            </a:r>
            <a:r>
              <a:rPr lang="cs-CZ" sz="2800" b="1" dirty="0" smtClean="0"/>
              <a:t>2 000 000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2 600 000 +    1 800 000 =    </a:t>
            </a:r>
            <a:r>
              <a:rPr lang="cs-CZ" sz="2800" b="1" dirty="0" smtClean="0"/>
              <a:t>4 400 000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48 500 000 –  35 000 000 = </a:t>
            </a:r>
            <a:r>
              <a:rPr lang="cs-CZ" sz="2800" b="1" dirty="0" smtClean="0"/>
              <a:t>13 500 000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6 700 000 +        800 000 =   </a:t>
            </a:r>
            <a:r>
              <a:rPr lang="cs-CZ" sz="2800" b="1" dirty="0" smtClean="0"/>
              <a:t>7 500 000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09028" y="692696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13072" y="1338133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84865" y="1988840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7602" y="2636912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09028" y="3258681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97602" y="3933056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09028" y="4581128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02152" y="5157192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09028" y="5805264"/>
            <a:ext cx="1626566" cy="34063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34021"/>
            <a:ext cx="2755900" cy="254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65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078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870</TotalTime>
  <Words>781</Words>
  <Application>Microsoft Office PowerPoint</Application>
  <PresentationFormat>Předvádění na obrazovce (4:3)</PresentationFormat>
  <Paragraphs>159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55</cp:revision>
  <dcterms:created xsi:type="dcterms:W3CDTF">2012-11-25T13:29:16Z</dcterms:created>
  <dcterms:modified xsi:type="dcterms:W3CDTF">2013-03-26T18:03:12Z</dcterms:modified>
</cp:coreProperties>
</file>