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66" r:id="rId5"/>
    <p:sldId id="261" r:id="rId6"/>
    <p:sldId id="269" r:id="rId7"/>
    <p:sldId id="264" r:id="rId8"/>
    <p:sldId id="268" r:id="rId9"/>
    <p:sldId id="270" r:id="rId10"/>
    <p:sldId id="271" r:id="rId11"/>
    <p:sldId id="257" r:id="rId12"/>
    <p:sldId id="260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DAA6A-9FDC-4B33-A8E4-AB6AC1D510D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C2E2D-ECDB-41F7-B249-D8426B8EC8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898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DAA6A-9FDC-4B33-A8E4-AB6AC1D510D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C2E2D-ECDB-41F7-B249-D8426B8EC8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100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DAA6A-9FDC-4B33-A8E4-AB6AC1D510D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C2E2D-ECDB-41F7-B249-D8426B8EC8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775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DAA6A-9FDC-4B33-A8E4-AB6AC1D510D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C2E2D-ECDB-41F7-B249-D8426B8EC8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971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DAA6A-9FDC-4B33-A8E4-AB6AC1D510D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C2E2D-ECDB-41F7-B249-D8426B8EC8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641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DAA6A-9FDC-4B33-A8E4-AB6AC1D510D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C2E2D-ECDB-41F7-B249-D8426B8EC8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430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DAA6A-9FDC-4B33-A8E4-AB6AC1D510D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C2E2D-ECDB-41F7-B249-D8426B8EC8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240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DAA6A-9FDC-4B33-A8E4-AB6AC1D510D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C2E2D-ECDB-41F7-B249-D8426B8EC8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195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DAA6A-9FDC-4B33-A8E4-AB6AC1D510D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C2E2D-ECDB-41F7-B249-D8426B8EC8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362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DAA6A-9FDC-4B33-A8E4-AB6AC1D510D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C2E2D-ECDB-41F7-B249-D8426B8EC8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595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DAA6A-9FDC-4B33-A8E4-AB6AC1D510D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C2E2D-ECDB-41F7-B249-D8426B8EC8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464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ADAA6A-9FDC-4B33-A8E4-AB6AC1D510D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BC2E2D-ECDB-41F7-B249-D8426B8EC8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294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827584" y="4509120"/>
            <a:ext cx="74888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VY_32_INOVACE_V_2_13_Písemné sčítání, odčítání velkých čísel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V </a:t>
            </a:r>
            <a:r>
              <a:rPr lang="cs-CZ" b="1" dirty="0" smtClean="0"/>
              <a:t>         Sada číslo:     </a:t>
            </a:r>
            <a:r>
              <a:rPr lang="cs-CZ" dirty="0" smtClean="0"/>
              <a:t>2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13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1398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9175" y="404664"/>
            <a:ext cx="842493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procvičování </a:t>
            </a:r>
            <a:r>
              <a:rPr lang="cs-CZ" dirty="0" smtClean="0"/>
              <a:t>písemného </a:t>
            </a:r>
            <a:r>
              <a:rPr lang="cs-CZ" dirty="0"/>
              <a:t>sčítání a odčítání čísel </a:t>
            </a:r>
            <a:r>
              <a:rPr lang="cs-CZ" dirty="0" smtClean="0"/>
              <a:t>přes 1 000</a:t>
            </a:r>
            <a:r>
              <a:rPr lang="cs-CZ" dirty="0"/>
              <a:t> </a:t>
            </a:r>
            <a:r>
              <a:rPr lang="cs-CZ" dirty="0" smtClean="0"/>
              <a:t>000, porovnávání čísel</a:t>
            </a:r>
          </a:p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</a:t>
            </a:r>
            <a:r>
              <a:rPr lang="cs-CZ" dirty="0" smtClean="0"/>
              <a:t>se učí </a:t>
            </a:r>
            <a:r>
              <a:rPr lang="cs-CZ" dirty="0"/>
              <a:t>aritmetické operace s přirozenými čísly většími než 1 000 </a:t>
            </a:r>
            <a:r>
              <a:rPr lang="cs-CZ" dirty="0" smtClean="0"/>
              <a:t>000, </a:t>
            </a:r>
            <a:r>
              <a:rPr lang="cs-CZ" dirty="0"/>
              <a:t>p</a:t>
            </a:r>
            <a:r>
              <a:rPr lang="cs-CZ" dirty="0" smtClean="0"/>
              <a:t>orovnává čísla.</a:t>
            </a:r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</a:t>
            </a:r>
            <a:r>
              <a:rPr lang="cs-CZ" b="1" dirty="0" smtClean="0"/>
              <a:t>skupina: </a:t>
            </a:r>
            <a:r>
              <a:rPr lang="cs-CZ" dirty="0" smtClean="0"/>
              <a:t>10 </a:t>
            </a:r>
            <a:r>
              <a:rPr lang="cs-CZ" dirty="0" smtClean="0"/>
              <a:t>– 11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písemné sčítání, odčítání, porovnávání, větší, menší, rovná se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pracovní listy, pero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</a:t>
            </a:r>
            <a:r>
              <a:rPr lang="cs-CZ" b="1" dirty="0" smtClean="0"/>
              <a:t>DUM: </a:t>
            </a:r>
            <a:r>
              <a:rPr lang="cs-CZ" dirty="0" smtClean="0"/>
              <a:t>25</a:t>
            </a:r>
            <a:r>
              <a:rPr lang="cs-CZ" dirty="0" smtClean="0"/>
              <a:t>– 40 min</a:t>
            </a:r>
          </a:p>
        </p:txBody>
      </p:sp>
    </p:spTree>
    <p:extLst>
      <p:ext uri="{BB962C8B-B14F-4D97-AF65-F5344CB8AC3E}">
        <p14:creationId xmlns:p14="http://schemas.microsoft.com/office/powerpoint/2010/main" val="99425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4681" y="309463"/>
            <a:ext cx="842493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materiálem:</a:t>
            </a:r>
          </a:p>
          <a:p>
            <a:r>
              <a:rPr lang="cs-CZ" dirty="0"/>
              <a:t>Žáci </a:t>
            </a:r>
            <a:r>
              <a:rPr lang="cs-CZ" dirty="0" smtClean="0"/>
              <a:t>procvičují </a:t>
            </a:r>
            <a:r>
              <a:rPr lang="cs-CZ" dirty="0"/>
              <a:t>porovnávání </a:t>
            </a:r>
            <a:r>
              <a:rPr lang="cs-CZ" dirty="0" smtClean="0"/>
              <a:t>čísel a písemné sčítání a odčítání velkých čísel. Chodí </a:t>
            </a:r>
            <a:r>
              <a:rPr lang="cs-CZ" dirty="0"/>
              <a:t>k interaktivní tabuli a pracují s jednotlivými snímky. </a:t>
            </a:r>
            <a:endParaRPr lang="cs-CZ" dirty="0">
              <a:solidFill>
                <a:srgbClr val="FF0000"/>
              </a:solidFill>
            </a:endParaRPr>
          </a:p>
          <a:p>
            <a:endParaRPr lang="cs-CZ" b="1" dirty="0"/>
          </a:p>
          <a:p>
            <a:r>
              <a:rPr lang="cs-CZ" b="1" dirty="0"/>
              <a:t>Snímek č. </a:t>
            </a:r>
            <a:r>
              <a:rPr lang="cs-CZ" b="1" dirty="0" smtClean="0"/>
              <a:t>5 –</a:t>
            </a:r>
            <a:r>
              <a:rPr lang="cs-CZ" dirty="0"/>
              <a:t> </a:t>
            </a:r>
            <a:r>
              <a:rPr lang="cs-CZ" dirty="0" smtClean="0"/>
              <a:t> Žáci porovnávají čísla, určí znak rovnosti, nerovnosti. Dotykem na tabuli vyplyne správná odpověď.</a:t>
            </a:r>
          </a:p>
          <a:p>
            <a:endParaRPr lang="cs-CZ" b="1" dirty="0" smtClean="0">
              <a:solidFill>
                <a:srgbClr val="0070C0"/>
              </a:solidFill>
            </a:endParaRPr>
          </a:p>
          <a:p>
            <a:r>
              <a:rPr lang="cs-CZ" b="1" dirty="0" smtClean="0"/>
              <a:t>Snímek </a:t>
            </a:r>
            <a:r>
              <a:rPr lang="cs-CZ" b="1" dirty="0"/>
              <a:t>č</a:t>
            </a:r>
            <a:r>
              <a:rPr lang="cs-CZ" b="1" dirty="0" smtClean="0"/>
              <a:t>. 7 </a:t>
            </a:r>
            <a:r>
              <a:rPr lang="cs-CZ" b="1" dirty="0"/>
              <a:t>–</a:t>
            </a:r>
            <a:r>
              <a:rPr lang="cs-CZ" dirty="0"/>
              <a:t>  Ž</a:t>
            </a:r>
            <a:r>
              <a:rPr lang="cs-CZ" dirty="0" smtClean="0"/>
              <a:t>áci doplňují čísla do řady čísel. Užívají výrazy </a:t>
            </a:r>
            <a:r>
              <a:rPr lang="cs-CZ" b="1" i="1" dirty="0" smtClean="0"/>
              <a:t>hned před, hned za. </a:t>
            </a:r>
            <a:r>
              <a:rPr lang="cs-CZ" dirty="0" smtClean="0"/>
              <a:t>Dotykem do prázdných rámečků vyplyne správné číslo.</a:t>
            </a:r>
            <a:endParaRPr lang="cs-CZ" b="1" i="1" dirty="0" smtClean="0"/>
          </a:p>
          <a:p>
            <a:endParaRPr lang="cs-CZ" b="1" dirty="0" smtClean="0"/>
          </a:p>
          <a:p>
            <a:r>
              <a:rPr lang="cs-CZ" b="1" dirty="0" smtClean="0"/>
              <a:t>Snímky č</a:t>
            </a:r>
            <a:r>
              <a:rPr lang="cs-CZ" b="1" dirty="0"/>
              <a:t>. </a:t>
            </a:r>
            <a:r>
              <a:rPr lang="cs-CZ" b="1" dirty="0" smtClean="0"/>
              <a:t>9, 10  </a:t>
            </a:r>
            <a:r>
              <a:rPr lang="cs-CZ" dirty="0" smtClean="0"/>
              <a:t>slouží </a:t>
            </a:r>
            <a:r>
              <a:rPr lang="cs-CZ" dirty="0"/>
              <a:t>jako pracovní listy. </a:t>
            </a:r>
            <a:r>
              <a:rPr lang="cs-CZ" dirty="0" smtClean="0"/>
              <a:t>Žáci písemně sčítají a odčítají, provedou zkoušku správnosti. </a:t>
            </a:r>
          </a:p>
          <a:p>
            <a:endParaRPr lang="cs-CZ" dirty="0"/>
          </a:p>
          <a:p>
            <a:r>
              <a:rPr lang="cs-CZ" b="1" dirty="0"/>
              <a:t>Snímky č. </a:t>
            </a:r>
            <a:r>
              <a:rPr lang="cs-CZ" b="1" dirty="0" smtClean="0"/>
              <a:t>11, 12 – </a:t>
            </a:r>
            <a:r>
              <a:rPr lang="cs-CZ" dirty="0" smtClean="0"/>
              <a:t> Žáci provedou kontrolu písemného sčítání a odčítání dotykem na tabuli.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12199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zikmundovar\AppData\Local\Microsoft\Windows\Temporary Internet Files\Content.IE5\I2C14Q88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8640"/>
            <a:ext cx="3585477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236597" y="1628800"/>
            <a:ext cx="5256584" cy="2880320"/>
          </a:xfrm>
          <a:prstGeom prst="wedgeRoundRectCallout">
            <a:avLst>
              <a:gd name="adj1" fmla="val 66568"/>
              <a:gd name="adj2" fmla="val 1412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Porovnávej čísla.</a:t>
            </a:r>
          </a:p>
          <a:p>
            <a:r>
              <a:rPr lang="cs-CZ" sz="3200" b="1" dirty="0" smtClean="0">
                <a:solidFill>
                  <a:srgbClr val="0070C0"/>
                </a:solidFill>
              </a:rPr>
              <a:t>Urči správný znak rovnosti nebo nerovnosti. </a:t>
            </a:r>
          </a:p>
          <a:p>
            <a:r>
              <a:rPr lang="cs-CZ" sz="3200" b="1" dirty="0" smtClean="0">
                <a:solidFill>
                  <a:srgbClr val="0070C0"/>
                </a:solidFill>
              </a:rPr>
              <a:t>Dotkni se tabule, vyplyne správná odpověď.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809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0735"/>
            <a:ext cx="3739124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   238 342	  3 256 000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5 320 680	  5 230 680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1 550 689	  7 698 231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690 568	     320 587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561 286	  9 658 322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8 500 320	  8 500 320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7 699 545	  7 699 454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2 300 258	  2 300 258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  969 354	     275 654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500 001	  4  500 001	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04768" y="0"/>
            <a:ext cx="6303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&lt;</a:t>
            </a:r>
            <a:r>
              <a:rPr lang="cs-CZ" sz="4800" b="1" dirty="0" smtClean="0">
                <a:solidFill>
                  <a:srgbClr val="FF0000"/>
                </a:solidFill>
              </a:rPr>
              <a:t> 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06949" y="3800280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&gt;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27548" y="-2914"/>
            <a:ext cx="4211960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  25 138 960</a:t>
            </a:r>
            <a:r>
              <a:rPr lang="cs-CZ" sz="2800" dirty="0"/>
              <a:t>	</a:t>
            </a:r>
            <a:r>
              <a:rPr lang="cs-CZ" sz="2800" dirty="0" smtClean="0"/>
              <a:t>       25 325 000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165 320 680	       16 532 680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693 222 156	       69 222 156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 </a:t>
            </a:r>
            <a:r>
              <a:rPr lang="cs-CZ" sz="2800" dirty="0" smtClean="0"/>
              <a:t>10 374 000	       10 374 001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9 257 040	         9 275 040</a:t>
            </a:r>
          </a:p>
          <a:p>
            <a:pPr>
              <a:lnSpc>
                <a:spcPct val="150000"/>
              </a:lnSpc>
            </a:pPr>
            <a:r>
              <a:rPr lang="cs-CZ" sz="2800" smtClean="0"/>
              <a:t>  18 </a:t>
            </a:r>
            <a:r>
              <a:rPr lang="cs-CZ" sz="2800" dirty="0" smtClean="0"/>
              <a:t>639 584	       18 369 584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    3 741 260         3 741 620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 25 818 018	       25 818 018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 31 576 000	       31 000 576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 77 237 928	       77 237 982	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54411" y="1268760"/>
            <a:ext cx="6303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&lt;</a:t>
            </a:r>
            <a:r>
              <a:rPr lang="cs-CZ" sz="4800" b="1" dirty="0" smtClean="0">
                <a:solidFill>
                  <a:srgbClr val="FF0000"/>
                </a:solidFill>
              </a:rPr>
              <a:t> 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87198" y="-2914"/>
            <a:ext cx="6303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&lt;</a:t>
            </a:r>
            <a:r>
              <a:rPr lang="cs-CZ" sz="4800" b="1" dirty="0" smtClean="0">
                <a:solidFill>
                  <a:srgbClr val="FF0000"/>
                </a:solidFill>
              </a:rPr>
              <a:t> 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24141" y="1907606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&gt;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04768" y="616067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&gt;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3618" y="5108341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&gt;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933199" y="5745235"/>
            <a:ext cx="6303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&lt;</a:t>
            </a:r>
            <a:r>
              <a:rPr lang="cs-CZ" sz="4800" b="1" dirty="0" smtClean="0">
                <a:solidFill>
                  <a:srgbClr val="FF0000"/>
                </a:solidFill>
              </a:rPr>
              <a:t> 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597123" y="5745236"/>
            <a:ext cx="6303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&lt;</a:t>
            </a:r>
            <a:r>
              <a:rPr lang="cs-CZ" sz="4800" b="1" dirty="0" smtClean="0">
                <a:solidFill>
                  <a:srgbClr val="FF0000"/>
                </a:solidFill>
              </a:rPr>
              <a:t> 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45072" y="2577003"/>
            <a:ext cx="6303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&lt;</a:t>
            </a:r>
            <a:r>
              <a:rPr lang="cs-CZ" sz="4800" b="1" dirty="0" smtClean="0">
                <a:solidFill>
                  <a:srgbClr val="FF0000"/>
                </a:solidFill>
              </a:rPr>
              <a:t> 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06949" y="3196222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</a:rPr>
              <a:t>=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604768" y="4437112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</a:rPr>
              <a:t>=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902999" y="1268760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&gt;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902999" y="616067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&gt;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06949" y="5119090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&gt;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970693" y="3831848"/>
            <a:ext cx="6303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&lt;</a:t>
            </a:r>
            <a:r>
              <a:rPr lang="cs-CZ" sz="4800" b="1" dirty="0" smtClean="0">
                <a:solidFill>
                  <a:srgbClr val="FF0000"/>
                </a:solidFill>
              </a:rPr>
              <a:t> 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00963" y="1921354"/>
            <a:ext cx="6303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&lt;</a:t>
            </a:r>
            <a:r>
              <a:rPr lang="cs-CZ" sz="4800" b="1" dirty="0" smtClean="0">
                <a:solidFill>
                  <a:srgbClr val="FF0000"/>
                </a:solidFill>
              </a:rPr>
              <a:t> 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970693" y="3210558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&gt;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0693" y="2563180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&gt;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933199" y="4437112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</a:rPr>
              <a:t>=</a:t>
            </a:r>
          </a:p>
        </p:txBody>
      </p:sp>
    </p:spTree>
    <p:extLst>
      <p:ext uri="{BB962C8B-B14F-4D97-AF65-F5344CB8AC3E}">
        <p14:creationId xmlns:p14="http://schemas.microsoft.com/office/powerpoint/2010/main" val="1495265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zikmundovar\AppData\Local\Microsoft\Windows\Temporary Internet Files\Content.IE5\I2C14Q88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8640"/>
            <a:ext cx="3585477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251519" y="1628800"/>
            <a:ext cx="5328591" cy="2880320"/>
          </a:xfrm>
          <a:prstGeom prst="wedgeRoundRectCallout">
            <a:avLst>
              <a:gd name="adj1" fmla="val 65008"/>
              <a:gd name="adj2" fmla="val 450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Doplň čísla do řady. Používej výrazy: </a:t>
            </a:r>
            <a:r>
              <a:rPr lang="cs-CZ" sz="3200" b="1" i="1" dirty="0" smtClean="0">
                <a:solidFill>
                  <a:srgbClr val="002060"/>
                </a:solidFill>
              </a:rPr>
              <a:t>hned před, hned za</a:t>
            </a:r>
            <a:r>
              <a:rPr lang="cs-CZ" sz="3200" b="1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rgbClr val="0070C0"/>
                </a:solidFill>
              </a:rPr>
              <a:t>Dotkni se prázdného rámečku, vyplyne správné číslo.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216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bdélník 55"/>
          <p:cNvSpPr/>
          <p:nvPr/>
        </p:nvSpPr>
        <p:spPr>
          <a:xfrm>
            <a:off x="6903673" y="4509120"/>
            <a:ext cx="2094710" cy="52322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800" dirty="0"/>
              <a:t>  </a:t>
            </a:r>
            <a:r>
              <a:rPr lang="cs-CZ" sz="2800" dirty="0" smtClean="0"/>
              <a:t>                   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923776" y="1913174"/>
            <a:ext cx="2074607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548" y="1924503"/>
            <a:ext cx="2009108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327304" y="169284"/>
            <a:ext cx="2028018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7 589 561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464" y="169284"/>
            <a:ext cx="2014295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8868" y="169284"/>
            <a:ext cx="2052245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    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23777" y="173315"/>
            <a:ext cx="2039880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089" y="186946"/>
            <a:ext cx="20016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7 589 560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4883078" y="169284"/>
            <a:ext cx="17091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 7 </a:t>
            </a:r>
            <a:r>
              <a:rPr lang="cs-CZ" sz="2800" dirty="0"/>
              <a:t>589 562</a:t>
            </a:r>
          </a:p>
        </p:txBody>
      </p:sp>
      <p:sp>
        <p:nvSpPr>
          <p:cNvPr id="8" name="Obdélník 7"/>
          <p:cNvSpPr/>
          <p:nvPr/>
        </p:nvSpPr>
        <p:spPr>
          <a:xfrm>
            <a:off x="7320474" y="186946"/>
            <a:ext cx="16273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7 589 </a:t>
            </a:r>
            <a:r>
              <a:rPr lang="cs-CZ" sz="2800" dirty="0" smtClean="0"/>
              <a:t>563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548" y="1052736"/>
            <a:ext cx="2009107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27304" y="1052736"/>
            <a:ext cx="2028018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23776" y="1044463"/>
            <a:ext cx="2074607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8868" y="1049040"/>
            <a:ext cx="2052245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5 787 360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6348" y="1048365"/>
            <a:ext cx="1973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5 787 358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52976" y="1044463"/>
            <a:ext cx="16273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5 787 359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01929" y="1065294"/>
            <a:ext cx="16426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5 787 361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8869" y="1924503"/>
            <a:ext cx="2052244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999 999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12366" y="1924503"/>
            <a:ext cx="16273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1 000 000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317609" y="1913174"/>
            <a:ext cx="2037713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72211" y="1913174"/>
            <a:ext cx="16081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999 998</a:t>
            </a:r>
            <a:endParaRPr lang="cs-CZ" sz="2800" dirty="0"/>
          </a:p>
        </p:txBody>
      </p:sp>
      <p:sp>
        <p:nvSpPr>
          <p:cNvPr id="31" name="Obdélník 30"/>
          <p:cNvSpPr/>
          <p:nvPr/>
        </p:nvSpPr>
        <p:spPr>
          <a:xfrm>
            <a:off x="74519" y="1925428"/>
            <a:ext cx="20092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999 997</a:t>
            </a:r>
            <a:endParaRPr lang="cs-CZ" sz="2800" dirty="0"/>
          </a:p>
        </p:txBody>
      </p:sp>
      <p:sp>
        <p:nvSpPr>
          <p:cNvPr id="32" name="Obdélník 31"/>
          <p:cNvSpPr/>
          <p:nvPr/>
        </p:nvSpPr>
        <p:spPr>
          <a:xfrm>
            <a:off x="49544" y="2780928"/>
            <a:ext cx="2009111" cy="523220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32 649 729</a:t>
            </a:r>
            <a:endParaRPr lang="cs-CZ" sz="2800" dirty="0"/>
          </a:p>
        </p:txBody>
      </p:sp>
      <p:sp>
        <p:nvSpPr>
          <p:cNvPr id="37" name="Obdélník 36"/>
          <p:cNvSpPr/>
          <p:nvPr/>
        </p:nvSpPr>
        <p:spPr>
          <a:xfrm>
            <a:off x="2327304" y="2773840"/>
            <a:ext cx="2028018" cy="52322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800" dirty="0"/>
              <a:t>  </a:t>
            </a:r>
            <a:r>
              <a:rPr lang="cs-CZ" sz="2800" dirty="0" smtClean="0"/>
              <a:t>                   </a:t>
            </a:r>
            <a:endParaRPr lang="cs-CZ" sz="2800" dirty="0"/>
          </a:p>
        </p:txBody>
      </p:sp>
      <p:sp>
        <p:nvSpPr>
          <p:cNvPr id="38" name="Obdélník 37"/>
          <p:cNvSpPr/>
          <p:nvPr/>
        </p:nvSpPr>
        <p:spPr>
          <a:xfrm>
            <a:off x="2443453" y="2780928"/>
            <a:ext cx="189186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 32 649 730</a:t>
            </a:r>
            <a:endParaRPr lang="cs-CZ" sz="2800" dirty="0"/>
          </a:p>
        </p:txBody>
      </p:sp>
      <p:sp>
        <p:nvSpPr>
          <p:cNvPr id="39" name="Obdélník 38"/>
          <p:cNvSpPr/>
          <p:nvPr/>
        </p:nvSpPr>
        <p:spPr>
          <a:xfrm>
            <a:off x="4578869" y="2773840"/>
            <a:ext cx="2052243" cy="52322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800" dirty="0"/>
              <a:t>  </a:t>
            </a:r>
            <a:r>
              <a:rPr lang="cs-CZ" sz="2800" dirty="0" smtClean="0"/>
              <a:t>                   </a:t>
            </a:r>
            <a:endParaRPr lang="cs-CZ" sz="2800" dirty="0"/>
          </a:p>
        </p:txBody>
      </p:sp>
      <p:sp>
        <p:nvSpPr>
          <p:cNvPr id="40" name="Obdélník 39"/>
          <p:cNvSpPr/>
          <p:nvPr/>
        </p:nvSpPr>
        <p:spPr>
          <a:xfrm>
            <a:off x="171038" y="3645024"/>
            <a:ext cx="1901483" cy="523220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/>
          <a:p>
            <a:r>
              <a:rPr lang="cs-CZ" sz="2800" dirty="0"/>
              <a:t>  </a:t>
            </a:r>
            <a:r>
              <a:rPr lang="cs-CZ" sz="2800" dirty="0" smtClean="0"/>
              <a:t>                   </a:t>
            </a:r>
            <a:endParaRPr lang="cs-CZ" sz="2800" dirty="0"/>
          </a:p>
        </p:txBody>
      </p:sp>
      <p:sp>
        <p:nvSpPr>
          <p:cNvPr id="41" name="Obdélník 40"/>
          <p:cNvSpPr/>
          <p:nvPr/>
        </p:nvSpPr>
        <p:spPr>
          <a:xfrm>
            <a:off x="6923776" y="2773840"/>
            <a:ext cx="2074607" cy="52322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800" dirty="0"/>
              <a:t>  </a:t>
            </a:r>
            <a:r>
              <a:rPr lang="cs-CZ" sz="2800" dirty="0" smtClean="0"/>
              <a:t>                   </a:t>
            </a:r>
            <a:endParaRPr lang="cs-CZ" sz="2800" dirty="0"/>
          </a:p>
        </p:txBody>
      </p:sp>
      <p:sp>
        <p:nvSpPr>
          <p:cNvPr id="42" name="Obdélník 41"/>
          <p:cNvSpPr/>
          <p:nvPr/>
        </p:nvSpPr>
        <p:spPr>
          <a:xfrm>
            <a:off x="4578868" y="2773840"/>
            <a:ext cx="20522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  32 649 731</a:t>
            </a:r>
            <a:endParaRPr lang="cs-CZ" sz="2800" dirty="0"/>
          </a:p>
        </p:txBody>
      </p:sp>
      <p:sp>
        <p:nvSpPr>
          <p:cNvPr id="43" name="Obdélník 42"/>
          <p:cNvSpPr/>
          <p:nvPr/>
        </p:nvSpPr>
        <p:spPr>
          <a:xfrm>
            <a:off x="7025579" y="2799601"/>
            <a:ext cx="189186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 32 649 732</a:t>
            </a:r>
            <a:endParaRPr lang="cs-CZ" sz="2800" dirty="0"/>
          </a:p>
        </p:txBody>
      </p:sp>
      <p:sp>
        <p:nvSpPr>
          <p:cNvPr id="44" name="Obdélník 43"/>
          <p:cNvSpPr/>
          <p:nvPr/>
        </p:nvSpPr>
        <p:spPr>
          <a:xfrm>
            <a:off x="205836" y="4509120"/>
            <a:ext cx="1901483" cy="523220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/>
          <a:p>
            <a:r>
              <a:rPr lang="cs-CZ" sz="2800" dirty="0"/>
              <a:t>  </a:t>
            </a:r>
            <a:r>
              <a:rPr lang="cs-CZ" sz="2800" dirty="0" smtClean="0"/>
              <a:t>                   </a:t>
            </a:r>
            <a:endParaRPr lang="cs-CZ" sz="2800" dirty="0"/>
          </a:p>
        </p:txBody>
      </p:sp>
      <p:sp>
        <p:nvSpPr>
          <p:cNvPr id="45" name="Obdélník 44"/>
          <p:cNvSpPr/>
          <p:nvPr/>
        </p:nvSpPr>
        <p:spPr>
          <a:xfrm>
            <a:off x="6903671" y="5350273"/>
            <a:ext cx="2094711" cy="523220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r>
              <a:rPr lang="cs-CZ" sz="2800" dirty="0" smtClean="0"/>
              <a:t> 132 634 231 </a:t>
            </a:r>
            <a:endParaRPr lang="cs-CZ" sz="2800" dirty="0"/>
          </a:p>
        </p:txBody>
      </p:sp>
      <p:sp>
        <p:nvSpPr>
          <p:cNvPr id="46" name="Obdélník 45"/>
          <p:cNvSpPr/>
          <p:nvPr/>
        </p:nvSpPr>
        <p:spPr>
          <a:xfrm>
            <a:off x="4578868" y="5350273"/>
            <a:ext cx="2065971" cy="52322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800" dirty="0"/>
              <a:t>  </a:t>
            </a:r>
            <a:r>
              <a:rPr lang="cs-CZ" sz="2800" dirty="0" smtClean="0"/>
              <a:t>                       </a:t>
            </a:r>
            <a:endParaRPr lang="cs-CZ" sz="2800" dirty="0"/>
          </a:p>
        </p:txBody>
      </p:sp>
      <p:sp>
        <p:nvSpPr>
          <p:cNvPr id="47" name="Obdélník 46"/>
          <p:cNvSpPr/>
          <p:nvPr/>
        </p:nvSpPr>
        <p:spPr>
          <a:xfrm>
            <a:off x="6923776" y="3645024"/>
            <a:ext cx="2074606" cy="52322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800" dirty="0"/>
              <a:t>  </a:t>
            </a:r>
            <a:r>
              <a:rPr lang="cs-CZ" sz="2800" dirty="0" smtClean="0"/>
              <a:t>                   </a:t>
            </a:r>
            <a:endParaRPr lang="cs-CZ" sz="2800" dirty="0"/>
          </a:p>
        </p:txBody>
      </p:sp>
      <p:sp>
        <p:nvSpPr>
          <p:cNvPr id="48" name="Obdélník 47"/>
          <p:cNvSpPr/>
          <p:nvPr/>
        </p:nvSpPr>
        <p:spPr>
          <a:xfrm>
            <a:off x="4578869" y="3645024"/>
            <a:ext cx="2073043" cy="52322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800" dirty="0"/>
              <a:t>  </a:t>
            </a:r>
            <a:r>
              <a:rPr lang="cs-CZ" sz="2800" dirty="0" smtClean="0"/>
              <a:t>                   </a:t>
            </a:r>
            <a:endParaRPr lang="cs-CZ" sz="2800" dirty="0"/>
          </a:p>
        </p:txBody>
      </p:sp>
      <p:sp>
        <p:nvSpPr>
          <p:cNvPr id="49" name="Obdélník 48"/>
          <p:cNvSpPr/>
          <p:nvPr/>
        </p:nvSpPr>
        <p:spPr>
          <a:xfrm>
            <a:off x="2327303" y="3645024"/>
            <a:ext cx="2028019" cy="523220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87 204 100</a:t>
            </a:r>
            <a:endParaRPr lang="cs-CZ" sz="2800" dirty="0"/>
          </a:p>
        </p:txBody>
      </p:sp>
      <p:sp>
        <p:nvSpPr>
          <p:cNvPr id="50" name="Obdélník 49"/>
          <p:cNvSpPr/>
          <p:nvPr/>
        </p:nvSpPr>
        <p:spPr>
          <a:xfrm>
            <a:off x="49544" y="3655445"/>
            <a:ext cx="2002215" cy="52322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800" dirty="0" smtClean="0"/>
              <a:t>87 </a:t>
            </a:r>
            <a:r>
              <a:rPr lang="cs-CZ" sz="2800" dirty="0"/>
              <a:t>204 </a:t>
            </a:r>
            <a:r>
              <a:rPr lang="cs-CZ" sz="2800" dirty="0" smtClean="0"/>
              <a:t>099</a:t>
            </a:r>
            <a:endParaRPr lang="cs-CZ" sz="2800" dirty="0"/>
          </a:p>
        </p:txBody>
      </p:sp>
      <p:sp>
        <p:nvSpPr>
          <p:cNvPr id="51" name="Obdélník 50"/>
          <p:cNvSpPr/>
          <p:nvPr/>
        </p:nvSpPr>
        <p:spPr>
          <a:xfrm>
            <a:off x="4625470" y="3653471"/>
            <a:ext cx="20385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800" dirty="0" smtClean="0"/>
              <a:t>87 </a:t>
            </a:r>
            <a:r>
              <a:rPr lang="cs-CZ" sz="2800" dirty="0"/>
              <a:t>204 </a:t>
            </a:r>
            <a:r>
              <a:rPr lang="cs-CZ" sz="2800" dirty="0" smtClean="0"/>
              <a:t>101</a:t>
            </a:r>
            <a:endParaRPr lang="cs-CZ" sz="2800" dirty="0"/>
          </a:p>
        </p:txBody>
      </p:sp>
      <p:sp>
        <p:nvSpPr>
          <p:cNvPr id="52" name="Obdélník 51"/>
          <p:cNvSpPr/>
          <p:nvPr/>
        </p:nvSpPr>
        <p:spPr>
          <a:xfrm>
            <a:off x="7061117" y="3655445"/>
            <a:ext cx="190254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sz="2800" dirty="0"/>
              <a:t>87 204 </a:t>
            </a:r>
            <a:r>
              <a:rPr lang="cs-CZ" sz="2800" dirty="0" smtClean="0"/>
              <a:t>102</a:t>
            </a:r>
            <a:endParaRPr lang="cs-CZ" sz="2800" dirty="0"/>
          </a:p>
        </p:txBody>
      </p:sp>
      <p:sp>
        <p:nvSpPr>
          <p:cNvPr id="53" name="Obdélník 52"/>
          <p:cNvSpPr/>
          <p:nvPr/>
        </p:nvSpPr>
        <p:spPr>
          <a:xfrm>
            <a:off x="7107333" y="4507016"/>
            <a:ext cx="18101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59 920 000</a:t>
            </a:r>
            <a:endParaRPr lang="cs-CZ" sz="2800" dirty="0"/>
          </a:p>
        </p:txBody>
      </p:sp>
      <p:sp>
        <p:nvSpPr>
          <p:cNvPr id="54" name="Obdélník 53"/>
          <p:cNvSpPr/>
          <p:nvPr/>
        </p:nvSpPr>
        <p:spPr>
          <a:xfrm>
            <a:off x="4592595" y="4517731"/>
            <a:ext cx="2059317" cy="523220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59 919 999</a:t>
            </a:r>
            <a:endParaRPr lang="cs-CZ" sz="2800" dirty="0"/>
          </a:p>
        </p:txBody>
      </p:sp>
      <p:sp>
        <p:nvSpPr>
          <p:cNvPr id="55" name="Obdélník 54"/>
          <p:cNvSpPr/>
          <p:nvPr/>
        </p:nvSpPr>
        <p:spPr>
          <a:xfrm>
            <a:off x="2327303" y="4509120"/>
            <a:ext cx="2028019" cy="52322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800" dirty="0"/>
              <a:t>  </a:t>
            </a:r>
            <a:r>
              <a:rPr lang="cs-CZ" sz="2800" dirty="0" smtClean="0"/>
              <a:t>                   </a:t>
            </a:r>
            <a:endParaRPr lang="cs-CZ" sz="2800" dirty="0"/>
          </a:p>
        </p:txBody>
      </p:sp>
      <p:sp>
        <p:nvSpPr>
          <p:cNvPr id="57" name="Obdélník 56"/>
          <p:cNvSpPr/>
          <p:nvPr/>
        </p:nvSpPr>
        <p:spPr>
          <a:xfrm>
            <a:off x="49544" y="4517731"/>
            <a:ext cx="2034227" cy="52322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800" dirty="0" smtClean="0"/>
              <a:t>  59 919 997</a:t>
            </a:r>
            <a:endParaRPr lang="cs-CZ" sz="2800" dirty="0"/>
          </a:p>
        </p:txBody>
      </p:sp>
      <p:sp>
        <p:nvSpPr>
          <p:cNvPr id="58" name="Obdélník 57"/>
          <p:cNvSpPr/>
          <p:nvPr/>
        </p:nvSpPr>
        <p:spPr>
          <a:xfrm>
            <a:off x="2541311" y="4509120"/>
            <a:ext cx="18101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59 919 998</a:t>
            </a:r>
            <a:endParaRPr lang="cs-CZ" sz="2800" dirty="0"/>
          </a:p>
        </p:txBody>
      </p:sp>
      <p:sp>
        <p:nvSpPr>
          <p:cNvPr id="62" name="Obdélník 61"/>
          <p:cNvSpPr/>
          <p:nvPr/>
        </p:nvSpPr>
        <p:spPr>
          <a:xfrm>
            <a:off x="2303078" y="5368004"/>
            <a:ext cx="2052244" cy="52322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800" dirty="0"/>
              <a:t>  </a:t>
            </a:r>
            <a:r>
              <a:rPr lang="cs-CZ" sz="2800" dirty="0" smtClean="0"/>
              <a:t>                       </a:t>
            </a:r>
            <a:endParaRPr lang="cs-CZ" sz="2800" dirty="0"/>
          </a:p>
        </p:txBody>
      </p:sp>
      <p:sp>
        <p:nvSpPr>
          <p:cNvPr id="63" name="Obdélník 62"/>
          <p:cNvSpPr/>
          <p:nvPr/>
        </p:nvSpPr>
        <p:spPr>
          <a:xfrm>
            <a:off x="6903671" y="6192540"/>
            <a:ext cx="2094711" cy="52322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800" dirty="0"/>
              <a:t>  </a:t>
            </a:r>
            <a:r>
              <a:rPr lang="cs-CZ" sz="2800" dirty="0" smtClean="0"/>
              <a:t>                       </a:t>
            </a:r>
            <a:endParaRPr lang="cs-CZ" sz="2800" dirty="0"/>
          </a:p>
        </p:txBody>
      </p:sp>
      <p:sp>
        <p:nvSpPr>
          <p:cNvPr id="64" name="Obdélník 63"/>
          <p:cNvSpPr/>
          <p:nvPr/>
        </p:nvSpPr>
        <p:spPr>
          <a:xfrm>
            <a:off x="49544" y="5355749"/>
            <a:ext cx="2052244" cy="52322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800" dirty="0"/>
              <a:t>  </a:t>
            </a:r>
            <a:r>
              <a:rPr lang="cs-CZ" sz="2800" dirty="0" smtClean="0"/>
              <a:t>                       </a:t>
            </a:r>
            <a:endParaRPr lang="cs-CZ" sz="2800" dirty="0"/>
          </a:p>
        </p:txBody>
      </p:sp>
      <p:sp>
        <p:nvSpPr>
          <p:cNvPr id="65" name="Obdélník 64"/>
          <p:cNvSpPr/>
          <p:nvPr/>
        </p:nvSpPr>
        <p:spPr>
          <a:xfrm>
            <a:off x="4659460" y="5350273"/>
            <a:ext cx="20746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132 634 </a:t>
            </a:r>
            <a:r>
              <a:rPr lang="cs-CZ" sz="2800" dirty="0" smtClean="0"/>
              <a:t>230 </a:t>
            </a:r>
            <a:endParaRPr lang="cs-CZ" sz="2800" dirty="0"/>
          </a:p>
        </p:txBody>
      </p:sp>
      <p:sp>
        <p:nvSpPr>
          <p:cNvPr id="66" name="Obdélník 65"/>
          <p:cNvSpPr/>
          <p:nvPr/>
        </p:nvSpPr>
        <p:spPr>
          <a:xfrm>
            <a:off x="2409062" y="5368004"/>
            <a:ext cx="20746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132 634 </a:t>
            </a:r>
            <a:r>
              <a:rPr lang="cs-CZ" sz="2800" dirty="0" smtClean="0"/>
              <a:t>229 </a:t>
            </a:r>
            <a:endParaRPr lang="cs-CZ" sz="2800" dirty="0"/>
          </a:p>
        </p:txBody>
      </p:sp>
      <p:sp>
        <p:nvSpPr>
          <p:cNvPr id="67" name="Obdélník 66"/>
          <p:cNvSpPr/>
          <p:nvPr/>
        </p:nvSpPr>
        <p:spPr>
          <a:xfrm>
            <a:off x="139079" y="5384180"/>
            <a:ext cx="20746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132 634 </a:t>
            </a:r>
            <a:r>
              <a:rPr lang="cs-CZ" sz="2800" dirty="0" smtClean="0"/>
              <a:t>228 </a:t>
            </a:r>
            <a:endParaRPr lang="cs-CZ" sz="2800" dirty="0"/>
          </a:p>
        </p:txBody>
      </p:sp>
      <p:sp>
        <p:nvSpPr>
          <p:cNvPr id="68" name="Obdélník 67"/>
          <p:cNvSpPr/>
          <p:nvPr/>
        </p:nvSpPr>
        <p:spPr>
          <a:xfrm>
            <a:off x="2327303" y="6188319"/>
            <a:ext cx="2052244" cy="523220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r>
              <a:rPr lang="cs-CZ" sz="2800" dirty="0" smtClean="0"/>
              <a:t>498 555 999 </a:t>
            </a:r>
            <a:endParaRPr lang="cs-CZ" sz="2800" dirty="0"/>
          </a:p>
        </p:txBody>
      </p:sp>
      <p:sp>
        <p:nvSpPr>
          <p:cNvPr id="69" name="Obdélník 68"/>
          <p:cNvSpPr/>
          <p:nvPr/>
        </p:nvSpPr>
        <p:spPr>
          <a:xfrm>
            <a:off x="4592595" y="6196761"/>
            <a:ext cx="2073043" cy="52322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800" dirty="0"/>
              <a:t>  </a:t>
            </a:r>
            <a:r>
              <a:rPr lang="cs-CZ" sz="2800" dirty="0" smtClean="0"/>
              <a:t>                       </a:t>
            </a:r>
            <a:endParaRPr lang="cs-CZ" sz="2800" dirty="0"/>
          </a:p>
        </p:txBody>
      </p:sp>
      <p:sp>
        <p:nvSpPr>
          <p:cNvPr id="70" name="Obdélník 69"/>
          <p:cNvSpPr/>
          <p:nvPr/>
        </p:nvSpPr>
        <p:spPr>
          <a:xfrm>
            <a:off x="37464" y="6188319"/>
            <a:ext cx="2052244" cy="52322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800" dirty="0"/>
              <a:t>  </a:t>
            </a:r>
            <a:r>
              <a:rPr lang="cs-CZ" sz="2800" dirty="0" smtClean="0"/>
              <a:t>                       </a:t>
            </a:r>
            <a:endParaRPr lang="cs-CZ" sz="2800" dirty="0"/>
          </a:p>
        </p:txBody>
      </p:sp>
      <p:sp>
        <p:nvSpPr>
          <p:cNvPr id="71" name="Obdélník 70"/>
          <p:cNvSpPr/>
          <p:nvPr/>
        </p:nvSpPr>
        <p:spPr>
          <a:xfrm>
            <a:off x="139078" y="6173021"/>
            <a:ext cx="20746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498 555 998 </a:t>
            </a:r>
            <a:endParaRPr lang="cs-CZ" sz="2800" dirty="0"/>
          </a:p>
        </p:txBody>
      </p:sp>
      <p:sp>
        <p:nvSpPr>
          <p:cNvPr id="72" name="Obdélník 71"/>
          <p:cNvSpPr/>
          <p:nvPr/>
        </p:nvSpPr>
        <p:spPr>
          <a:xfrm>
            <a:off x="4659059" y="6178029"/>
            <a:ext cx="19928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498 556 000</a:t>
            </a:r>
            <a:endParaRPr lang="cs-CZ" sz="2800" dirty="0"/>
          </a:p>
        </p:txBody>
      </p:sp>
      <p:sp>
        <p:nvSpPr>
          <p:cNvPr id="73" name="Obdélník 72"/>
          <p:cNvSpPr/>
          <p:nvPr/>
        </p:nvSpPr>
        <p:spPr>
          <a:xfrm>
            <a:off x="6934207" y="6173021"/>
            <a:ext cx="20746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 498 556 001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95446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5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0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7500"/>
                            </p:stCondLst>
                            <p:childTnLst>
                              <p:par>
                                <p:cTn id="8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8000"/>
                            </p:stCondLst>
                            <p:childTnLst>
                              <p:par>
                                <p:cTn id="8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8500"/>
                            </p:stCondLst>
                            <p:childTnLst>
                              <p:par>
                                <p:cTn id="9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9000"/>
                            </p:stCondLst>
                            <p:childTnLst>
                              <p:par>
                                <p:cTn id="9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9500"/>
                            </p:stCondLst>
                            <p:childTnLst>
                              <p:par>
                                <p:cTn id="10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0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0500"/>
                            </p:stCondLst>
                            <p:childTnLst>
                              <p:par>
                                <p:cTn id="1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1000"/>
                            </p:stCondLst>
                            <p:childTnLst>
                              <p:par>
                                <p:cTn id="1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11500"/>
                            </p:stCondLst>
                            <p:childTnLst>
                              <p:par>
                                <p:cTn id="1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12500"/>
                            </p:stCondLst>
                            <p:childTnLst>
                              <p:par>
                                <p:cTn id="1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13000"/>
                            </p:stCondLst>
                            <p:childTnLst>
                              <p:par>
                                <p:cTn id="1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13500"/>
                            </p:stCondLst>
                            <p:childTnLst>
                              <p:par>
                                <p:cTn id="1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14000"/>
                            </p:stCondLst>
                            <p:childTnLst>
                              <p:par>
                                <p:cTn id="1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14500"/>
                            </p:stCondLst>
                            <p:childTnLst>
                              <p:par>
                                <p:cTn id="1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5000"/>
                            </p:stCondLst>
                            <p:childTnLst>
                              <p:par>
                                <p:cTn id="1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15500"/>
                            </p:stCondLst>
                            <p:childTnLst>
                              <p:par>
                                <p:cTn id="1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1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</p:childTnLst>
        </p:cTn>
      </p:par>
    </p:tnLst>
    <p:bldLst>
      <p:bldP spid="56" grpId="0" animBg="1"/>
      <p:bldP spid="26" grpId="0" animBg="1"/>
      <p:bldP spid="20" grpId="0" animBg="1"/>
      <p:bldP spid="2" grpId="0" animBg="1"/>
      <p:bldP spid="3" grpId="0" animBg="1"/>
      <p:bldP spid="4" grpId="0" animBg="1"/>
      <p:bldP spid="5" grpId="0" animBg="1"/>
      <p:bldP spid="6" grpId="0"/>
      <p:bldP spid="7" grpId="0"/>
      <p:bldP spid="8" grpId="0"/>
      <p:bldP spid="9" grpId="0" animBg="1"/>
      <p:bldP spid="10" grpId="0" animBg="1"/>
      <p:bldP spid="11" grpId="0" animBg="1"/>
      <p:bldP spid="12" grpId="0" animBg="1"/>
      <p:bldP spid="13" grpId="0"/>
      <p:bldP spid="14" grpId="0"/>
      <p:bldP spid="15" grpId="0"/>
      <p:bldP spid="18" grpId="0" animBg="1"/>
      <p:bldP spid="19" grpId="0"/>
      <p:bldP spid="28" grpId="0" animBg="1"/>
      <p:bldP spid="16" grpId="0"/>
      <p:bldP spid="31" grpId="0"/>
      <p:bldP spid="32" grpId="0" animBg="1"/>
      <p:bldP spid="37" grpId="0" animBg="1"/>
      <p:bldP spid="38" grpId="0"/>
      <p:bldP spid="39" grpId="0" animBg="1"/>
      <p:bldP spid="40" grpId="0" animBg="1"/>
      <p:bldP spid="41" grpId="0" animBg="1"/>
      <p:bldP spid="42" grpId="0"/>
      <p:bldP spid="43" grpId="0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/>
      <p:bldP spid="52" grpId="0"/>
      <p:bldP spid="53" grpId="0"/>
      <p:bldP spid="54" grpId="0" animBg="1"/>
      <p:bldP spid="55" grpId="0" animBg="1"/>
      <p:bldP spid="57" grpId="0" animBg="1"/>
      <p:bldP spid="58" grpId="0"/>
      <p:bldP spid="62" grpId="0" animBg="1"/>
      <p:bldP spid="63" grpId="0" animBg="1"/>
      <p:bldP spid="64" grpId="0" animBg="1"/>
      <p:bldP spid="65" grpId="0"/>
      <p:bldP spid="66" grpId="0"/>
      <p:bldP spid="67" grpId="0"/>
      <p:bldP spid="68" grpId="0" animBg="1"/>
      <p:bldP spid="69" grpId="0" animBg="1"/>
      <p:bldP spid="70" grpId="0" animBg="1"/>
      <p:bldP spid="71" grpId="0"/>
      <p:bldP spid="72" grpId="0"/>
      <p:bldP spid="7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zikmundovar\AppData\Local\Microsoft\Windows\Temporary Internet Files\Content.IE5\I2C14Q88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8640"/>
            <a:ext cx="3585477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236597" y="1628800"/>
            <a:ext cx="5256584" cy="2880320"/>
          </a:xfrm>
          <a:prstGeom prst="wedgeRoundRectCallout">
            <a:avLst>
              <a:gd name="adj1" fmla="val 66568"/>
              <a:gd name="adj2" fmla="val 1412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Písemně sčítej, odčítej.</a:t>
            </a:r>
          </a:p>
          <a:p>
            <a:r>
              <a:rPr lang="cs-CZ" sz="3200" b="1" dirty="0" smtClean="0">
                <a:solidFill>
                  <a:srgbClr val="0070C0"/>
                </a:solidFill>
              </a:rPr>
              <a:t>Proveď zkoušku správnosti.</a:t>
            </a:r>
          </a:p>
          <a:p>
            <a:r>
              <a:rPr lang="cs-CZ" sz="3200" b="1" dirty="0" smtClean="0">
                <a:solidFill>
                  <a:srgbClr val="0070C0"/>
                </a:solidFill>
              </a:rPr>
              <a:t>Dotykem na tabuli proveď kontrolu.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9986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>
            <a:off x="3401780" y="5790282"/>
            <a:ext cx="2480249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9187" y="5786111"/>
            <a:ext cx="2407701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12421" y="3349153"/>
            <a:ext cx="1783293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54796" y="3349153"/>
            <a:ext cx="1785156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187" y="3356992"/>
            <a:ext cx="1790923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846504"/>
            <a:ext cx="1810111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27527" y="846504"/>
            <a:ext cx="1810111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54796" y="846504"/>
            <a:ext cx="1627370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846504"/>
            <a:ext cx="1646556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187" y="-5785"/>
            <a:ext cx="16273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8 741 234</a:t>
            </a:r>
          </a:p>
          <a:p>
            <a:r>
              <a:rPr lang="cs-CZ" sz="2800" u="sng" dirty="0"/>
              <a:t> </a:t>
            </a:r>
            <a:r>
              <a:rPr lang="cs-CZ" sz="2800" u="sng" dirty="0" smtClean="0"/>
              <a:t>  874 123</a:t>
            </a:r>
            <a:endParaRPr lang="cs-CZ" sz="28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54797" y="1511"/>
            <a:ext cx="42992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</a:t>
            </a:r>
          </a:p>
          <a:p>
            <a:endParaRPr lang="cs-CZ" sz="2800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46280" y="1511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0032" y="0"/>
            <a:ext cx="18101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15 986 041</a:t>
            </a:r>
          </a:p>
          <a:p>
            <a:r>
              <a:rPr lang="cs-CZ" sz="2800" u="sng" dirty="0" smtClean="0"/>
              <a:t>23 205 563</a:t>
            </a:r>
            <a:endParaRPr lang="cs-CZ" sz="2800" u="sng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99704" y="-17783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-1" y="2460127"/>
            <a:ext cx="18101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8 986 741</a:t>
            </a:r>
          </a:p>
          <a:p>
            <a:r>
              <a:rPr lang="cs-CZ" sz="2800" u="sng" dirty="0" smtClean="0"/>
              <a:t>49 721 429</a:t>
            </a:r>
            <a:endParaRPr lang="cs-CZ" sz="2800" u="sng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890177" y="2444923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68345" y="2465024"/>
            <a:ext cx="16273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6 826 590</a:t>
            </a:r>
          </a:p>
          <a:p>
            <a:r>
              <a:rPr lang="cs-CZ" sz="2800" u="sng" dirty="0" smtClean="0"/>
              <a:t>7 568 327</a:t>
            </a:r>
            <a:endParaRPr lang="cs-CZ" sz="2800" u="sng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929661" y="2417252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42486" y="3346211"/>
            <a:ext cx="180151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98" y="4947097"/>
            <a:ext cx="244009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53 649 728 238</a:t>
            </a:r>
          </a:p>
          <a:p>
            <a:r>
              <a:rPr lang="cs-CZ" sz="2800" u="sng" dirty="0" smtClean="0"/>
              <a:t>36 501 372 963</a:t>
            </a:r>
            <a:endParaRPr lang="cs-CZ" sz="2800" u="sng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878176" y="4809868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0143" y="4594162"/>
            <a:ext cx="2359585" cy="2227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1395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>
            <a:off x="3458784" y="5794225"/>
            <a:ext cx="2440092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11547" y="5794225"/>
            <a:ext cx="2440092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9187" y="4933242"/>
            <a:ext cx="2632452" cy="95410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83 021 465 000</a:t>
            </a:r>
          </a:p>
          <a:p>
            <a:r>
              <a:rPr lang="cs-CZ" sz="2800" u="sng" dirty="0" smtClean="0"/>
              <a:t>- 26 139 677 254</a:t>
            </a:r>
            <a:endParaRPr lang="cs-CZ" sz="2800" u="sng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85105" y="3375433"/>
            <a:ext cx="1784527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54797" y="3384907"/>
            <a:ext cx="1785155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57" y="3401997"/>
            <a:ext cx="1841723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846504"/>
            <a:ext cx="1809600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27527" y="846504"/>
            <a:ext cx="1838341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54796" y="846504"/>
            <a:ext cx="1785156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846504"/>
            <a:ext cx="165617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187" y="-5785"/>
            <a:ext cx="163698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6</a:t>
            </a:r>
            <a:r>
              <a:rPr lang="cs-CZ" sz="2800" dirty="0" smtClean="0"/>
              <a:t> 231 850</a:t>
            </a:r>
          </a:p>
          <a:p>
            <a:r>
              <a:rPr lang="cs-CZ" sz="2800" u="sng" dirty="0" smtClean="0"/>
              <a:t> - 763 975</a:t>
            </a:r>
            <a:endParaRPr lang="cs-CZ" sz="2800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46280" y="1511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67672" y="-17783"/>
            <a:ext cx="200247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74 900 530</a:t>
            </a:r>
          </a:p>
          <a:p>
            <a:r>
              <a:rPr lang="cs-CZ" sz="2800" u="sng" dirty="0" smtClean="0"/>
              <a:t>- 39 561 874</a:t>
            </a:r>
            <a:endParaRPr lang="cs-CZ" sz="2800" u="sng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80046" y="-17783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-1" y="2506294"/>
            <a:ext cx="18101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98 342 000</a:t>
            </a:r>
          </a:p>
          <a:p>
            <a:r>
              <a:rPr lang="cs-CZ" sz="2800" u="sng" dirty="0" smtClean="0"/>
              <a:t>- 9 721 429</a:t>
            </a:r>
            <a:endParaRPr lang="cs-CZ" sz="2800" u="sng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928931" y="2506294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49903" y="2483605"/>
            <a:ext cx="181972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52 021 425</a:t>
            </a:r>
          </a:p>
          <a:p>
            <a:r>
              <a:rPr lang="cs-CZ" sz="2800" u="sng" dirty="0" smtClean="0"/>
              <a:t>- 8 269 726</a:t>
            </a:r>
            <a:endParaRPr lang="cs-CZ" sz="2800" u="sng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80046" y="2437437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34994" y="3375433"/>
            <a:ext cx="1809006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969548" y="4887074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0143" y="4594162"/>
            <a:ext cx="2359585" cy="2227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3498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>
            <a:off x="3401780" y="5790282"/>
            <a:ext cx="2440092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90 151 101 201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9187" y="5786111"/>
            <a:ext cx="2440092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90 151 101 201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12421" y="3349153"/>
            <a:ext cx="1810111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14 394 917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54796" y="3349153"/>
            <a:ext cx="1810111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5</a:t>
            </a:r>
            <a:r>
              <a:rPr lang="cs-CZ" sz="2800" dirty="0" smtClean="0"/>
              <a:t>8 708 170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187" y="3356992"/>
            <a:ext cx="1810111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5</a:t>
            </a:r>
            <a:r>
              <a:rPr lang="cs-CZ" sz="2800" dirty="0" smtClean="0"/>
              <a:t>8 708 170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846504"/>
            <a:ext cx="1810111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39 191 604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27527" y="846504"/>
            <a:ext cx="1810111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39 191 604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54796" y="846504"/>
            <a:ext cx="1627369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9 615 357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846504"/>
            <a:ext cx="1627369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9 615 357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187" y="-5785"/>
            <a:ext cx="16273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8 741 234</a:t>
            </a:r>
          </a:p>
          <a:p>
            <a:r>
              <a:rPr lang="cs-CZ" sz="2800" u="sng" dirty="0"/>
              <a:t> </a:t>
            </a:r>
            <a:r>
              <a:rPr lang="cs-CZ" sz="2800" u="sng" dirty="0" smtClean="0"/>
              <a:t>  874 123</a:t>
            </a:r>
            <a:endParaRPr lang="cs-CZ" sz="28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54797" y="1511"/>
            <a:ext cx="16273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874 123</a:t>
            </a:r>
          </a:p>
          <a:p>
            <a:r>
              <a:rPr lang="cs-CZ" sz="2800" u="sng" dirty="0" smtClean="0"/>
              <a:t>8 741 234</a:t>
            </a:r>
            <a:endParaRPr lang="cs-CZ" sz="2800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46280" y="1511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0032" y="0"/>
            <a:ext cx="18101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15 986 041</a:t>
            </a:r>
          </a:p>
          <a:p>
            <a:r>
              <a:rPr lang="cs-CZ" sz="2800" u="sng" dirty="0" smtClean="0"/>
              <a:t>23 205 563</a:t>
            </a:r>
            <a:endParaRPr lang="cs-CZ" sz="2800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33888" y="-11570"/>
            <a:ext cx="18101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23 205 563</a:t>
            </a:r>
          </a:p>
          <a:p>
            <a:r>
              <a:rPr lang="cs-CZ" sz="2800" u="sng" dirty="0" smtClean="0"/>
              <a:t>15 986 041</a:t>
            </a:r>
            <a:endParaRPr lang="cs-CZ" sz="2800" u="sng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99704" y="-17783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-1" y="2460127"/>
            <a:ext cx="18101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8 986 741</a:t>
            </a:r>
          </a:p>
          <a:p>
            <a:r>
              <a:rPr lang="cs-CZ" sz="2800" u="sng" dirty="0" smtClean="0"/>
              <a:t>49 721 429</a:t>
            </a:r>
            <a:endParaRPr lang="cs-CZ" sz="2800" u="sng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890177" y="2444923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54797" y="2473632"/>
            <a:ext cx="187262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49 721 429</a:t>
            </a:r>
          </a:p>
          <a:p>
            <a:r>
              <a:rPr lang="cs-CZ" sz="2800" u="sng" dirty="0"/>
              <a:t> </a:t>
            </a:r>
            <a:r>
              <a:rPr lang="cs-CZ" sz="2800" u="sng" dirty="0" smtClean="0"/>
              <a:t> 8 986 741</a:t>
            </a:r>
            <a:endParaRPr lang="cs-CZ" sz="2800" u="sng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68345" y="2465024"/>
            <a:ext cx="16273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6 826 590</a:t>
            </a:r>
          </a:p>
          <a:p>
            <a:r>
              <a:rPr lang="cs-CZ" sz="2800" u="sng" dirty="0" smtClean="0"/>
              <a:t>7 568 327</a:t>
            </a:r>
            <a:endParaRPr lang="cs-CZ" sz="2800" u="sng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510269" y="2460126"/>
            <a:ext cx="16273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7 568 327</a:t>
            </a:r>
          </a:p>
          <a:p>
            <a:r>
              <a:rPr lang="cs-CZ" sz="2800" u="sng" dirty="0" smtClean="0"/>
              <a:t>6 826 590</a:t>
            </a:r>
            <a:endParaRPr lang="cs-CZ" sz="2800" u="sng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929661" y="2417252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42486" y="3346211"/>
            <a:ext cx="1810111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1</a:t>
            </a:r>
            <a:r>
              <a:rPr lang="cs-CZ" sz="2800" dirty="0" smtClean="0"/>
              <a:t>4 394 917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98" y="4947097"/>
            <a:ext cx="244009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53 649 728 238</a:t>
            </a:r>
          </a:p>
          <a:p>
            <a:r>
              <a:rPr lang="cs-CZ" sz="2800" u="sng" dirty="0" smtClean="0"/>
              <a:t>36 501 372 963</a:t>
            </a:r>
            <a:endParaRPr lang="cs-CZ" sz="2800" u="sng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12509" y="4936409"/>
            <a:ext cx="244009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36 501 372 963</a:t>
            </a:r>
          </a:p>
          <a:p>
            <a:r>
              <a:rPr lang="cs-CZ" sz="2800" u="sng" dirty="0" smtClean="0"/>
              <a:t>53 649 728 238</a:t>
            </a:r>
            <a:endParaRPr lang="cs-CZ" sz="2800" u="sng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878176" y="4889330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0143" y="4594162"/>
            <a:ext cx="2359585" cy="2227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8941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"/>
                            </p:stCondLst>
                            <p:childTnLst>
                              <p:par>
                                <p:cTn id="9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7" grpId="0" animBg="1"/>
      <p:bldP spid="22" grpId="0" animBg="1"/>
      <p:bldP spid="20" grpId="0" animBg="1"/>
      <p:bldP spid="18" grpId="0" animBg="1"/>
      <p:bldP spid="13" grpId="0" animBg="1"/>
      <p:bldP spid="15" grpId="0" animBg="1"/>
      <p:bldP spid="8" grpId="0" animBg="1"/>
      <p:bldP spid="5" grpId="0" animBg="1"/>
      <p:bldP spid="7" grpId="0"/>
      <p:bldP spid="11" grpId="0"/>
      <p:bldP spid="17" grpId="0"/>
      <p:bldP spid="23" grpId="0"/>
      <p:bldP spid="25" grpId="0" animBg="1"/>
      <p:bldP spid="2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>
            <a:off x="3458784" y="5794225"/>
            <a:ext cx="2440092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83 021 465 000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11547" y="5794225"/>
            <a:ext cx="2440092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56 881 787 746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58784" y="4933241"/>
            <a:ext cx="2440092" cy="95410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56 881 787 746</a:t>
            </a:r>
          </a:p>
          <a:p>
            <a:r>
              <a:rPr lang="cs-CZ" sz="2800" u="sng" dirty="0" smtClean="0"/>
              <a:t>26 139 677 254</a:t>
            </a:r>
            <a:endParaRPr lang="cs-CZ" sz="2800" u="sng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9187" y="4933242"/>
            <a:ext cx="2632452" cy="95410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83 021 465 000</a:t>
            </a:r>
          </a:p>
          <a:p>
            <a:r>
              <a:rPr lang="cs-CZ" sz="2800" u="sng" dirty="0" smtClean="0"/>
              <a:t>- 26 139 677 254</a:t>
            </a:r>
            <a:endParaRPr lang="cs-CZ" sz="2800" u="sng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85105" y="3375433"/>
            <a:ext cx="1810111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43 751 699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54797" y="3384907"/>
            <a:ext cx="1810111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9</a:t>
            </a:r>
            <a:r>
              <a:rPr lang="cs-CZ" sz="2800" dirty="0" smtClean="0"/>
              <a:t>8 </a:t>
            </a:r>
            <a:r>
              <a:rPr lang="cs-CZ" sz="2800" dirty="0"/>
              <a:t>3</a:t>
            </a:r>
            <a:r>
              <a:rPr lang="cs-CZ" sz="2800" dirty="0" smtClean="0"/>
              <a:t>42 </a:t>
            </a:r>
            <a:r>
              <a:rPr lang="cs-CZ" sz="2800" dirty="0"/>
              <a:t>0</a:t>
            </a:r>
            <a:r>
              <a:rPr lang="cs-CZ" sz="2800" dirty="0" smtClean="0"/>
              <a:t>00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57" y="3401997"/>
            <a:ext cx="1810111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8</a:t>
            </a:r>
            <a:r>
              <a:rPr lang="cs-CZ" sz="2800" dirty="0" smtClean="0"/>
              <a:t>8 </a:t>
            </a:r>
            <a:r>
              <a:rPr lang="cs-CZ" sz="2800" dirty="0"/>
              <a:t>6</a:t>
            </a:r>
            <a:r>
              <a:rPr lang="cs-CZ" sz="2800" dirty="0" smtClean="0"/>
              <a:t>20 </a:t>
            </a:r>
            <a:r>
              <a:rPr lang="cs-CZ" sz="2800" dirty="0"/>
              <a:t>5</a:t>
            </a:r>
            <a:r>
              <a:rPr lang="cs-CZ" sz="2800" dirty="0" smtClean="0"/>
              <a:t>71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846504"/>
            <a:ext cx="1810111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35 338 656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27527" y="846504"/>
            <a:ext cx="1810111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74 900 530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54796" y="846504"/>
            <a:ext cx="1627369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6 231 850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846504"/>
            <a:ext cx="1627369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5 467 875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187" y="-5785"/>
            <a:ext cx="163698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6</a:t>
            </a:r>
            <a:r>
              <a:rPr lang="cs-CZ" sz="2800" dirty="0" smtClean="0"/>
              <a:t> 231 850</a:t>
            </a:r>
          </a:p>
          <a:p>
            <a:r>
              <a:rPr lang="cs-CZ" sz="2800" u="sng" dirty="0" smtClean="0"/>
              <a:t> - 763 975</a:t>
            </a:r>
            <a:endParaRPr lang="cs-CZ" sz="28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54797" y="1511"/>
            <a:ext cx="163698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5 467 875</a:t>
            </a:r>
          </a:p>
          <a:p>
            <a:r>
              <a:rPr lang="cs-CZ" sz="2800" u="sng" dirty="0" smtClean="0"/>
              <a:t>   763 975</a:t>
            </a:r>
            <a:endParaRPr lang="cs-CZ" sz="2800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46280" y="1511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67672" y="-17783"/>
            <a:ext cx="200247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74 900 530</a:t>
            </a:r>
          </a:p>
          <a:p>
            <a:r>
              <a:rPr lang="cs-CZ" sz="2800" u="sng" dirty="0" smtClean="0"/>
              <a:t>- 39 561 874</a:t>
            </a:r>
            <a:endParaRPr lang="cs-CZ" sz="2800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27525" y="-17784"/>
            <a:ext cx="18101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35 338 656</a:t>
            </a:r>
          </a:p>
          <a:p>
            <a:r>
              <a:rPr lang="cs-CZ" sz="2800" u="sng" dirty="0" smtClean="0"/>
              <a:t>39 561 874</a:t>
            </a:r>
            <a:endParaRPr lang="cs-CZ" sz="2800" u="sng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80046" y="-17783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-1" y="2506294"/>
            <a:ext cx="18101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98 342 000</a:t>
            </a:r>
          </a:p>
          <a:p>
            <a:r>
              <a:rPr lang="cs-CZ" sz="2800" u="sng" dirty="0" smtClean="0"/>
              <a:t>- 9 721 429</a:t>
            </a:r>
            <a:endParaRPr lang="cs-CZ" sz="2800" u="sng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928931" y="2506294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54797" y="2494057"/>
            <a:ext cx="18101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88 620 571</a:t>
            </a:r>
          </a:p>
          <a:p>
            <a:r>
              <a:rPr lang="cs-CZ" sz="2800" u="sng" dirty="0"/>
              <a:t> </a:t>
            </a:r>
            <a:r>
              <a:rPr lang="cs-CZ" sz="2800" u="sng" dirty="0" smtClean="0"/>
              <a:t> 9 721 429</a:t>
            </a:r>
            <a:endParaRPr lang="cs-CZ" sz="2800" u="sng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49903" y="2483605"/>
            <a:ext cx="181972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52 021 425</a:t>
            </a:r>
          </a:p>
          <a:p>
            <a:r>
              <a:rPr lang="cs-CZ" sz="2800" u="sng" dirty="0" smtClean="0"/>
              <a:t>- 8 269 726</a:t>
            </a:r>
            <a:endParaRPr lang="cs-CZ" sz="2800" u="sng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355757" y="2500719"/>
            <a:ext cx="18101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43 751 699</a:t>
            </a:r>
          </a:p>
          <a:p>
            <a:r>
              <a:rPr lang="cs-CZ" sz="2800" u="sng" dirty="0" smtClean="0"/>
              <a:t>  8 269 726</a:t>
            </a:r>
            <a:endParaRPr lang="cs-CZ" sz="2800" u="sng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80046" y="2437437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34994" y="3375433"/>
            <a:ext cx="1810111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52 021 425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969548" y="4887074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0143" y="4594162"/>
            <a:ext cx="2359585" cy="2227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384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"/>
                            </p:stCondLst>
                            <p:childTnLst>
                              <p:par>
                                <p:cTn id="9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7" grpId="0" animBg="1"/>
      <p:bldP spid="28" grpId="0"/>
      <p:bldP spid="22" grpId="0" animBg="1"/>
      <p:bldP spid="20" grpId="0" animBg="1"/>
      <p:bldP spid="18" grpId="0" animBg="1"/>
      <p:bldP spid="13" grpId="0" animBg="1"/>
      <p:bldP spid="15" grpId="0" animBg="1"/>
      <p:bldP spid="8" grpId="0" animBg="1"/>
      <p:bldP spid="5" grpId="0" animBg="1"/>
      <p:bldP spid="7" grpId="0"/>
      <p:bldP spid="11" grpId="0"/>
      <p:bldP spid="17" grpId="0"/>
      <p:bldP spid="23" grpId="0"/>
      <p:bldP spid="2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7153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415</TotalTime>
  <Words>724</Words>
  <Application>Microsoft Office PowerPoint</Application>
  <PresentationFormat>Předvádění na obrazovce (4:3)</PresentationFormat>
  <Paragraphs>240</Paragraphs>
  <Slides>13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56</cp:revision>
  <dcterms:created xsi:type="dcterms:W3CDTF">2013-01-21T18:32:22Z</dcterms:created>
  <dcterms:modified xsi:type="dcterms:W3CDTF">2013-03-26T18:07:51Z</dcterms:modified>
</cp:coreProperties>
</file>