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7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8D51"/>
    <a:srgbClr val="E75C2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187" autoAdjust="0"/>
    <p:restoredTop sz="94660"/>
  </p:normalViewPr>
  <p:slideViewPr>
    <p:cSldViewPr>
      <p:cViewPr varScale="1">
        <p:scale>
          <a:sx n="72" d="100"/>
          <a:sy n="72" d="100"/>
        </p:scale>
        <p:origin x="-5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2" d="100"/>
          <a:sy n="82" d="100"/>
        </p:scale>
        <p:origin x="-201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Výukový materiál vytvořený ZŠ a MŠ Plzeň - Božkov v rámci EU projektu Moderní škola, autor Iva Zemanová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8624589-6DE4-447C-82F0-F219709251A8}" type="datetimeFigureOut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BDC6181-A43A-4592-9B64-0A9CB4ACC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Výukový materiál vytvořený ZŠ a MŠ Plzeň - Božkov v rámci EU projektu Moderní škola, autor Iva Zemanová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B5BA067-197F-4F7A-B6DA-05F1B987D527}" type="datetimeFigureOut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E78FD7C-D0F1-4E10-8928-68C5686ED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záhlaví 3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6858000" cy="457200"/>
          </a:xfrm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Výukový materiál vytvořený ZŠ a MŠ Plzeň - Božkov v rámci EU projektu Moderní škola, autor Iva Zemanová</a:t>
            </a:r>
          </a:p>
        </p:txBody>
      </p:sp>
      <p:sp>
        <p:nvSpPr>
          <p:cNvPr id="17412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AE6AA7-211A-4999-8D51-E282A5AF465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A379343-8A07-4CE6-8716-37D147D30ED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  <p:sp>
        <p:nvSpPr>
          <p:cNvPr id="1946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Výukový materiál vytvořený ZŠ a MŠ Plzeň - Božkov v rámci EU projektu Moderní škola, autor Iva Zemanová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záhlaví 3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/>
              <a:t>Výukový materiál vytvořený ZŠ a MŠ Plzeň - Božkov v rámci EU projektu Moderní škola, autor Iva Zemanová</a:t>
            </a:r>
          </a:p>
        </p:txBody>
      </p:sp>
      <p:sp>
        <p:nvSpPr>
          <p:cNvPr id="23556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5E3804B-8CF5-48EF-AE4F-1A9E06A93AB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0D809-1929-4698-A11C-D68351F4908E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FAE4B-B96C-46EB-AAB1-481895C98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675234-47B4-4462-8E6E-2799C6E671BE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9EE6B-20AB-4104-AE51-FF7ED96AD7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8F493-2973-4465-936A-676D27E7E3B2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72360-8822-42D1-B9CB-0748C300DB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EF47F-90B0-400C-A424-DE7D45E53622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ACAF33-1D20-4688-9309-5CF99293F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7E8B93-D8F2-4B99-80C3-2CF4723B8159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536CB-E5D2-44A1-A3F4-E6B622A99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4F931C-6D57-4BC5-BD43-B83ED92837DF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1D73E-176A-4AEF-97DA-050387737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769DF5-3D39-4699-A264-D6AE41C85461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5932E-F8A3-4337-8E61-8C7C1A8032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663E15-642A-4861-B6F9-8AA6CD3C2971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67C094-3B92-43ED-A252-13B93A9A5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E5864-24D5-4A45-8D19-991C3BB0066C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3BD958-9108-4D17-A5EC-D8DDB9012F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8CD87-F7F1-4D50-AC74-9D30028B1661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B2316-3FB5-475B-BCBD-12AE6A55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5CC839-811D-4363-817A-F65A0BF6CA49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5945E-4C59-4E67-9918-365532F346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F834785-1873-43F4-88EE-C7D5353E4B4B}" type="datetime1">
              <a:rPr lang="cs-CZ"/>
              <a:pPr>
                <a:defRPr/>
              </a:pPr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A7522F-99C6-4F5B-B9A0-826B84237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med"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plzenbozkov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gi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5.wmf"/><Relationship Id="rId7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11" Type="http://schemas.openxmlformats.org/officeDocument/2006/relationships/image" Target="../media/image2.wmf"/><Relationship Id="rId5" Type="http://schemas.openxmlformats.org/officeDocument/2006/relationships/image" Target="../media/image10.wmf"/><Relationship Id="rId10" Type="http://schemas.openxmlformats.org/officeDocument/2006/relationships/image" Target="../media/image1.wmf"/><Relationship Id="rId4" Type="http://schemas.openxmlformats.org/officeDocument/2006/relationships/image" Target="../media/image11.wmf"/><Relationship Id="rId9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402" name="Group 42"/>
          <p:cNvGraphicFramePr>
            <a:graphicFrameLocks noGrp="1"/>
          </p:cNvGraphicFramePr>
          <p:nvPr>
            <p:ph idx="1"/>
          </p:nvPr>
        </p:nvGraphicFramePr>
        <p:xfrm>
          <a:off x="428625" y="571500"/>
          <a:ext cx="8229600" cy="5430838"/>
        </p:xfrm>
        <a:graphic>
          <a:graphicData uri="http://schemas.openxmlformats.org/drawingml/2006/table">
            <a:tbl>
              <a:tblPr/>
              <a:tblGrid>
                <a:gridCol w="2614613"/>
                <a:gridCol w="5614987"/>
              </a:tblGrid>
              <a:tr h="474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Základní škola a mateřská škola Plzeň – Božkov,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Vřesinská 17,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Charakteristika výukového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Mgr. Iva Zemanová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Datum vytvoření VM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.6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Cílová skupina -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Český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Druh VM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PowerPoint – prezentace + pracovní list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Tematický celek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Souhlásky, druhy souhlásek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Měkké a tvrdé souhlásky - pravopis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4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Obrazová prezentace jako podpora výuky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Pracovní list k zopakování a procvičení pravopisu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8B42B8-27C8-44E3-B53A-2B5707814ED7}" type="slidenum">
              <a:rPr lang="cs-CZ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401" name="Group 17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59363"/>
        </p:xfrm>
        <a:graphic>
          <a:graphicData uri="http://schemas.openxmlformats.org/drawingml/2006/table">
            <a:tbl>
              <a:tblPr/>
              <a:tblGrid>
                <a:gridCol w="4114800"/>
                <a:gridCol w="41148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Metodický postup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1.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Opakování rozdělení  souhlásek, postupujeme dle PowerPointu stránky 4 - 5.  Pravopis  i/y  po tvrdých a měkkých souhláskách.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PowerPoint strana 6 – výběr souhlásek, barevné označení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PowerPoint strana 7 – pojmenování obrázků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4.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PowerPoint strana 8 – společné doplňování i/y na interaktivní tabuli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PowerPoint strana 9 – příprava ve dvojicích, doplňování vhodných slov do 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PowerPoint strana 10 – samostatná práce dětí – pracovní list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Samostatná kontrola, sebehodnocení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Citace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Všechny použité obrázky : Klipart https:// office.microsoft.com, učebnice Český jazyk 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Nová škola Brno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Výukový materiál je dostupný z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hlinkClick r:id="rId3"/>
                        </a:rPr>
                        <a:t>www.zsplzenbozkov.cz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060091-6F8E-49A6-B60B-B25AE79F6E8A}" type="slidenum">
              <a:rPr lang="cs-CZ"/>
              <a:pPr>
                <a:defRPr/>
              </a:pPr>
              <a:t>2</a:t>
            </a:fld>
            <a:endParaRPr lang="cs-CZ"/>
          </a:p>
        </p:txBody>
      </p:sp>
      <p:sp>
        <p:nvSpPr>
          <p:cNvPr id="16397" name="TextovéPole 6"/>
          <p:cNvSpPr txBox="1">
            <a:spLocks noChangeArrowheads="1"/>
          </p:cNvSpPr>
          <p:nvPr/>
        </p:nvSpPr>
        <p:spPr bwMode="auto">
          <a:xfrm>
            <a:off x="857250" y="571500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/>
          <a:lstStyle/>
          <a:p>
            <a:pPr eaLnBrk="1" hangingPunct="1"/>
            <a:r>
              <a:rPr lang="cs-CZ" sz="6600" b="1" smtClean="0">
                <a:solidFill>
                  <a:srgbClr val="FF0000"/>
                </a:solidFill>
              </a:rPr>
              <a:t>Tvrdé a měkké souhlásky</a:t>
            </a:r>
          </a:p>
        </p:txBody>
      </p:sp>
      <p:sp>
        <p:nvSpPr>
          <p:cNvPr id="18434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z="4400" smtClean="0">
                <a:solidFill>
                  <a:srgbClr val="00B050"/>
                </a:solidFill>
              </a:rPr>
              <a:t>Přehled </a:t>
            </a:r>
          </a:p>
          <a:p>
            <a:pPr eaLnBrk="1" hangingPunct="1"/>
            <a:r>
              <a:rPr lang="cs-CZ" sz="4400" smtClean="0">
                <a:solidFill>
                  <a:srgbClr val="00B050"/>
                </a:solidFill>
              </a:rPr>
              <a:t>Pravopis</a:t>
            </a:r>
          </a:p>
          <a:p>
            <a:pPr eaLnBrk="1" hangingPunct="1"/>
            <a:r>
              <a:rPr lang="cs-CZ" sz="4400" smtClean="0">
                <a:solidFill>
                  <a:srgbClr val="00B050"/>
                </a:solidFill>
              </a:rPr>
              <a:t>Doplňování slov do vět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2F1620-7E67-4DF7-8254-2663EF6C3751}" type="slidenum">
              <a:rPr lang="cs-CZ"/>
              <a:pPr>
                <a:defRPr/>
              </a:pPr>
              <a:t>3</a:t>
            </a:fld>
            <a:endParaRPr lang="cs-CZ"/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857250" y="571500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25"/>
          </a:xfrm>
        </p:spPr>
        <p:txBody>
          <a:bodyPr/>
          <a:lstStyle/>
          <a:p>
            <a:pPr eaLnBrk="1" hangingPunct="1"/>
            <a:r>
              <a:rPr lang="cs-CZ" sz="6000" smtClean="0">
                <a:solidFill>
                  <a:srgbClr val="0070C0"/>
                </a:solidFill>
              </a:rPr>
              <a:t>Tvrdé souhlásky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algn="ctr" eaLnBrk="1" fontAlgn="auto" hangingPunct="1">
              <a:spcAft>
                <a:spcPts val="0"/>
              </a:spcAft>
              <a:buClr>
                <a:srgbClr val="FFFF00"/>
              </a:buClr>
              <a:buFont typeface="Arial" pitchFamily="34" charset="0"/>
              <a:buNone/>
              <a:defRPr/>
            </a:pPr>
            <a:r>
              <a:rPr lang="cs-CZ" sz="7200" dirty="0" smtClean="0"/>
              <a:t>H, CH, K, R, D, T, N      </a:t>
            </a:r>
          </a:p>
          <a:p>
            <a:pPr eaLnBrk="1" fontAlgn="auto" hangingPunct="1">
              <a:spcAft>
                <a:spcPts val="0"/>
              </a:spcAft>
              <a:buClr>
                <a:srgbClr val="FFFF00"/>
              </a:buClr>
              <a:buFont typeface="Arial" pitchFamily="34" charset="0"/>
              <a:buChar char="•"/>
              <a:defRPr/>
            </a:pPr>
            <a:endParaRPr lang="cs-CZ" sz="7200" dirty="0"/>
          </a:p>
          <a:p>
            <a:pPr eaLnBrk="1" fontAlgn="auto" hangingPunct="1">
              <a:spcAft>
                <a:spcPts val="0"/>
              </a:spcAft>
              <a:buClr>
                <a:srgbClr val="FFFF00"/>
              </a:buClr>
              <a:buFont typeface="Arial" pitchFamily="34" charset="0"/>
              <a:buNone/>
              <a:defRPr/>
            </a:pPr>
            <a:r>
              <a:rPr lang="cs-CZ" sz="7200" dirty="0"/>
              <a:t> </a:t>
            </a:r>
            <a:r>
              <a:rPr lang="cs-CZ" sz="7200" dirty="0" smtClean="0"/>
              <a:t>    píšeme</a:t>
            </a:r>
          </a:p>
          <a:p>
            <a:pPr eaLnBrk="1" fontAlgn="auto" hangingPunct="1">
              <a:spcAft>
                <a:spcPts val="0"/>
              </a:spcAft>
              <a:buClr>
                <a:srgbClr val="FFFF00"/>
              </a:buClr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Clr>
                <a:srgbClr val="FFFF00"/>
              </a:buClr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>
            <a:off x="4572000" y="3000375"/>
            <a:ext cx="3071813" cy="2928938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2C590E-9863-4B32-A690-64AE1746C345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20485" name="TextovéPole 8"/>
          <p:cNvSpPr txBox="1">
            <a:spLocks noChangeArrowheads="1"/>
          </p:cNvSpPr>
          <p:nvPr/>
        </p:nvSpPr>
        <p:spPr bwMode="auto">
          <a:xfrm>
            <a:off x="857250" y="214313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smtClean="0">
                <a:solidFill>
                  <a:srgbClr val="0070C0"/>
                </a:solidFill>
              </a:rPr>
              <a:t>Měkké souhlásky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sz="6600" smtClean="0"/>
              <a:t>Ž, Š, Č, Ř, C, J, Ď, Ť, Ň</a:t>
            </a:r>
          </a:p>
          <a:p>
            <a:pPr eaLnBrk="1" hangingPunct="1">
              <a:buFont typeface="Arial" charset="0"/>
              <a:buNone/>
            </a:pPr>
            <a:r>
              <a:rPr lang="cs-CZ" sz="6600" smtClean="0"/>
              <a:t>   </a:t>
            </a:r>
          </a:p>
          <a:p>
            <a:pPr eaLnBrk="1" hangingPunct="1">
              <a:buFont typeface="Arial" charset="0"/>
              <a:buNone/>
            </a:pPr>
            <a:r>
              <a:rPr lang="cs-CZ" sz="6600" smtClean="0"/>
              <a:t>   píšeme</a:t>
            </a:r>
            <a:r>
              <a:rPr lang="cs-CZ" smtClean="0"/>
              <a:t> </a:t>
            </a:r>
          </a:p>
        </p:txBody>
      </p:sp>
      <p:sp>
        <p:nvSpPr>
          <p:cNvPr id="4" name="Výbuch 1 3"/>
          <p:cNvSpPr/>
          <p:nvPr/>
        </p:nvSpPr>
        <p:spPr>
          <a:xfrm>
            <a:off x="4572000" y="2643188"/>
            <a:ext cx="3143250" cy="2928937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FE89BC-E843-4F98-998C-BC9DD6AA71D4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21509" name="TextovéPole 6"/>
          <p:cNvSpPr txBox="1">
            <a:spLocks noChangeArrowheads="1"/>
          </p:cNvSpPr>
          <p:nvPr/>
        </p:nvSpPr>
        <p:spPr bwMode="auto">
          <a:xfrm>
            <a:off x="857250" y="142875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Spojte správnou barvou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algn="ctr" eaLnBrk="1" hangingPunct="1">
              <a:buFont typeface="Arial" charset="0"/>
              <a:buNone/>
            </a:pPr>
            <a:r>
              <a:rPr lang="cs-CZ" b="1" smtClean="0"/>
              <a:t>D   Ř   R   J   Ň   Ž   CH   K   Ď   T   Š   H   N   Č   Ť   C </a:t>
            </a:r>
          </a:p>
        </p:txBody>
      </p:sp>
      <p:sp>
        <p:nvSpPr>
          <p:cNvPr id="4" name="Výbuch 1 3"/>
          <p:cNvSpPr/>
          <p:nvPr/>
        </p:nvSpPr>
        <p:spPr>
          <a:xfrm>
            <a:off x="714375" y="1285875"/>
            <a:ext cx="3714750" cy="3500438"/>
          </a:xfrm>
          <a:prstGeom prst="irregularSeal1">
            <a:avLst/>
          </a:prstGeom>
          <a:solidFill>
            <a:srgbClr val="F98D5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5" name="Výbuch 1 4"/>
          <p:cNvSpPr/>
          <p:nvPr/>
        </p:nvSpPr>
        <p:spPr>
          <a:xfrm>
            <a:off x="5072063" y="1285875"/>
            <a:ext cx="3714750" cy="350043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65A659-10AD-47C2-AC06-43E8B32BF7F4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22534" name="TextovéPole 8"/>
          <p:cNvSpPr txBox="1">
            <a:spLocks noChangeArrowheads="1"/>
          </p:cNvSpPr>
          <p:nvPr/>
        </p:nvSpPr>
        <p:spPr bwMode="auto">
          <a:xfrm>
            <a:off x="857250" y="214313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Odůvodněte i/y</a:t>
            </a:r>
          </a:p>
        </p:txBody>
      </p:sp>
      <p:pic>
        <p:nvPicPr>
          <p:cNvPr id="24578" name="Picture 3" descr="C:\Program Files (x86)\Microsoft Office\MEDIA\CAGCAT10\j0199727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813" y="3500438"/>
            <a:ext cx="1116012" cy="109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4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9063" y="4786313"/>
            <a:ext cx="14287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5" descr="C:\Program Files (x86)\Microsoft Office\MEDIA\CAGCAT10\j0212701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flipH="1">
            <a:off x="6778625" y="5429250"/>
            <a:ext cx="50800" cy="7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6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429125" y="1500188"/>
            <a:ext cx="1747838" cy="1693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7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500" y="1000125"/>
            <a:ext cx="1685925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8" descr="C:\Program Files (x86)\Microsoft Office\MEDIA\CAGCAT10\j0297707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28875" y="1571625"/>
            <a:ext cx="1103313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Picture 9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15063" y="3214688"/>
            <a:ext cx="1600200" cy="134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5" name="Picture 10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714500" y="4857750"/>
            <a:ext cx="1243013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11" descr="C:\Program Files (x86)\Microsoft Office\MEDIA\CAGCAT10\j0295241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10"/>
          <a:srcRect/>
          <a:stretch>
            <a:fillRect/>
          </a:stretch>
        </p:blipFill>
        <p:spPr>
          <a:xfrm>
            <a:off x="3071813" y="3235325"/>
            <a:ext cx="1000125" cy="1479550"/>
          </a:xfrm>
        </p:spPr>
      </p:pic>
      <p:pic>
        <p:nvPicPr>
          <p:cNvPr id="24587" name="Picture 1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632575" y="1143000"/>
            <a:ext cx="1541463" cy="162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8" name="Picture 13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164263" y="4957763"/>
            <a:ext cx="1479550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2E9005-CABA-4F44-8D24-6CE7F03A21D8}" type="slidenum">
              <a:rPr lang="cs-CZ"/>
              <a:pPr>
                <a:defRPr/>
              </a:pPr>
              <a:t>7</a:t>
            </a:fld>
            <a:endParaRPr lang="cs-CZ"/>
          </a:p>
        </p:txBody>
      </p:sp>
      <p:sp>
        <p:nvSpPr>
          <p:cNvPr id="24590" name="TextovéPole 15"/>
          <p:cNvSpPr txBox="1">
            <a:spLocks noChangeArrowheads="1"/>
          </p:cNvSpPr>
          <p:nvPr/>
        </p:nvSpPr>
        <p:spPr bwMode="auto">
          <a:xfrm>
            <a:off x="857250" y="142875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Odůvodněte pravopis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Napařovac</a:t>
            </a:r>
            <a:r>
              <a:rPr lang="cs-CZ" dirty="0" smtClean="0"/>
              <a:t> -  </a:t>
            </a:r>
            <a:r>
              <a:rPr lang="cs-CZ" dirty="0" err="1" smtClean="0"/>
              <a:t>žehličk</a:t>
            </a:r>
            <a:r>
              <a:rPr lang="cs-CZ" dirty="0" smtClean="0"/>
              <a:t> -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Balón 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Knih 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Prš - , mrak 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Hřebík 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Dort 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Telefon 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Poč</a:t>
            </a:r>
            <a:r>
              <a:rPr lang="cs-CZ" dirty="0" smtClean="0"/>
              <a:t> -</a:t>
            </a:r>
            <a:r>
              <a:rPr lang="cs-CZ" dirty="0" err="1" smtClean="0"/>
              <a:t>tač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Květ - n -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Váh -</a:t>
            </a:r>
            <a:endParaRPr lang="cs-CZ" dirty="0"/>
          </a:p>
        </p:txBody>
      </p:sp>
      <p:pic>
        <p:nvPicPr>
          <p:cNvPr id="25603" name="Picture 2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3286125"/>
            <a:ext cx="1400175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3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2297113"/>
            <a:ext cx="1428750" cy="139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4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75" y="5357813"/>
            <a:ext cx="1371600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5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75" y="4929188"/>
            <a:ext cx="1404938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Picture 6" descr="C:\Program Files (x86)\Microsoft Office\MEDIA\CAGCAT10\j0295241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5000" y="1285875"/>
            <a:ext cx="67627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Picture 7" descr="C:\Program Files (x86)\Microsoft Office\MEDIA\CAGCAT10\j0297707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118350" y="1238250"/>
            <a:ext cx="1025525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9" name="Picture 8" descr="C:\Program Files (x86)\Microsoft Office\MEDIA\CAGCAT10\j0300840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929438" y="3143250"/>
            <a:ext cx="1814512" cy="152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0" name="Picture 9" descr="C:\Program Files (x86)\Microsoft Office\MEDIA\CAGCAT10\j0332268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929188" y="4865688"/>
            <a:ext cx="1214437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1" name="Picture 10" descr="C:\Program Files (x86)\Microsoft Office\MEDIA\CAGCAT10\j0199727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286250" y="1571625"/>
            <a:ext cx="1187450" cy="116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12" name="Picture 11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643188" y="2643188"/>
            <a:ext cx="1776412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9CA61A-E633-418C-B914-A24A7C32A52B}" type="slidenum">
              <a:rPr lang="cs-CZ"/>
              <a:pPr>
                <a:defRPr/>
              </a:pPr>
              <a:t>8</a:t>
            </a:fld>
            <a:endParaRPr lang="cs-CZ"/>
          </a:p>
        </p:txBody>
      </p:sp>
      <p:sp>
        <p:nvSpPr>
          <p:cNvPr id="25614" name="TextovéPole 15"/>
          <p:cNvSpPr txBox="1">
            <a:spLocks noChangeArrowheads="1"/>
          </p:cNvSpPr>
          <p:nvPr/>
        </p:nvSpPr>
        <p:spPr bwMode="auto">
          <a:xfrm>
            <a:off x="857250" y="142875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4000" smtClean="0">
                <a:solidFill>
                  <a:srgbClr val="00B050"/>
                </a:solidFill>
              </a:rPr>
              <a:t>Doplňte do vět vhodné slovo z nabídky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Letadlo nad námi …………… .</a:t>
            </a:r>
          </a:p>
          <a:p>
            <a:pPr eaLnBrk="1" hangingPunct="1"/>
            <a:r>
              <a:rPr lang="cs-CZ" smtClean="0"/>
              <a:t>Před několika …………..  hořelo.</a:t>
            </a:r>
          </a:p>
          <a:p>
            <a:pPr eaLnBrk="1" hangingPunct="1"/>
            <a:r>
              <a:rPr lang="cs-CZ" smtClean="0"/>
              <a:t>Po silnici tečou …………..  vody.</a:t>
            </a:r>
          </a:p>
          <a:p>
            <a:pPr eaLnBrk="1" hangingPunct="1"/>
            <a:r>
              <a:rPr lang="cs-CZ" smtClean="0"/>
              <a:t>Voda v řece ………….. .</a:t>
            </a:r>
          </a:p>
          <a:p>
            <a:pPr eaLnBrk="1" hangingPunct="1"/>
            <a:r>
              <a:rPr lang="cs-CZ" smtClean="0"/>
              <a:t>Ženě říkáme ……………. .</a:t>
            </a:r>
          </a:p>
          <a:p>
            <a:pPr eaLnBrk="1" hangingPunct="1"/>
            <a:r>
              <a:rPr lang="cs-CZ" smtClean="0"/>
              <a:t>Viděli jsme přijít v obleku tři ………….. .</a:t>
            </a:r>
          </a:p>
          <a:p>
            <a:pPr eaLnBrk="1" hangingPunct="1"/>
            <a:r>
              <a:rPr lang="cs-CZ" u="sng" smtClean="0">
                <a:solidFill>
                  <a:srgbClr val="00B050"/>
                </a:solidFill>
              </a:rPr>
              <a:t>lety, pány, proudí, paní, proudy, letí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3B4969-A054-434A-AAE5-6938C21A7310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26628" name="TextovéPole 4"/>
          <p:cNvSpPr txBox="1">
            <a:spLocks noChangeArrowheads="1"/>
          </p:cNvSpPr>
          <p:nvPr/>
        </p:nvSpPr>
        <p:spPr bwMode="auto">
          <a:xfrm>
            <a:off x="500063" y="142875"/>
            <a:ext cx="821531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50"/>
          </a:xfrm>
        </p:spPr>
        <p:txBody>
          <a:bodyPr/>
          <a:lstStyle/>
          <a:p>
            <a:pPr algn="l" eaLnBrk="1" hangingPunct="1"/>
            <a:r>
              <a:rPr lang="cs-CZ" sz="1600" b="1" smtClean="0">
                <a:latin typeface="Arial" charset="0"/>
              </a:rPr>
              <a:t>Pracovní list</a:t>
            </a:r>
            <a:r>
              <a:rPr lang="cs-CZ" sz="4000" smtClean="0">
                <a:solidFill>
                  <a:srgbClr val="00B050"/>
                </a:solidFill>
              </a:rPr>
              <a:t/>
            </a:r>
            <a:br>
              <a:rPr lang="cs-CZ" sz="4000" smtClean="0">
                <a:solidFill>
                  <a:srgbClr val="00B050"/>
                </a:solidFill>
              </a:rPr>
            </a:br>
            <a:r>
              <a:rPr lang="cs-CZ" sz="4000" smtClean="0">
                <a:solidFill>
                  <a:srgbClr val="00B050"/>
                </a:solidFill>
              </a:rPr>
              <a:t>Opište hádanku a doplňte i/y, nakreslete řešení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mtClean="0"/>
          </a:p>
          <a:p>
            <a:pPr algn="ctr" eaLnBrk="1" hangingPunct="1">
              <a:buFont typeface="Arial" charset="0"/>
              <a:buNone/>
            </a:pPr>
            <a:endParaRPr lang="cs-CZ" smtClean="0"/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Je to skř- ň a přece nen- .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Voda se tam v led-  měn- .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Chlad- , stud-  všec- čko,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sýr- , r- by i vaj- čko.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0C9532-3E2C-4F3D-A227-7760DE07485F}" type="slidenum">
              <a:rPr lang="cs-CZ"/>
              <a:pPr>
                <a:defRPr/>
              </a:pPr>
              <a:t>10</a:t>
            </a:fld>
            <a:endParaRPr lang="cs-CZ"/>
          </a:p>
        </p:txBody>
      </p:sp>
      <p:sp>
        <p:nvSpPr>
          <p:cNvPr id="27652" name="TextovéPole 5"/>
          <p:cNvSpPr txBox="1">
            <a:spLocks noChangeArrowheads="1"/>
          </p:cNvSpPr>
          <p:nvPr/>
        </p:nvSpPr>
        <p:spPr bwMode="auto">
          <a:xfrm>
            <a:off x="857250" y="142875"/>
            <a:ext cx="8286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sz="5300" dirty="0" smtClean="0">
                <a:solidFill>
                  <a:srgbClr val="00B050"/>
                </a:solidFill>
              </a:rPr>
              <a:t>Řešení</a:t>
            </a:r>
            <a:endParaRPr lang="cs-CZ" sz="53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endParaRPr lang="cs-CZ" smtClean="0"/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Je to skříň a přece není.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Voda se tam v ledy  mění.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Chladí, studí všecičko,</a:t>
            </a:r>
          </a:p>
          <a:p>
            <a:pPr algn="ctr" eaLnBrk="1" hangingPunct="1">
              <a:buFont typeface="Arial" charset="0"/>
              <a:buNone/>
            </a:pPr>
            <a:r>
              <a:rPr lang="cs-CZ" smtClean="0"/>
              <a:t>sýry, ryby i vajíčko.</a:t>
            </a:r>
          </a:p>
          <a:p>
            <a:pPr algn="ctr" eaLnBrk="1" hangingPunct="1">
              <a:buFont typeface="Arial" charset="0"/>
              <a:buNone/>
            </a:pPr>
            <a:endParaRPr lang="cs-CZ" smtClean="0"/>
          </a:p>
          <a:p>
            <a:pPr algn="ctr" eaLnBrk="1" hangingPunct="1">
              <a:buFont typeface="Arial" charset="0"/>
              <a:buNone/>
            </a:pPr>
            <a:r>
              <a:rPr lang="cs-CZ" sz="5400" smtClean="0">
                <a:solidFill>
                  <a:srgbClr val="00B0F0"/>
                </a:solidFill>
              </a:rPr>
              <a:t>Lednice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ACB34D-D637-49AB-8891-85AE94BBFD1E}" type="slidenum">
              <a:rPr lang="cs-CZ"/>
              <a:pPr>
                <a:defRPr/>
              </a:pPr>
              <a:t>11</a:t>
            </a:fld>
            <a:endParaRPr lang="cs-CZ"/>
          </a:p>
        </p:txBody>
      </p:sp>
      <p:sp>
        <p:nvSpPr>
          <p:cNvPr id="28676" name="TextovéPole 5"/>
          <p:cNvSpPr txBox="1">
            <a:spLocks noChangeArrowheads="1"/>
          </p:cNvSpPr>
          <p:nvPr/>
        </p:nvSpPr>
        <p:spPr bwMode="auto">
          <a:xfrm>
            <a:off x="500063" y="214313"/>
            <a:ext cx="95011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i="1">
                <a:latin typeface="Calibri" pitchFamily="34" charset="0"/>
              </a:rPr>
              <a:t>Výukový materiál vytvořený ZŠ a MŠ Plzeň – Božkov v rámci EU projektu Moderní škola, autor Iva Zemanová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549</Words>
  <Application>Microsoft Office PowerPoint</Application>
  <PresentationFormat>Předvádění na obrazovce (4:3)</PresentationFormat>
  <Paragraphs>122</Paragraphs>
  <Slides>11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Motiv sady Office</vt:lpstr>
      <vt:lpstr>Snímek 1</vt:lpstr>
      <vt:lpstr>Snímek 2</vt:lpstr>
      <vt:lpstr>Tvrdé a měkké souhlásky</vt:lpstr>
      <vt:lpstr>Tvrdé souhlásky</vt:lpstr>
      <vt:lpstr>Měkké souhlásky</vt:lpstr>
      <vt:lpstr>Spojte správnou barvou</vt:lpstr>
      <vt:lpstr>Odůvodněte i/y</vt:lpstr>
      <vt:lpstr>Odůvodněte pravopis</vt:lpstr>
      <vt:lpstr>Doplňte do vět vhodné slovo z nabídky</vt:lpstr>
      <vt:lpstr>Pracovní list Opište hádanku a doplňte i/y, nakreslete řešení</vt:lpstr>
      <vt:lpstr> 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Tvrdé a měkké souhlásky</dc:title>
  <dc:creator>uživatel</dc:creator>
  <cp:lastModifiedBy>41.styblovaha</cp:lastModifiedBy>
  <cp:revision>32</cp:revision>
  <dcterms:created xsi:type="dcterms:W3CDTF">2012-09-06T16:41:50Z</dcterms:created>
  <dcterms:modified xsi:type="dcterms:W3CDTF">2012-11-01T07:53:28Z</dcterms:modified>
</cp:coreProperties>
</file>