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57" r:id="rId4"/>
    <p:sldId id="256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99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Grp="1"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323724EB-5C79-4F70-AEC2-D7B312212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A2F02D-FA5C-4E92-BC6B-8FDF832DB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944E4F-BE02-4C89-804F-242F6EB73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31851-4510-4CA5-93EF-93247A18BA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EDF1B-2430-4926-827E-C82BCF59CD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035DCD-81B2-4EA4-BCE8-A0D6FD227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38E37F-0084-4AFF-9820-78585D048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EDEDD-91B6-4492-9CF6-7B77B0D2DA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509FF6-6622-4CE2-B804-5ED491B59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D09688-C6EC-4CB9-AB00-87C402EC3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2E1582-9CA9-4CE7-B791-E49884FF5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E76064-9B90-4D52-9BCF-EFC78F63C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ED6F8A3-0B7B-4F17-BB80-B8A9BAAF1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plzenbozkov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6DAD83E-51E7-49F6-A4E5-4F269780284F}" type="slidenum">
              <a:rPr lang="cs-CZ" smtClean="0"/>
              <a:pPr/>
              <a:t>1</a:t>
            </a:fld>
            <a:endParaRPr lang="cs-CZ" smtClean="0"/>
          </a:p>
        </p:txBody>
      </p:sp>
      <p:graphicFrame>
        <p:nvGraphicFramePr>
          <p:cNvPr id="14379" name="Group 43"/>
          <p:cNvGraphicFramePr>
            <a:graphicFrameLocks noGrp="1"/>
          </p:cNvGraphicFramePr>
          <p:nvPr/>
        </p:nvGraphicFramePr>
        <p:xfrm>
          <a:off x="1724025" y="1017588"/>
          <a:ext cx="5916613" cy="4824412"/>
        </p:xfrm>
        <a:graphic>
          <a:graphicData uri="http://schemas.openxmlformats.org/drawingml/2006/table">
            <a:tbl>
              <a:tblPr/>
              <a:tblGrid>
                <a:gridCol w="1889125"/>
                <a:gridCol w="4027488"/>
              </a:tblGrid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Plzeň-Božkov, Vřesinská 17, příspěvková organizace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výukového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Hana Stýblová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14.9.2012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 –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4.třída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Jazyková gramotnost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– prezentace + pracovní list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 celek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Sloveso can – tvoření otázky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Slovesa, pomocné sloveso can, zvířata, otázky a odpovědi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1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Obrazová prezentace jako podpora výuky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list k zopakování a procvičení zopakované slovní zásoby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D3EDE17-F07F-492A-9086-F1536265D851}" type="slidenum">
              <a:rPr lang="cs-CZ" smtClean="0"/>
              <a:pPr/>
              <a:t>2</a:t>
            </a:fld>
            <a:endParaRPr lang="cs-CZ" smtClean="0"/>
          </a:p>
        </p:txBody>
      </p:sp>
      <p:graphicFrame>
        <p:nvGraphicFramePr>
          <p:cNvPr id="13372" name="Group 60"/>
          <p:cNvGraphicFramePr>
            <a:graphicFrameLocks noGrp="1"/>
          </p:cNvGraphicFramePr>
          <p:nvPr/>
        </p:nvGraphicFramePr>
        <p:xfrm>
          <a:off x="1331913" y="620713"/>
          <a:ext cx="7127875" cy="5688012"/>
        </p:xfrm>
        <a:graphic>
          <a:graphicData uri="http://schemas.openxmlformats.org/drawingml/2006/table">
            <a:tbl>
              <a:tblPr/>
              <a:tblGrid>
                <a:gridCol w="1765300"/>
                <a:gridCol w="5362575"/>
              </a:tblGrid>
              <a:tr h="398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3 - Opakování známých sloves podle obrázků.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Tvorba otázek  (vždy s daným obrázkem) se slovesem can, výklad odpovědi. Podobné rozhovory lze i ve dvojici. Žáci tvoří věty a hovoří o sobě.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4 - Čtení otázek, vysvětlení neznámých slovíček. Společné odpovědi – vždy několik žáků. Opět lze vyzkoušet ve dvojicích.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5 – zopakování slovíček  - zvířata – a dalších  sloves. Žáci hovoří za zvíře tj. v 1.osobě. Nejprve říkají sloveso – zvíře umí, poté -  zvíře neumí a jako poslední variantu: Já umím …, ale já neumím…..Nakonec vytvoří otázku a odpovídají.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6-7 Pro zopakování probraného učiva žáci samostatně vypracují pracovní list. Jednotlivé úkoly vysvětlíme před samostatnou prací. Lze provádět kontrolu po 1.úkolu nebo až po 2. úkolu. Kontrolu lze provádět společně s žáky frontálně a žáci kontrolují samostatně dle pokynů svoji práci, práci si mohou zkontrolovat vzájemně nebo celý pracovní list ohodnotí učitelka.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9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Všechny použité obrázky: Klipart htpp://office.microsoft.com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je dostupný z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hlinkClick r:id="rId2"/>
                        </a:rPr>
                        <a:t>www.zsplzenbozkov.cz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číslo snímku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246C156-DC68-45D5-8556-FBDBCD55D026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0066"/>
                </a:solidFill>
              </a:rPr>
              <a:t>Can you….?</a:t>
            </a:r>
          </a:p>
        </p:txBody>
      </p:sp>
      <p:pic>
        <p:nvPicPr>
          <p:cNvPr id="16387" name="Picture 5" descr="MP90038755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125538"/>
            <a:ext cx="316865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MC90044650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92625" y="1443038"/>
            <a:ext cx="1784350" cy="114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MM900236408[1]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19925" y="1557338"/>
            <a:ext cx="18002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MP900438523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16238" y="3357563"/>
            <a:ext cx="3743325" cy="273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MP900182522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0825" y="3933825"/>
            <a:ext cx="2444750" cy="272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1" descr="MP900177823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32588" y="3644900"/>
            <a:ext cx="2043112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3" name="Rectangle 12"/>
          <p:cNvSpPr>
            <a:spLocks noChangeArrowheads="1"/>
          </p:cNvSpPr>
          <p:nvPr/>
        </p:nvSpPr>
        <p:spPr bwMode="auto">
          <a:xfrm>
            <a:off x="3995738" y="2924175"/>
            <a:ext cx="40322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9900"/>
                </a:solidFill>
              </a:rPr>
              <a:t>Yes, I can.</a:t>
            </a:r>
            <a:r>
              <a:rPr lang="cs-CZ" sz="2400" b="1"/>
              <a:t>    </a:t>
            </a:r>
            <a:r>
              <a:rPr lang="cs-CZ" sz="2400" b="1">
                <a:solidFill>
                  <a:srgbClr val="FF0000"/>
                </a:solidFill>
              </a:rPr>
              <a:t>No, I can´t.</a:t>
            </a:r>
          </a:p>
        </p:txBody>
      </p:sp>
      <p:sp>
        <p:nvSpPr>
          <p:cNvPr id="16394" name="Rectangle 13"/>
          <p:cNvSpPr>
            <a:spLocks noChangeArrowheads="1"/>
          </p:cNvSpPr>
          <p:nvPr/>
        </p:nvSpPr>
        <p:spPr bwMode="auto">
          <a:xfrm>
            <a:off x="468313" y="260350"/>
            <a:ext cx="82296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 b="1">
                <a:solidFill>
                  <a:srgbClr val="FF0066"/>
                </a:solidFill>
              </a:rPr>
              <a:t>Can you….?</a:t>
            </a:r>
          </a:p>
        </p:txBody>
      </p:sp>
      <p:sp>
        <p:nvSpPr>
          <p:cNvPr id="16395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6FFFFFC-78BB-4BDE-98E8-E88ADCE21D62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7410" name="Rectangle 4"/>
          <p:cNvSpPr>
            <a:spLocks noChangeArrowheads="1"/>
          </p:cNvSpPr>
          <p:nvPr/>
        </p:nvSpPr>
        <p:spPr bwMode="auto">
          <a:xfrm>
            <a:off x="687388" y="976313"/>
            <a:ext cx="7769225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4000" b="1"/>
              <a:t>Can you sing an English song?</a:t>
            </a:r>
            <a:endParaRPr lang="cs-CZ" sz="4000"/>
          </a:p>
          <a:p>
            <a:pPr algn="ctr"/>
            <a:r>
              <a:rPr lang="cs-CZ" sz="4000" b="1"/>
              <a:t>Can you read an English book?</a:t>
            </a:r>
            <a:endParaRPr lang="cs-CZ" sz="4000"/>
          </a:p>
          <a:p>
            <a:pPr algn="ctr"/>
            <a:r>
              <a:rPr lang="cs-CZ" sz="4000" b="1"/>
              <a:t>Can you speak English?</a:t>
            </a:r>
            <a:endParaRPr lang="cs-CZ" sz="4000"/>
          </a:p>
          <a:p>
            <a:pPr algn="ctr"/>
            <a:r>
              <a:rPr lang="cs-CZ" sz="4000" b="1"/>
              <a:t>Can you use a computer?</a:t>
            </a:r>
            <a:endParaRPr lang="cs-CZ" sz="4000"/>
          </a:p>
          <a:p>
            <a:pPr algn="ctr"/>
            <a:r>
              <a:rPr lang="cs-CZ" sz="4000" b="1"/>
              <a:t>Can you count from 20 to 100?</a:t>
            </a:r>
          </a:p>
          <a:p>
            <a:pPr algn="ctr"/>
            <a:endParaRPr lang="cs-CZ" sz="4000" b="1"/>
          </a:p>
          <a:p>
            <a:pPr algn="ctr"/>
            <a:r>
              <a:rPr lang="cs-CZ" sz="4000" b="1">
                <a:solidFill>
                  <a:srgbClr val="009900"/>
                </a:solidFill>
              </a:rPr>
              <a:t>Yes, I can.</a:t>
            </a:r>
            <a:r>
              <a:rPr lang="cs-CZ" sz="4000" b="1"/>
              <a:t>    </a:t>
            </a:r>
            <a:r>
              <a:rPr lang="cs-CZ" sz="4000" b="1">
                <a:solidFill>
                  <a:srgbClr val="FF0000"/>
                </a:solidFill>
              </a:rPr>
              <a:t>No, I can´t.</a:t>
            </a:r>
          </a:p>
        </p:txBody>
      </p:sp>
      <p:sp>
        <p:nvSpPr>
          <p:cNvPr id="17411" name="Rectangle 5"/>
          <p:cNvSpPr>
            <a:spLocks noChangeArrowheads="1"/>
          </p:cNvSpPr>
          <p:nvPr/>
        </p:nvSpPr>
        <p:spPr bwMode="auto">
          <a:xfrm>
            <a:off x="1908175" y="333375"/>
            <a:ext cx="6275388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B34C60D-BABB-4071-8BE2-7D498C0393FD}" type="slidenum">
              <a:rPr lang="cs-CZ" smtClean="0"/>
              <a:pPr/>
              <a:t>5</a:t>
            </a:fld>
            <a:endParaRPr lang="cs-CZ" smtClean="0"/>
          </a:p>
        </p:txBody>
      </p:sp>
      <p:pic>
        <p:nvPicPr>
          <p:cNvPr id="18434" name="Picture 4" descr="MP900430882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88913"/>
            <a:ext cx="3924300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5" descr="MC90032947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46188" y="2681288"/>
            <a:ext cx="1803400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6" descr="MC900330276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11238" y="4135438"/>
            <a:ext cx="1782762" cy="75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7" descr="MP90017890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7538" y="692150"/>
            <a:ext cx="3744912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9" descr="MC900281171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50950" y="5199063"/>
            <a:ext cx="1274763" cy="127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Rectangle 10"/>
          <p:cNvSpPr>
            <a:spLocks noChangeArrowheads="1"/>
          </p:cNvSpPr>
          <p:nvPr/>
        </p:nvSpPr>
        <p:spPr bwMode="auto">
          <a:xfrm>
            <a:off x="4932363" y="3181350"/>
            <a:ext cx="31686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3600" b="1"/>
              <a:t>fly</a:t>
            </a:r>
          </a:p>
          <a:p>
            <a:pPr algn="ctr"/>
            <a:r>
              <a:rPr lang="cs-CZ" sz="3600" b="1"/>
              <a:t>climb</a:t>
            </a:r>
          </a:p>
          <a:p>
            <a:pPr algn="ctr"/>
            <a:r>
              <a:rPr lang="cs-CZ" sz="3600" b="1"/>
              <a:t>run</a:t>
            </a:r>
          </a:p>
          <a:p>
            <a:pPr algn="ctr"/>
            <a:r>
              <a:rPr lang="cs-CZ" sz="3600" b="1"/>
              <a:t>swim</a:t>
            </a:r>
          </a:p>
          <a:p>
            <a:pPr algn="ctr"/>
            <a:r>
              <a:rPr lang="cs-CZ" sz="3600" b="1"/>
              <a:t>sing</a:t>
            </a:r>
            <a:r>
              <a:rPr lang="cs-CZ"/>
              <a:t> </a:t>
            </a:r>
          </a:p>
        </p:txBody>
      </p:sp>
      <p:sp>
        <p:nvSpPr>
          <p:cNvPr id="18440" name="Rectangle 11"/>
          <p:cNvSpPr>
            <a:spLocks noChangeArrowheads="1"/>
          </p:cNvSpPr>
          <p:nvPr/>
        </p:nvSpPr>
        <p:spPr bwMode="auto">
          <a:xfrm>
            <a:off x="1547813" y="188913"/>
            <a:ext cx="1119505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266A20E-B1AC-4763-9982-396A92149151}" type="slidenum">
              <a:rPr lang="cs-CZ" smtClean="0"/>
              <a:pPr/>
              <a:t>6</a:t>
            </a:fld>
            <a:endParaRPr lang="cs-CZ" smtClean="0"/>
          </a:p>
        </p:txBody>
      </p:sp>
      <p:pic>
        <p:nvPicPr>
          <p:cNvPr id="19458" name="Picture 6" descr="MP900430882[1]"/>
          <p:cNvPicPr>
            <a:picLocks noChangeAspect="1" noChangeArrowheads="1"/>
          </p:cNvPicPr>
          <p:nvPr>
            <p:ph type="sub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500563" y="1916113"/>
            <a:ext cx="2303462" cy="1008062"/>
          </a:xfrm>
        </p:spPr>
      </p:pic>
      <p:pic>
        <p:nvPicPr>
          <p:cNvPr id="19459" name="Picture 7" descr="MC90032947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2205038"/>
            <a:ext cx="1803400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8" descr="MC900330276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7088" y="3933825"/>
            <a:ext cx="1782762" cy="75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0" descr="MC900346655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95963" y="3141663"/>
            <a:ext cx="1665287" cy="168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Rectangle 11"/>
          <p:cNvSpPr>
            <a:spLocks noChangeArrowheads="1"/>
          </p:cNvSpPr>
          <p:nvPr/>
        </p:nvSpPr>
        <p:spPr bwMode="auto">
          <a:xfrm>
            <a:off x="611188" y="908050"/>
            <a:ext cx="5302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b="1"/>
              <a:t>Pracovní list</a:t>
            </a:r>
            <a:r>
              <a:rPr lang="cs-CZ"/>
              <a:t> </a:t>
            </a:r>
          </a:p>
          <a:p>
            <a:r>
              <a:rPr lang="cs-CZ"/>
              <a:t>1. Ke každému obrázku napiš souvětí podle vzoru.</a:t>
            </a:r>
          </a:p>
        </p:txBody>
      </p:sp>
      <p:sp>
        <p:nvSpPr>
          <p:cNvPr id="19463" name="Rectangle 12"/>
          <p:cNvSpPr>
            <a:spLocks noGrp="1" noChangeArrowheads="1"/>
          </p:cNvSpPr>
          <p:nvPr>
            <p:ph type="title"/>
          </p:nvPr>
        </p:nvSpPr>
        <p:spPr>
          <a:xfrm>
            <a:off x="250825" y="5229225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sz="2400" b="1" smtClean="0">
                <a:solidFill>
                  <a:srgbClr val="FF0000"/>
                </a:solidFill>
              </a:rPr>
              <a:t>I´m a cat. I can run but I can´t fly.</a:t>
            </a:r>
          </a:p>
        </p:txBody>
      </p:sp>
      <p:sp>
        <p:nvSpPr>
          <p:cNvPr id="19464" name="Rectangle 13"/>
          <p:cNvSpPr>
            <a:spLocks noChangeArrowheads="1"/>
          </p:cNvSpPr>
          <p:nvPr/>
        </p:nvSpPr>
        <p:spPr bwMode="auto">
          <a:xfrm>
            <a:off x="431800" y="404813"/>
            <a:ext cx="795655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79C9000-0E1A-44D3-8003-7A358FF177AD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2048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1800" smtClean="0"/>
              <a:t>2. Draw.</a:t>
            </a:r>
          </a:p>
        </p:txBody>
      </p:sp>
      <p:sp>
        <p:nvSpPr>
          <p:cNvPr id="20483" name="Rectangle 6"/>
          <p:cNvSpPr>
            <a:spLocks noChangeArrowheads="1"/>
          </p:cNvSpPr>
          <p:nvPr/>
        </p:nvSpPr>
        <p:spPr bwMode="auto">
          <a:xfrm>
            <a:off x="539750" y="1190625"/>
            <a:ext cx="6042025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400"/>
              <a:t>1. You can see a bird in the cage.</a:t>
            </a:r>
          </a:p>
          <a:p>
            <a:r>
              <a:rPr lang="cs-CZ" sz="2400"/>
              <a:t>2. You can see a snake in the box.</a:t>
            </a:r>
          </a:p>
          <a:p>
            <a:r>
              <a:rPr lang="cs-CZ" sz="2400"/>
              <a:t>3. You can see a fish in the aquarium.</a:t>
            </a:r>
          </a:p>
          <a:p>
            <a:r>
              <a:rPr lang="cs-CZ" sz="2400"/>
              <a:t>4. You can see a dog under the table</a:t>
            </a:r>
            <a:r>
              <a:rPr lang="cs-CZ"/>
              <a:t>.</a:t>
            </a:r>
          </a:p>
          <a:p>
            <a:pPr algn="ctr" eaLnBrk="0" hangingPunct="0"/>
            <a:endParaRPr lang="cs-CZ"/>
          </a:p>
        </p:txBody>
      </p:sp>
      <p:sp>
        <p:nvSpPr>
          <p:cNvPr id="20484" name="Rectangle 7"/>
          <p:cNvSpPr>
            <a:spLocks noChangeArrowheads="1"/>
          </p:cNvSpPr>
          <p:nvPr/>
        </p:nvSpPr>
        <p:spPr bwMode="auto">
          <a:xfrm>
            <a:off x="1116013" y="260350"/>
            <a:ext cx="6275387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423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Times New Roman</vt:lpstr>
      <vt:lpstr>Symbol</vt:lpstr>
      <vt:lpstr>Výchozí návrh</vt:lpstr>
      <vt:lpstr>Snímek 1</vt:lpstr>
      <vt:lpstr>Snímek 2</vt:lpstr>
      <vt:lpstr>Can you….?</vt:lpstr>
      <vt:lpstr>Snímek 4</vt:lpstr>
      <vt:lpstr>Snímek 5</vt:lpstr>
      <vt:lpstr>I´m a cat. I can run but I can´t fly.</vt:lpstr>
      <vt:lpstr>2. Draw.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41.styblovaha</dc:creator>
  <cp:lastModifiedBy>41.styblovaha</cp:lastModifiedBy>
  <cp:revision>5</cp:revision>
  <dcterms:created xsi:type="dcterms:W3CDTF">2012-09-27T11:02:30Z</dcterms:created>
  <dcterms:modified xsi:type="dcterms:W3CDTF">2012-11-28T07:36:49Z</dcterms:modified>
</cp:coreProperties>
</file>