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51B322-840F-4AD8-BFD7-5A9B886575D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37C35F-D399-4332-B4A2-1BE575F94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7C35F-D399-4332-B4A2-1BE575F943B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D382D-7EC8-48D1-B174-2B7C88712535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B429-04EA-42BD-A383-6B0EB83F0092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8009D-1D1D-444E-8C1F-87B0CEA6EAFC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2C3A8-0820-416C-B4A3-D3C6DD00A058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4421A-6EB3-4325-9F5A-338A5A48539C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14613-2D45-4D8C-B158-5C0BABE4CBC6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74E2D7-A5E8-4533-BB6C-B28CCAB23C75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5FCBA-4CCD-4118-9D19-140ACAAFC64F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2B2619-2B46-4AA3-81A6-471824D4F4DB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76D0E-563A-42E5-8A67-E28D9297E71A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A08E0-378C-44C6-B300-D8984C6C9EEF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A2DA07-D3BB-481E-9640-109CFB1A6E38}" type="datetime1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407822-AA46-484B-9FF1-77C8C0AC8F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28670"/>
            <a:ext cx="8043890" cy="642942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>Základní a mateřská škola Plzeň-</a:t>
            </a:r>
            <a:r>
              <a:rPr lang="cs-CZ" sz="2000" dirty="0" err="1" smtClean="0"/>
              <a:t>Božkov</a:t>
            </a:r>
            <a:r>
              <a:rPr lang="cs-CZ" sz="2000" dirty="0" smtClean="0"/>
              <a:t>, </a:t>
            </a:r>
            <a:r>
              <a:rPr lang="cs-CZ" sz="2000" dirty="0" err="1" smtClean="0"/>
              <a:t>Vřesinská</a:t>
            </a:r>
            <a:r>
              <a:rPr lang="cs-CZ" sz="2000" dirty="0" smtClean="0"/>
              <a:t> 17, příspěvková organizace</a:t>
            </a:r>
            <a:br>
              <a:rPr lang="cs-CZ" sz="2000" dirty="0" smtClean="0"/>
            </a:br>
            <a:r>
              <a:rPr lang="cs-CZ" sz="2000" b="1" dirty="0" smtClean="0"/>
              <a:t>Charakteristika výukového materiálu</a:t>
            </a:r>
            <a:endParaRPr lang="cs-CZ" sz="2000" b="1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</p:nvPr>
        </p:nvGraphicFramePr>
        <p:xfrm>
          <a:off x="457200" y="1928804"/>
          <a:ext cx="8186766" cy="407196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93383"/>
                <a:gridCol w="4093383"/>
              </a:tblGrid>
              <a:tr h="517958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Autor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Mgr. Iva Zemanová</a:t>
                      </a:r>
                      <a:endParaRPr lang="cs-CZ" dirty="0"/>
                    </a:p>
                  </a:txBody>
                  <a:tcPr/>
                </a:tc>
              </a:tr>
              <a:tr h="407928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Datum vytvoření VM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8.10.2012</a:t>
                      </a:r>
                      <a:endParaRPr lang="cs-CZ" dirty="0"/>
                    </a:p>
                  </a:txBody>
                  <a:tcPr/>
                </a:tc>
              </a:tr>
              <a:tr h="407928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Cílová skupina - 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 třída</a:t>
                      </a:r>
                      <a:endParaRPr lang="cs-CZ" dirty="0"/>
                    </a:p>
                  </a:txBody>
                  <a:tcPr/>
                </a:tc>
              </a:tr>
              <a:tr h="40234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Jazyková</a:t>
                      </a:r>
                      <a:r>
                        <a:rPr lang="cs-CZ" baseline="0" dirty="0" smtClean="0"/>
                        <a:t> gramotnost</a:t>
                      </a:r>
                      <a:endParaRPr lang="cs-CZ" dirty="0"/>
                    </a:p>
                  </a:txBody>
                  <a:tcPr/>
                </a:tc>
              </a:tr>
              <a:tr h="407928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Předmět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/>
                </a:tc>
              </a:tr>
              <a:tr h="407928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Druh VM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PowerPoint – prezentace a pracovní list</a:t>
                      </a:r>
                      <a:endParaRPr lang="cs-CZ" dirty="0"/>
                    </a:p>
                  </a:txBody>
                  <a:tcPr/>
                </a:tc>
              </a:tr>
              <a:tr h="407928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Nauka</a:t>
                      </a:r>
                      <a:r>
                        <a:rPr lang="cs-CZ" baseline="0" dirty="0" smtClean="0"/>
                        <a:t> o slově</a:t>
                      </a:r>
                      <a:endParaRPr lang="cs-CZ" dirty="0"/>
                    </a:p>
                  </a:txBody>
                  <a:tcPr/>
                </a:tc>
              </a:tr>
              <a:tr h="407928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Příbuzná</a:t>
                      </a:r>
                      <a:r>
                        <a:rPr lang="cs-CZ" baseline="0" dirty="0" smtClean="0"/>
                        <a:t> slova, kořen</a:t>
                      </a:r>
                      <a:endParaRPr lang="cs-CZ" dirty="0"/>
                    </a:p>
                  </a:txBody>
                  <a:tcPr/>
                </a:tc>
              </a:tr>
              <a:tr h="704096"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Obrazová prezentace jako</a:t>
                      </a:r>
                      <a:r>
                        <a:rPr lang="cs-CZ" baseline="0" dirty="0" smtClean="0"/>
                        <a:t> podpora výuky</a:t>
                      </a:r>
                    </a:p>
                    <a:p>
                      <a:pPr algn="l"/>
                      <a:r>
                        <a:rPr lang="cs-CZ" baseline="0" dirty="0" smtClean="0"/>
                        <a:t>Pracovní list k ověření pochopení učiva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57224" y="428604"/>
            <a:ext cx="68763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–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000108"/>
          <a:ext cx="8229600" cy="53909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4114800"/>
              </a:tblGrid>
              <a:tr h="321471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Vysvětlení pojmu příbuzná slova, kořen   </a:t>
                      </a:r>
                    </a:p>
                    <a:p>
                      <a:r>
                        <a:rPr lang="cs-CZ" baseline="0" dirty="0" smtClean="0"/>
                        <a:t>    slova PowerPoint strana 3.</a:t>
                      </a:r>
                    </a:p>
                    <a:p>
                      <a:r>
                        <a:rPr lang="cs-CZ" baseline="0" dirty="0" smtClean="0"/>
                        <a:t>2. Tvoření příbuzných slov  s daným </a:t>
                      </a:r>
                    </a:p>
                    <a:p>
                      <a:r>
                        <a:rPr lang="cs-CZ" baseline="0" dirty="0" smtClean="0"/>
                        <a:t>    kořenem, využití ostatních částí </a:t>
                      </a:r>
                      <a:r>
                        <a:rPr lang="cs-CZ" baseline="0" dirty="0" smtClean="0"/>
                        <a:t>slova </a:t>
                      </a:r>
                      <a:r>
                        <a:rPr lang="cs-CZ" baseline="0" dirty="0" smtClean="0"/>
                        <a:t>z </a:t>
                      </a:r>
                    </a:p>
                    <a:p>
                      <a:r>
                        <a:rPr lang="cs-CZ" baseline="0" dirty="0" smtClean="0"/>
                        <a:t>    nabídky PowerPoint strana 4 a 5.</a:t>
                      </a:r>
                    </a:p>
                    <a:p>
                      <a:r>
                        <a:rPr lang="cs-CZ" baseline="0" dirty="0" smtClean="0"/>
                        <a:t>3. Skupinová práce, vymýšlení příbuzných </a:t>
                      </a:r>
                    </a:p>
                    <a:p>
                      <a:r>
                        <a:rPr lang="cs-CZ" baseline="0" dirty="0" smtClean="0"/>
                        <a:t>    slov, inspirace obrázkem PowerPoint</a:t>
                      </a:r>
                    </a:p>
                    <a:p>
                      <a:r>
                        <a:rPr lang="cs-CZ" baseline="0" dirty="0" smtClean="0"/>
                        <a:t>    strana 6.</a:t>
                      </a:r>
                    </a:p>
                    <a:p>
                      <a:r>
                        <a:rPr lang="cs-CZ" baseline="0" dirty="0" smtClean="0"/>
                        <a:t>4. Procvičení učiva, ověření pochopení, </a:t>
                      </a:r>
                    </a:p>
                    <a:p>
                      <a:r>
                        <a:rPr lang="cs-CZ" baseline="0" dirty="0" smtClean="0"/>
                        <a:t>    pracovní list PowerPoint  strana 7 a 8.</a:t>
                      </a:r>
                    </a:p>
                    <a:p>
                      <a:r>
                        <a:rPr lang="cs-CZ" baseline="0" dirty="0" smtClean="0"/>
                        <a:t>     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Citace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Všechny použité obrázky : Klipart http:</a:t>
                      </a:r>
                    </a:p>
                    <a:p>
                      <a:r>
                        <a:rPr lang="cs-CZ" dirty="0" smtClean="0"/>
                        <a:t>//office.</a:t>
                      </a:r>
                      <a:r>
                        <a:rPr lang="cs-CZ" dirty="0" err="1" smtClean="0"/>
                        <a:t>microsoft.com</a:t>
                      </a:r>
                      <a:endParaRPr lang="cs-CZ" dirty="0" smtClean="0"/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Při sestavování výukového materiálu byl použit PowerPoint.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Výukový materiál je dostupný z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www.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zsplzen.bozkov.cz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5720" y="428604"/>
            <a:ext cx="835824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–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214422"/>
            <a:ext cx="7929618" cy="3500462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B0F0"/>
                </a:solidFill>
              </a:rPr>
              <a:t>Příbuzná slova</a:t>
            </a:r>
            <a:br>
              <a:rPr lang="cs-CZ" sz="9600" dirty="0" smtClean="0">
                <a:solidFill>
                  <a:srgbClr val="00B0F0"/>
                </a:solidFill>
              </a:rPr>
            </a:br>
            <a:r>
              <a:rPr lang="cs-CZ" dirty="0" smtClean="0"/>
              <a:t>Mají společný kořen. Jejich význam spolu souvisí např. </a:t>
            </a:r>
            <a:r>
              <a:rPr lang="cs-CZ" dirty="0" smtClean="0">
                <a:solidFill>
                  <a:srgbClr val="00B0F0"/>
                </a:solidFill>
              </a:rPr>
              <a:t>lovecký, lovit, výlov</a:t>
            </a:r>
            <a:endParaRPr lang="cs-CZ" sz="9600" dirty="0">
              <a:solidFill>
                <a:srgbClr val="00B0F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71538" y="642918"/>
            <a:ext cx="68763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Výukový materiál vytvořený ZŠ a MŠ Plzeň – </a:t>
            </a:r>
            <a:r>
              <a:rPr lang="cs-CZ" sz="1200" dirty="0" err="1" smtClean="0"/>
              <a:t>Božkov</a:t>
            </a:r>
            <a:r>
              <a:rPr lang="cs-CZ" sz="1200" dirty="0" smtClean="0"/>
              <a:t> v rámci EU projektu Moderní škola, autor Iva Zemanová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85794"/>
            <a:ext cx="8115328" cy="9286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Tvořte slova příbuzná</a:t>
            </a:r>
            <a:br>
              <a:rPr lang="cs-CZ" dirty="0" smtClean="0"/>
            </a:br>
            <a:r>
              <a:rPr lang="cs-CZ" sz="2400" dirty="0" smtClean="0"/>
              <a:t>Kořen najdete na sluníčku, přidávejte vhodné části z mraků</a:t>
            </a:r>
            <a:endParaRPr lang="cs-CZ" dirty="0"/>
          </a:p>
        </p:txBody>
      </p:sp>
      <p:sp>
        <p:nvSpPr>
          <p:cNvPr id="13" name="Slunce 12"/>
          <p:cNvSpPr/>
          <p:nvPr/>
        </p:nvSpPr>
        <p:spPr>
          <a:xfrm>
            <a:off x="2857488" y="2571744"/>
            <a:ext cx="2786082" cy="2571768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-hrad-</a:t>
            </a:r>
            <a:endParaRPr lang="cs-CZ" dirty="0"/>
          </a:p>
        </p:txBody>
      </p:sp>
      <p:sp>
        <p:nvSpPr>
          <p:cNvPr id="14" name="Mrak 13"/>
          <p:cNvSpPr/>
          <p:nvPr/>
        </p:nvSpPr>
        <p:spPr>
          <a:xfrm>
            <a:off x="5786446" y="4143380"/>
            <a:ext cx="2286016" cy="14287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r>
              <a:rPr lang="cs-CZ" dirty="0" err="1" smtClean="0"/>
              <a:t>iště</a:t>
            </a:r>
            <a:endParaRPr lang="cs-CZ" dirty="0" smtClean="0"/>
          </a:p>
          <a:p>
            <a:pPr algn="ctr"/>
            <a:r>
              <a:rPr lang="cs-CZ" dirty="0" smtClean="0"/>
              <a:t>-</a:t>
            </a:r>
            <a:r>
              <a:rPr lang="cs-CZ" dirty="0" err="1" smtClean="0"/>
              <a:t>it</a:t>
            </a:r>
            <a:r>
              <a:rPr lang="cs-CZ" dirty="0" smtClean="0"/>
              <a:t>    - </a:t>
            </a:r>
            <a:r>
              <a:rPr lang="cs-CZ" dirty="0" err="1" smtClean="0"/>
              <a:t>ka</a:t>
            </a:r>
            <a:endParaRPr lang="cs-CZ" dirty="0" smtClean="0"/>
          </a:p>
          <a:p>
            <a:pPr algn="ctr"/>
            <a:r>
              <a:rPr lang="cs-CZ" dirty="0" smtClean="0"/>
              <a:t>-ní   -a</a:t>
            </a:r>
          </a:p>
          <a:p>
            <a:pPr algn="ctr"/>
            <a:endParaRPr lang="cs-CZ" dirty="0"/>
          </a:p>
        </p:txBody>
      </p:sp>
      <p:sp>
        <p:nvSpPr>
          <p:cNvPr id="15" name="Mrak 14"/>
          <p:cNvSpPr/>
          <p:nvPr/>
        </p:nvSpPr>
        <p:spPr>
          <a:xfrm>
            <a:off x="642910" y="4214818"/>
            <a:ext cx="2286016" cy="14287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Pře-</a:t>
            </a:r>
          </a:p>
          <a:p>
            <a:pPr algn="ctr"/>
            <a:r>
              <a:rPr lang="cs-CZ" dirty="0" smtClean="0"/>
              <a:t>O-</a:t>
            </a:r>
          </a:p>
          <a:p>
            <a:pPr algn="ctr"/>
            <a:r>
              <a:rPr lang="cs-CZ" dirty="0" smtClean="0"/>
              <a:t>Za-</a:t>
            </a:r>
          </a:p>
          <a:p>
            <a:pPr algn="ctr"/>
            <a:r>
              <a:rPr lang="cs-CZ" dirty="0" smtClean="0"/>
              <a:t>Vy-</a:t>
            </a: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57224" y="285728"/>
            <a:ext cx="757242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–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00108"/>
            <a:ext cx="8186766" cy="12144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Tvořte slova příbuzná</a:t>
            </a:r>
            <a:br>
              <a:rPr lang="cs-CZ" dirty="0" smtClean="0"/>
            </a:br>
            <a:r>
              <a:rPr lang="cs-CZ" sz="2700" dirty="0" smtClean="0"/>
              <a:t>Kořen najdete na sluníčku, přidávejte vhodné části z mraků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714348" y="4286256"/>
            <a:ext cx="2714644" cy="17859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Vý</a:t>
            </a:r>
            <a:r>
              <a:rPr lang="cs-CZ" dirty="0" smtClean="0"/>
              <a:t>-</a:t>
            </a:r>
          </a:p>
          <a:p>
            <a:pPr algn="ctr"/>
            <a:r>
              <a:rPr lang="cs-CZ" dirty="0" smtClean="0"/>
              <a:t>Do-</a:t>
            </a:r>
          </a:p>
          <a:p>
            <a:pPr algn="ctr"/>
            <a:r>
              <a:rPr lang="cs-CZ" dirty="0" err="1" smtClean="0"/>
              <a:t>Ná</a:t>
            </a:r>
            <a:r>
              <a:rPr lang="cs-CZ" dirty="0" smtClean="0"/>
              <a:t>-      Ú-</a:t>
            </a:r>
          </a:p>
          <a:p>
            <a:pPr algn="ctr"/>
            <a:r>
              <a:rPr lang="cs-CZ" dirty="0" smtClean="0"/>
              <a:t>Pře-</a:t>
            </a:r>
          </a:p>
          <a:p>
            <a:pPr algn="ctr"/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5572132" y="4071942"/>
            <a:ext cx="2714644" cy="17859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</a:t>
            </a:r>
            <a:r>
              <a:rPr lang="cs-CZ" dirty="0" err="1" smtClean="0"/>
              <a:t>ový</a:t>
            </a:r>
            <a:endParaRPr lang="cs-CZ" dirty="0" smtClean="0"/>
          </a:p>
          <a:p>
            <a:pPr algn="ctr"/>
            <a:r>
              <a:rPr lang="cs-CZ" dirty="0" smtClean="0"/>
              <a:t>-</a:t>
            </a:r>
            <a:r>
              <a:rPr lang="cs-CZ" dirty="0" err="1" smtClean="0"/>
              <a:t>ec</a:t>
            </a:r>
            <a:endParaRPr lang="cs-CZ" dirty="0" smtClean="0"/>
          </a:p>
          <a:p>
            <a:pPr algn="ctr"/>
            <a:r>
              <a:rPr lang="cs-CZ" dirty="0" smtClean="0"/>
              <a:t>-</a:t>
            </a:r>
            <a:r>
              <a:rPr lang="cs-CZ" dirty="0" err="1" smtClean="0"/>
              <a:t>iště</a:t>
            </a:r>
            <a:endParaRPr lang="cs-CZ" dirty="0"/>
          </a:p>
        </p:txBody>
      </p:sp>
      <p:sp>
        <p:nvSpPr>
          <p:cNvPr id="6" name="Slunce 5"/>
          <p:cNvSpPr/>
          <p:nvPr/>
        </p:nvSpPr>
        <p:spPr>
          <a:xfrm>
            <a:off x="3214678" y="2500306"/>
            <a:ext cx="2428892" cy="228601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-let-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1472" y="285728"/>
            <a:ext cx="828680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–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4356"/>
            <a:ext cx="8258204" cy="1071570"/>
          </a:xfrm>
        </p:spPr>
        <p:txBody>
          <a:bodyPr>
            <a:noAutofit/>
          </a:bodyPr>
          <a:lstStyle/>
          <a:p>
            <a:r>
              <a:rPr lang="cs-CZ" sz="3600" dirty="0" smtClean="0"/>
              <a:t>Vymýšlejte ve skupinách příbuzná slova </a:t>
            </a:r>
            <a:r>
              <a:rPr lang="cs-CZ" sz="3600" dirty="0" smtClean="0"/>
              <a:t>                s </a:t>
            </a:r>
            <a:r>
              <a:rPr lang="cs-CZ" sz="3600" dirty="0" smtClean="0"/>
              <a:t>tímto kořenem</a:t>
            </a:r>
            <a:endParaRPr lang="cs-CZ" sz="3600" dirty="0"/>
          </a:p>
        </p:txBody>
      </p:sp>
      <p:sp>
        <p:nvSpPr>
          <p:cNvPr id="6" name="Tree"/>
          <p:cNvSpPr txBox="1">
            <a:spLocks noEditPoints="1" noChangeArrowheads="1"/>
          </p:cNvSpPr>
          <p:nvPr/>
        </p:nvSpPr>
        <p:spPr bwMode="auto">
          <a:xfrm>
            <a:off x="1928794" y="4214818"/>
            <a:ext cx="857250" cy="148272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ree"/>
          <p:cNvSpPr txBox="1">
            <a:spLocks noEditPoints="1" noChangeArrowheads="1"/>
          </p:cNvSpPr>
          <p:nvPr/>
        </p:nvSpPr>
        <p:spPr bwMode="auto">
          <a:xfrm>
            <a:off x="2428860" y="3786190"/>
            <a:ext cx="857250" cy="148272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ree"/>
          <p:cNvSpPr txBox="1">
            <a:spLocks noEditPoints="1" noChangeArrowheads="1"/>
          </p:cNvSpPr>
          <p:nvPr/>
        </p:nvSpPr>
        <p:spPr bwMode="auto">
          <a:xfrm>
            <a:off x="1357290" y="4000504"/>
            <a:ext cx="857250" cy="148272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3" name="Picture 5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2500306"/>
            <a:ext cx="2189311" cy="2149758"/>
          </a:xfrm>
          <a:prstGeom prst="rect">
            <a:avLst/>
          </a:prstGeom>
          <a:noFill/>
        </p:spPr>
      </p:pic>
      <p:sp>
        <p:nvSpPr>
          <p:cNvPr id="17" name="Elipsa 16"/>
          <p:cNvSpPr/>
          <p:nvPr/>
        </p:nvSpPr>
        <p:spPr>
          <a:xfrm>
            <a:off x="1571604" y="3214686"/>
            <a:ext cx="1000132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Les</a:t>
            </a:r>
            <a:endParaRPr lang="cs-CZ" sz="2800" dirty="0"/>
          </a:p>
        </p:txBody>
      </p:sp>
      <p:sp>
        <p:nvSpPr>
          <p:cNvPr id="18" name="Elipsa 17"/>
          <p:cNvSpPr/>
          <p:nvPr/>
        </p:nvSpPr>
        <p:spPr>
          <a:xfrm>
            <a:off x="3857620" y="1928802"/>
            <a:ext cx="1071570" cy="5715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</a:t>
            </a:r>
            <a:endParaRPr lang="cs-CZ" sz="3200" dirty="0"/>
          </a:p>
        </p:txBody>
      </p:sp>
      <p:pic>
        <p:nvPicPr>
          <p:cNvPr id="2056" name="Picture 8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4500570"/>
            <a:ext cx="2571768" cy="1428760"/>
          </a:xfrm>
          <a:prstGeom prst="rect">
            <a:avLst/>
          </a:prstGeom>
          <a:noFill/>
        </p:spPr>
      </p:pic>
      <p:sp>
        <p:nvSpPr>
          <p:cNvPr id="21" name="Elipsa 20"/>
          <p:cNvSpPr/>
          <p:nvPr/>
        </p:nvSpPr>
        <p:spPr>
          <a:xfrm>
            <a:off x="6643702" y="3643314"/>
            <a:ext cx="128588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Auto</a:t>
            </a:r>
            <a:endParaRPr lang="cs-CZ" sz="2800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14348" y="-1"/>
            <a:ext cx="72866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–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14422"/>
            <a:ext cx="7972452" cy="114300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Vyznačte slovo, které není s ostatními slovy v řádku příbuzné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71744"/>
            <a:ext cx="7972452" cy="3554419"/>
          </a:xfrm>
        </p:spPr>
        <p:txBody>
          <a:bodyPr/>
          <a:lstStyle/>
          <a:p>
            <a:r>
              <a:rPr lang="cs-CZ" dirty="0" smtClean="0"/>
              <a:t>Lesník, liška, lesní, lesíček, prales</a:t>
            </a:r>
          </a:p>
          <a:p>
            <a:r>
              <a:rPr lang="cs-CZ" dirty="0" smtClean="0"/>
              <a:t>Rybářský, rybník, kapr, ryba, rybařit</a:t>
            </a:r>
          </a:p>
          <a:p>
            <a:r>
              <a:rPr lang="cs-CZ" dirty="0" smtClean="0"/>
              <a:t>Léky, lékárenský, lékař, doletět, vyléčit,</a:t>
            </a:r>
          </a:p>
          <a:p>
            <a:r>
              <a:rPr lang="cs-CZ" dirty="0" smtClean="0"/>
              <a:t>Školník, vyškolit, školička, učitelka, školní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1472" y="357166"/>
            <a:ext cx="792961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–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14422"/>
            <a:ext cx="8115328" cy="114300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Vymyslete příbuzná slova s těmito kořeny</a:t>
            </a:r>
            <a:endParaRPr lang="cs-CZ" dirty="0">
              <a:solidFill>
                <a:srgbClr val="00B0F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71802" y="2663508"/>
          <a:ext cx="2857520" cy="226569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857520"/>
              </a:tblGrid>
              <a:tr h="56642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-mráz-</a:t>
                      </a:r>
                      <a:endParaRPr lang="cs-CZ" sz="2800" b="1" dirty="0"/>
                    </a:p>
                  </a:txBody>
                  <a:tcPr/>
                </a:tc>
              </a:tr>
              <a:tr h="56642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-stav-</a:t>
                      </a:r>
                    </a:p>
                  </a:txBody>
                  <a:tcPr/>
                </a:tc>
              </a:tr>
              <a:tr h="56642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-led-</a:t>
                      </a:r>
                      <a:endParaRPr lang="cs-CZ" sz="2800" b="1" dirty="0"/>
                    </a:p>
                  </a:txBody>
                  <a:tcPr/>
                </a:tc>
              </a:tr>
              <a:tr h="566423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-cest-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7572396" y="5500702"/>
            <a:ext cx="1071570" cy="10001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07822-AA46-484B-9FF1-77C8C0AC8F30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14282" y="500043"/>
            <a:ext cx="850112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200" i="1" dirty="0" smtClean="0"/>
              <a:t>Výukový materiál vytvořený ZŠ a MŠ Plzeň – </a:t>
            </a:r>
            <a:r>
              <a:rPr lang="cs-CZ" sz="1200" i="1" dirty="0" err="1" smtClean="0"/>
              <a:t>Božkov</a:t>
            </a:r>
            <a:r>
              <a:rPr lang="cs-CZ" sz="1200" i="1" dirty="0" smtClean="0"/>
              <a:t> v rámci EU projektu Moderní škola, autor Iva Zemanová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434</Words>
  <Application>Microsoft Office PowerPoint</Application>
  <PresentationFormat>Předvádění na obrazovce (4:3)</PresentationFormat>
  <Paragraphs>89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Základní a mateřská škola Plzeň-Božkov, Vřesinská 17, příspěvková organizace Charakteristika výukového materiálu</vt:lpstr>
      <vt:lpstr>Snímek 2</vt:lpstr>
      <vt:lpstr>Příbuzná slova Mají společný kořen. Jejich význam spolu souvisí např. lovecký, lovit, výlov</vt:lpstr>
      <vt:lpstr>Tvořte slova příbuzná Kořen najdete na sluníčku, přidávejte vhodné části z mraků</vt:lpstr>
      <vt:lpstr>Tvořte slova příbuzná Kořen najdete na sluníčku, přidávejte vhodné části z mraků  </vt:lpstr>
      <vt:lpstr>Vymýšlejte ve skupinách příbuzná slova                 s tímto kořenem</vt:lpstr>
      <vt:lpstr>Vyznačte slovo, které není s ostatními slovy v řádku příbuzné</vt:lpstr>
      <vt:lpstr>Vymyslete příbuzná slova s těmito kořeny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a mateřská škola Plzeň-Božkov, Vřesinská 17, příspěvková organizace Charakteristika výukového materiálu</dc:title>
  <dc:creator>uživatel</dc:creator>
  <cp:lastModifiedBy>Dum</cp:lastModifiedBy>
  <cp:revision>21</cp:revision>
  <dcterms:created xsi:type="dcterms:W3CDTF">2012-10-28T15:19:38Z</dcterms:created>
  <dcterms:modified xsi:type="dcterms:W3CDTF">2013-03-26T18:54:27Z</dcterms:modified>
</cp:coreProperties>
</file>