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1" r:id="rId4"/>
    <p:sldId id="263" r:id="rId5"/>
    <p:sldId id="264" r:id="rId6"/>
    <p:sldId id="259" r:id="rId7"/>
    <p:sldId id="278" r:id="rId8"/>
    <p:sldId id="266" r:id="rId9"/>
    <p:sldId id="279" r:id="rId10"/>
    <p:sldId id="267" r:id="rId11"/>
    <p:sldId id="280" r:id="rId12"/>
    <p:sldId id="268" r:id="rId13"/>
    <p:sldId id="271" r:id="rId14"/>
    <p:sldId id="269" r:id="rId15"/>
    <p:sldId id="270" r:id="rId16"/>
    <p:sldId id="277" r:id="rId17"/>
    <p:sldId id="275" r:id="rId18"/>
    <p:sldId id="276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2" autoAdjust="0"/>
    <p:restoredTop sz="94671" autoAdjust="0"/>
  </p:normalViewPr>
  <p:slideViewPr>
    <p:cSldViewPr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271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064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085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5398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414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028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388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349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123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64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528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F7C92-3F1F-4078-81E3-E3FB24A55C73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BBA09D-52AF-4FE2-BAB5-BA557A7702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221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abl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7644" y="2294292"/>
            <a:ext cx="6264696" cy="17385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47764" y="71011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5"/>
          <p:cNvSpPr txBox="1"/>
          <p:nvPr/>
        </p:nvSpPr>
        <p:spPr>
          <a:xfrm>
            <a:off x="1007604" y="4670556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Název DUM:  </a:t>
            </a:r>
            <a:r>
              <a:rPr lang="cs-CZ" dirty="0" smtClean="0"/>
              <a:t>VY_32_INOVACE_V_2_15_Násobení, dělení 100, 1 000 …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V </a:t>
            </a:r>
            <a:r>
              <a:rPr lang="cs-CZ" b="1" dirty="0" smtClean="0"/>
              <a:t>         Sada číslo:     </a:t>
            </a:r>
            <a:r>
              <a:rPr lang="cs-CZ" dirty="0" smtClean="0"/>
              <a:t>2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15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3953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532" y="751344"/>
            <a:ext cx="8424936" cy="424731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Anotace: </a:t>
            </a:r>
            <a:r>
              <a:rPr lang="cs-CZ" dirty="0" smtClean="0"/>
              <a:t>procvičování </a:t>
            </a:r>
            <a:r>
              <a:rPr lang="cs-CZ" dirty="0" smtClean="0"/>
              <a:t>pamětného násobení a dělení čísel 100, 1 000, 10 000, 100 000, </a:t>
            </a:r>
            <a:endParaRPr lang="cs-CZ" dirty="0" smtClean="0"/>
          </a:p>
          <a:p>
            <a:r>
              <a:rPr lang="cs-CZ" dirty="0" smtClean="0"/>
              <a:t>1 </a:t>
            </a:r>
            <a:r>
              <a:rPr lang="cs-CZ" dirty="0" smtClean="0"/>
              <a:t>000 000</a:t>
            </a:r>
          </a:p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</a:t>
            </a:r>
            <a:r>
              <a:rPr lang="cs-CZ" b="1" dirty="0" smtClean="0"/>
              <a:t>výstup</a:t>
            </a:r>
            <a:r>
              <a:rPr lang="cs-CZ" sz="1600" b="1" dirty="0" smtClean="0"/>
              <a:t>: </a:t>
            </a:r>
            <a:r>
              <a:rPr lang="cs-CZ" dirty="0" smtClean="0"/>
              <a:t>Žák </a:t>
            </a:r>
            <a:r>
              <a:rPr lang="cs-CZ" dirty="0" smtClean="0"/>
              <a:t>se učí </a:t>
            </a:r>
            <a:r>
              <a:rPr lang="cs-CZ" dirty="0"/>
              <a:t>aritmetické operace s přirozenými čísly většími než 1 000 </a:t>
            </a:r>
            <a:r>
              <a:rPr lang="cs-CZ" dirty="0" smtClean="0"/>
              <a:t>000.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</a:t>
            </a:r>
            <a:r>
              <a:rPr lang="cs-CZ" b="1" dirty="0" smtClean="0"/>
              <a:t>skupina: </a:t>
            </a:r>
            <a:r>
              <a:rPr lang="cs-CZ" dirty="0" smtClean="0"/>
              <a:t>10 </a:t>
            </a:r>
            <a:r>
              <a:rPr lang="cs-CZ" dirty="0" smtClean="0"/>
              <a:t>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</a:t>
            </a:r>
            <a:r>
              <a:rPr lang="cs-CZ" dirty="0" smtClean="0"/>
              <a:t> pamětné násobení, dělení, matematické řetězy</a:t>
            </a:r>
            <a:endParaRPr lang="cs-CZ" b="1" dirty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pracovní list, pero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</a:t>
            </a:r>
            <a:r>
              <a:rPr lang="cs-CZ" b="1" dirty="0" smtClean="0"/>
              <a:t>DUM: </a:t>
            </a:r>
            <a:r>
              <a:rPr lang="cs-CZ" dirty="0" smtClean="0"/>
              <a:t>35 </a:t>
            </a:r>
            <a:r>
              <a:rPr lang="cs-CZ" dirty="0" smtClean="0"/>
              <a:t>min</a:t>
            </a:r>
          </a:p>
        </p:txBody>
      </p:sp>
    </p:spTree>
    <p:extLst>
      <p:ext uri="{BB962C8B-B14F-4D97-AF65-F5344CB8AC3E}">
        <p14:creationId xmlns:p14="http://schemas.microsoft.com/office/powerpoint/2010/main" val="425079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532" y="751344"/>
            <a:ext cx="8424936" cy="480131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pamětně násobí a dělí 100, 1 000, 10 000, 100 000, 1 000 000. Chodí k interaktivní tabuli a pracují s jednotlivými snímky.</a:t>
            </a:r>
            <a:endParaRPr lang="cs-CZ" dirty="0"/>
          </a:p>
          <a:p>
            <a:endParaRPr lang="cs-CZ" b="1" dirty="0"/>
          </a:p>
          <a:p>
            <a:r>
              <a:rPr lang="cs-CZ" b="1" dirty="0" smtClean="0"/>
              <a:t>Snímky </a:t>
            </a:r>
            <a:r>
              <a:rPr lang="cs-CZ" b="1" dirty="0" smtClean="0"/>
              <a:t>č. 6</a:t>
            </a:r>
            <a:r>
              <a:rPr lang="cs-CZ" b="1" dirty="0" smtClean="0"/>
              <a:t>, 8, 10 –</a:t>
            </a:r>
            <a:r>
              <a:rPr lang="cs-CZ" dirty="0" smtClean="0"/>
              <a:t> Žáci pamětně násobí. Kontrolu provedou dotykem na tabuli, objeví se správný výsledek.</a:t>
            </a:r>
          </a:p>
          <a:p>
            <a:endParaRPr lang="cs-CZ" b="1" dirty="0" smtClean="0"/>
          </a:p>
          <a:p>
            <a:r>
              <a:rPr lang="cs-CZ" b="1" dirty="0"/>
              <a:t>Snímky </a:t>
            </a:r>
            <a:r>
              <a:rPr lang="cs-CZ" b="1" dirty="0" smtClean="0"/>
              <a:t>č. 7</a:t>
            </a:r>
            <a:r>
              <a:rPr lang="cs-CZ" b="1" dirty="0" smtClean="0"/>
              <a:t>, 9, 11 </a:t>
            </a:r>
            <a:r>
              <a:rPr lang="cs-CZ" dirty="0" smtClean="0"/>
              <a:t>lze použít jako pracovní listy. Kontrola je provedena na interaktivní tabuli.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Snímky </a:t>
            </a:r>
            <a:r>
              <a:rPr lang="cs-CZ" b="1" dirty="0" smtClean="0"/>
              <a:t>č. 14</a:t>
            </a:r>
            <a:r>
              <a:rPr lang="cs-CZ" b="1" dirty="0" smtClean="0"/>
              <a:t>, 15 </a:t>
            </a:r>
            <a:r>
              <a:rPr lang="cs-CZ" b="1" dirty="0"/>
              <a:t>–</a:t>
            </a:r>
            <a:r>
              <a:rPr lang="cs-CZ" dirty="0"/>
              <a:t>  </a:t>
            </a:r>
            <a:r>
              <a:rPr lang="cs-CZ" dirty="0" smtClean="0"/>
              <a:t>Žáci pamětně dělí. Kontrolu provedou dotykem na obrázek, objeví se správný výsledek.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17 – </a:t>
            </a:r>
            <a:r>
              <a:rPr lang="cs-CZ" dirty="0" smtClean="0"/>
              <a:t>Žáci počítají matematické řetězy. Kontrolu provedou dotykem na tabuli, objeví se správný výsledek.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18 </a:t>
            </a:r>
            <a:r>
              <a:rPr lang="cs-CZ" dirty="0" smtClean="0"/>
              <a:t>lze použít jako pracovní list.</a:t>
            </a:r>
          </a:p>
        </p:txBody>
      </p:sp>
    </p:spTree>
    <p:extLst>
      <p:ext uri="{BB962C8B-B14F-4D97-AF65-F5344CB8AC3E}">
        <p14:creationId xmlns:p14="http://schemas.microsoft.com/office/powerpoint/2010/main" val="629771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2648" y="2513856"/>
            <a:ext cx="8709570" cy="390876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PRAVIDLO PŘI NÁSOBENÍ ČÍSEL  </a:t>
            </a:r>
          </a:p>
          <a:p>
            <a:r>
              <a:rPr lang="cs-CZ" sz="4000" b="1" dirty="0" smtClean="0"/>
              <a:t>100, 1 000, 10 000, 100 000, 1 000 000</a:t>
            </a:r>
          </a:p>
          <a:p>
            <a:endParaRPr lang="cs-CZ" sz="2800" dirty="0"/>
          </a:p>
          <a:p>
            <a:r>
              <a:rPr lang="cs-CZ" sz="2800" dirty="0" smtClean="0"/>
              <a:t>Násobíme-li číslo </a:t>
            </a:r>
            <a:r>
              <a:rPr lang="cs-CZ" sz="2800" dirty="0" smtClean="0">
                <a:solidFill>
                  <a:srgbClr val="FF0000"/>
                </a:solidFill>
              </a:rPr>
              <a:t>100</a:t>
            </a:r>
            <a:r>
              <a:rPr lang="cs-CZ" sz="2800" dirty="0" smtClean="0"/>
              <a:t>, zprava k němu přidáme 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00,</a:t>
            </a:r>
          </a:p>
          <a:p>
            <a:r>
              <a:rPr lang="cs-CZ" sz="2800" dirty="0">
                <a:solidFill>
                  <a:srgbClr val="FF0000"/>
                </a:solidFill>
              </a:rPr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	      1 000</a:t>
            </a:r>
            <a:r>
              <a:rPr lang="cs-CZ" sz="2800" dirty="0" smtClean="0"/>
              <a:t>, zprava </a:t>
            </a:r>
            <a:r>
              <a:rPr lang="cs-CZ" sz="2800" dirty="0"/>
              <a:t>k němu přidáme </a:t>
            </a:r>
            <a:r>
              <a:rPr lang="cs-CZ" sz="2800" dirty="0" smtClean="0">
                <a:solidFill>
                  <a:srgbClr val="FF0000"/>
                </a:solidFill>
              </a:rPr>
              <a:t>000,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 10 000</a:t>
            </a:r>
            <a:r>
              <a:rPr lang="cs-CZ" sz="2800" dirty="0" smtClean="0"/>
              <a:t>,</a:t>
            </a:r>
            <a:r>
              <a:rPr lang="cs-CZ" sz="2800" dirty="0"/>
              <a:t> </a:t>
            </a:r>
            <a:r>
              <a:rPr lang="cs-CZ" sz="2800" dirty="0" smtClean="0"/>
              <a:t>zprava </a:t>
            </a:r>
            <a:r>
              <a:rPr lang="cs-CZ" sz="2800" dirty="0"/>
              <a:t>k němu přidáme </a:t>
            </a:r>
            <a:r>
              <a:rPr lang="cs-CZ" sz="2800" dirty="0" smtClean="0">
                <a:solidFill>
                  <a:srgbClr val="FF0000"/>
                </a:solidFill>
              </a:rPr>
              <a:t>0000,</a:t>
            </a:r>
          </a:p>
          <a:p>
            <a:r>
              <a:rPr lang="cs-CZ" sz="2800" dirty="0">
                <a:solidFill>
                  <a:srgbClr val="FF0000"/>
                </a:solidFill>
              </a:rPr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             100 000</a:t>
            </a:r>
            <a:r>
              <a:rPr lang="cs-CZ" sz="2800" dirty="0" smtClean="0"/>
              <a:t>,</a:t>
            </a:r>
            <a:r>
              <a:rPr lang="cs-CZ" sz="2800" dirty="0"/>
              <a:t> </a:t>
            </a:r>
            <a:r>
              <a:rPr lang="cs-CZ" sz="2800" dirty="0" smtClean="0"/>
              <a:t>zprava </a:t>
            </a:r>
            <a:r>
              <a:rPr lang="cs-CZ" sz="2800" dirty="0"/>
              <a:t>k němu přidáme </a:t>
            </a:r>
            <a:r>
              <a:rPr lang="cs-CZ" sz="2800" dirty="0" smtClean="0">
                <a:solidFill>
                  <a:srgbClr val="FF0000"/>
                </a:solidFill>
              </a:rPr>
              <a:t>00000,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        1 000 000</a:t>
            </a:r>
            <a:r>
              <a:rPr lang="cs-CZ" sz="2800" dirty="0" smtClean="0"/>
              <a:t>,</a:t>
            </a:r>
            <a:r>
              <a:rPr lang="cs-CZ" sz="2800" dirty="0"/>
              <a:t> zprava k němu přidáme </a:t>
            </a:r>
            <a:r>
              <a:rPr lang="cs-CZ" sz="2800" dirty="0" smtClean="0">
                <a:solidFill>
                  <a:srgbClr val="FF0000"/>
                </a:solidFill>
              </a:rPr>
              <a:t>000000.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16756"/>
            <a:ext cx="3744416" cy="2376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8785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9896"/>
            <a:ext cx="3743325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3995936" y="3356992"/>
            <a:ext cx="4428492" cy="2088232"/>
          </a:xfrm>
          <a:prstGeom prst="wedgeRectCallout">
            <a:avLst>
              <a:gd name="adj1" fmla="val -75260"/>
              <a:gd name="adj2" fmla="val -114870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Násobte pamětně.</a:t>
            </a:r>
          </a:p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Kontrolu proveďte dotykem na tabuli.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818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109735"/>
              </p:ext>
            </p:extLst>
          </p:nvPr>
        </p:nvGraphicFramePr>
        <p:xfrm>
          <a:off x="251520" y="404664"/>
          <a:ext cx="3528392" cy="621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/>
                <a:gridCol w="1872208"/>
              </a:tblGrid>
              <a:tr h="49805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100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534</a:t>
                      </a:r>
                      <a:r>
                        <a:rPr lang="cs-CZ" sz="2800" baseline="0" dirty="0" smtClean="0"/>
                        <a:t> 478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8 962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752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2 961</a:t>
                      </a:r>
                      <a:r>
                        <a:rPr lang="cs-CZ" sz="2800" baseline="0" dirty="0" smtClean="0"/>
                        <a:t> 235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6 975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11 111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382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2 000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651 004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ál 4"/>
          <p:cNvSpPr/>
          <p:nvPr/>
        </p:nvSpPr>
        <p:spPr>
          <a:xfrm>
            <a:off x="971600" y="613716"/>
            <a:ext cx="139767" cy="14728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68424" y="1955160"/>
            <a:ext cx="1362874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896 200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853302" y="3013573"/>
            <a:ext cx="199285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296 123 500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468424" y="3500595"/>
            <a:ext cx="1362874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697 500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094682" y="4023815"/>
            <a:ext cx="73289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900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200206" y="4547035"/>
            <a:ext cx="162736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1 111 100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651167" y="5078216"/>
            <a:ext cx="118013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38 200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468424" y="5594723"/>
            <a:ext cx="1362874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200 000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017464" y="6104580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65 100 400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833909" y="1431940"/>
            <a:ext cx="99738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1 700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021187" y="908720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53 447 800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666024" y="2490353"/>
            <a:ext cx="118013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75 200</a:t>
            </a: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3586537"/>
              </p:ext>
            </p:extLst>
          </p:nvPr>
        </p:nvGraphicFramePr>
        <p:xfrm>
          <a:off x="5119896" y="387694"/>
          <a:ext cx="3816424" cy="621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/>
                <a:gridCol w="2160240"/>
              </a:tblGrid>
              <a:tr h="49805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1 000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534</a:t>
                      </a:r>
                      <a:r>
                        <a:rPr lang="cs-CZ" sz="2800" baseline="0" dirty="0" smtClean="0"/>
                        <a:t> 478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8 962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752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2 961</a:t>
                      </a:r>
                      <a:r>
                        <a:rPr lang="cs-CZ" sz="2800" baseline="0" dirty="0" smtClean="0"/>
                        <a:t> 235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6 975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11 111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382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2 000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651 004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6719569" y="2977375"/>
            <a:ext cx="225734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2 961 235 000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987323" y="6104580"/>
            <a:ext cx="199285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651 004 000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598788" y="2478380"/>
            <a:ext cx="1362874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752 000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349549" y="1945530"/>
            <a:ext cx="162736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8 962 000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789076" y="1439768"/>
            <a:ext cx="118013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17 000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984065" y="888178"/>
            <a:ext cx="199285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534 478 000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606333" y="5048044"/>
            <a:ext cx="1362874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382 000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7166807" y="4547035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11 111 000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982787" y="4023815"/>
            <a:ext cx="99738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9 000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352807" y="3500595"/>
            <a:ext cx="162736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6 975 000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363440" y="5571264"/>
            <a:ext cx="162736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2 000 000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199" y="596519"/>
            <a:ext cx="165100" cy="17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196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8807074"/>
              </p:ext>
            </p:extLst>
          </p:nvPr>
        </p:nvGraphicFramePr>
        <p:xfrm>
          <a:off x="251520" y="404664"/>
          <a:ext cx="3528392" cy="621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/>
                <a:gridCol w="1872208"/>
              </a:tblGrid>
              <a:tr h="49805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100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534</a:t>
                      </a:r>
                      <a:r>
                        <a:rPr lang="cs-CZ" sz="2800" baseline="0" dirty="0" smtClean="0"/>
                        <a:t> 478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8 962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752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2 961</a:t>
                      </a:r>
                      <a:r>
                        <a:rPr lang="cs-CZ" sz="2800" baseline="0" dirty="0" smtClean="0"/>
                        <a:t> 235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6 975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11 111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382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2 000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651 004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ál 4"/>
          <p:cNvSpPr/>
          <p:nvPr/>
        </p:nvSpPr>
        <p:spPr>
          <a:xfrm>
            <a:off x="971600" y="613716"/>
            <a:ext cx="139767" cy="14728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4231635"/>
              </p:ext>
            </p:extLst>
          </p:nvPr>
        </p:nvGraphicFramePr>
        <p:xfrm>
          <a:off x="5119896" y="387694"/>
          <a:ext cx="3816424" cy="621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/>
                <a:gridCol w="2160240"/>
              </a:tblGrid>
              <a:tr h="49805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1 000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534</a:t>
                      </a:r>
                      <a:r>
                        <a:rPr lang="cs-CZ" sz="2800" baseline="0" dirty="0" smtClean="0"/>
                        <a:t> 478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8 962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752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2 961</a:t>
                      </a:r>
                      <a:r>
                        <a:rPr lang="cs-CZ" sz="2800" baseline="0" dirty="0" smtClean="0"/>
                        <a:t> 235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6 975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11 111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382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2 000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651 004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199" y="596519"/>
            <a:ext cx="165100" cy="17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5495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0001878"/>
              </p:ext>
            </p:extLst>
          </p:nvPr>
        </p:nvGraphicFramePr>
        <p:xfrm>
          <a:off x="251520" y="404664"/>
          <a:ext cx="3672408" cy="621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/>
                <a:gridCol w="2016224"/>
              </a:tblGrid>
              <a:tr h="49805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10 000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53</a:t>
                      </a:r>
                      <a:r>
                        <a:rPr lang="cs-CZ" sz="2800" baseline="0" dirty="0" smtClean="0"/>
                        <a:t> 478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8 962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752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2 961</a:t>
                      </a:r>
                      <a:r>
                        <a:rPr lang="cs-CZ" sz="2800" baseline="0" dirty="0" smtClean="0"/>
                        <a:t> 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675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11 111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3 820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200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6 517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ál 4"/>
          <p:cNvSpPr/>
          <p:nvPr/>
        </p:nvSpPr>
        <p:spPr>
          <a:xfrm>
            <a:off x="971600" y="620688"/>
            <a:ext cx="139767" cy="14728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194803" y="1945530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89 620 000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170909" y="3001600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29 610 000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65075" y="3500595"/>
            <a:ext cx="162736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6 750 000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800889" y="4023815"/>
            <a:ext cx="118013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90 000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012061" y="4547035"/>
            <a:ext cx="199285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111 110 000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82333" y="5064669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38 200 000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377545" y="5594723"/>
            <a:ext cx="162736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2 000 000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170909" y="6104580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65 170 000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618146" y="1431940"/>
            <a:ext cx="1362874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170 000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001303" y="908720"/>
            <a:ext cx="199285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534 780 000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378722" y="2480583"/>
            <a:ext cx="162736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7 520 000</a:t>
            </a: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5305377"/>
              </p:ext>
            </p:extLst>
          </p:nvPr>
        </p:nvGraphicFramePr>
        <p:xfrm>
          <a:off x="5119896" y="387694"/>
          <a:ext cx="3816424" cy="621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/>
                <a:gridCol w="2160240"/>
              </a:tblGrid>
              <a:tr h="49805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100 000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534</a:t>
                      </a:r>
                      <a:r>
                        <a:rPr lang="cs-CZ" sz="2800" baseline="0" dirty="0" smtClean="0"/>
                        <a:t> 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896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752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2 961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68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1 111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382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2 000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8" name="TextovéPole 17"/>
          <p:cNvSpPr txBox="1"/>
          <p:nvPr/>
        </p:nvSpPr>
        <p:spPr>
          <a:xfrm>
            <a:off x="7008061" y="2977375"/>
            <a:ext cx="199285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296 100 000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424233" y="6094484"/>
            <a:ext cx="1545616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6500 000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189553" y="2466028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75 200 000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169729" y="1957363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89 600 000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7352807" y="1439768"/>
            <a:ext cx="162736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1 700 000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159096" y="888178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53 400 000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7190803" y="5048044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38 200 000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986987" y="4536844"/>
            <a:ext cx="199285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111 100 000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606333" y="4023815"/>
            <a:ext cx="1362874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900 000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352807" y="3500595"/>
            <a:ext cx="162736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6 800 000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7006811" y="5571264"/>
            <a:ext cx="199285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200 000 000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199" y="596519"/>
            <a:ext cx="165100" cy="17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644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2003016"/>
              </p:ext>
            </p:extLst>
          </p:nvPr>
        </p:nvGraphicFramePr>
        <p:xfrm>
          <a:off x="251520" y="404664"/>
          <a:ext cx="3672408" cy="621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/>
                <a:gridCol w="2016224"/>
              </a:tblGrid>
              <a:tr h="49805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10 000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53</a:t>
                      </a:r>
                      <a:r>
                        <a:rPr lang="cs-CZ" sz="2800" baseline="0" dirty="0" smtClean="0"/>
                        <a:t> 478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8 962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752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2 961</a:t>
                      </a:r>
                      <a:r>
                        <a:rPr lang="cs-CZ" sz="2800" baseline="0" dirty="0" smtClean="0"/>
                        <a:t> 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675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11 111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3 820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200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6 517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ál 4"/>
          <p:cNvSpPr/>
          <p:nvPr/>
        </p:nvSpPr>
        <p:spPr>
          <a:xfrm>
            <a:off x="971600" y="620688"/>
            <a:ext cx="139767" cy="14728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7459444"/>
              </p:ext>
            </p:extLst>
          </p:nvPr>
        </p:nvGraphicFramePr>
        <p:xfrm>
          <a:off x="5119896" y="387694"/>
          <a:ext cx="3816424" cy="621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/>
                <a:gridCol w="2160240"/>
              </a:tblGrid>
              <a:tr h="49805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100 000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534</a:t>
                      </a:r>
                      <a:r>
                        <a:rPr lang="cs-CZ" sz="2800" baseline="0" dirty="0" smtClean="0"/>
                        <a:t> 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896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752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2 961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68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1 111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382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2 000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199" y="596519"/>
            <a:ext cx="165100" cy="17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0880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6942832"/>
              </p:ext>
            </p:extLst>
          </p:nvPr>
        </p:nvGraphicFramePr>
        <p:xfrm>
          <a:off x="251520" y="404664"/>
          <a:ext cx="3816424" cy="621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/>
                <a:gridCol w="2160240"/>
              </a:tblGrid>
              <a:tr h="49805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1 000 000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5 3</a:t>
                      </a:r>
                      <a:r>
                        <a:rPr lang="cs-CZ" sz="2800" baseline="0" dirty="0" smtClean="0"/>
                        <a:t>47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8 962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752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2 961</a:t>
                      </a:r>
                      <a:r>
                        <a:rPr lang="cs-CZ" sz="2800" baseline="0" dirty="0" smtClean="0"/>
                        <a:t> 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675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1 111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3 820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200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6 517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ál 4"/>
          <p:cNvSpPr/>
          <p:nvPr/>
        </p:nvSpPr>
        <p:spPr>
          <a:xfrm>
            <a:off x="971600" y="620688"/>
            <a:ext cx="139767" cy="14728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879811" y="1943547"/>
            <a:ext cx="225734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8 962 000 000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883824" y="3007501"/>
            <a:ext cx="225734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2 961 000 000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44306" y="3500595"/>
            <a:ext cx="199285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675 000 000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9790" y="4023815"/>
            <a:ext cx="162736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9 000 000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874094" y="4547035"/>
            <a:ext cx="225734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1 111 000 000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883824" y="5064669"/>
            <a:ext cx="225734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3 820 000 000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148320" y="5599039"/>
            <a:ext cx="199285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200 000 000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883824" y="6104580"/>
            <a:ext cx="225734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6 517 000 000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327050" y="1421822"/>
            <a:ext cx="1810111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17 000 000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879812" y="934941"/>
            <a:ext cx="2257349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5 347 000 000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144307" y="2480583"/>
            <a:ext cx="1992853" cy="523220"/>
          </a:xfrm>
          <a:prstGeom prst="rect">
            <a:avLst/>
          </a:prstGeom>
          <a:noFill/>
          <a:ln w="38100">
            <a:noFill/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752 000 000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16016" y="2035539"/>
            <a:ext cx="3743325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9783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1390898"/>
              </p:ext>
            </p:extLst>
          </p:nvPr>
        </p:nvGraphicFramePr>
        <p:xfrm>
          <a:off x="251520" y="404664"/>
          <a:ext cx="3816424" cy="621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6184"/>
                <a:gridCol w="2160240"/>
              </a:tblGrid>
              <a:tr h="498055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1 000 000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5 3</a:t>
                      </a:r>
                      <a:r>
                        <a:rPr lang="cs-CZ" sz="2800" baseline="0" dirty="0" smtClean="0"/>
                        <a:t>47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8 962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752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2 961</a:t>
                      </a:r>
                      <a:r>
                        <a:rPr lang="cs-CZ" sz="2800" baseline="0" dirty="0" smtClean="0"/>
                        <a:t> 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675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9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1 111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3 820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200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498055"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6 517</a:t>
                      </a:r>
                      <a:endParaRPr lang="cs-CZ" sz="2800" dirty="0"/>
                    </a:p>
                  </a:txBody>
                  <a:tcPr anchor="ctr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vál 4"/>
          <p:cNvSpPr/>
          <p:nvPr/>
        </p:nvSpPr>
        <p:spPr>
          <a:xfrm>
            <a:off x="971600" y="620688"/>
            <a:ext cx="139767" cy="14728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16016" y="2035539"/>
            <a:ext cx="3743325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5871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272" y="1916832"/>
            <a:ext cx="8709570" cy="477053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PRAVIDLO PŘI DĚLENÍ ČÍSEL  </a:t>
            </a:r>
          </a:p>
          <a:p>
            <a:r>
              <a:rPr lang="cs-CZ" sz="4000" b="1" dirty="0" smtClean="0"/>
              <a:t>100, 1 000, 10 000, 100 000, 1 000 000</a:t>
            </a:r>
          </a:p>
          <a:p>
            <a:endParaRPr lang="cs-CZ" sz="2800" dirty="0"/>
          </a:p>
          <a:p>
            <a:r>
              <a:rPr lang="cs-CZ" sz="2800" dirty="0" smtClean="0"/>
              <a:t>Číslo, které je násobkem </a:t>
            </a:r>
            <a:r>
              <a:rPr lang="cs-CZ" sz="2800" dirty="0" smtClean="0">
                <a:solidFill>
                  <a:srgbClr val="FF0000"/>
                </a:solidFill>
              </a:rPr>
              <a:t>100</a:t>
            </a:r>
            <a:r>
              <a:rPr lang="cs-CZ" sz="2800" dirty="0" smtClean="0"/>
              <a:t>, dělíme tak, že: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ubereme zprava </a:t>
            </a:r>
            <a:r>
              <a:rPr lang="cs-CZ" sz="2800" dirty="0" smtClean="0">
                <a:solidFill>
                  <a:srgbClr val="FF0000"/>
                </a:solidFill>
              </a:rPr>
              <a:t>00, 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                                         1 000</a:t>
            </a:r>
            <a:r>
              <a:rPr lang="cs-CZ" sz="2800" dirty="0" smtClean="0"/>
              <a:t>, </a:t>
            </a:r>
            <a:r>
              <a:rPr lang="cs-CZ" sz="2800" dirty="0"/>
              <a:t>ubereme </a:t>
            </a:r>
            <a:r>
              <a:rPr lang="cs-CZ" sz="2800" dirty="0" smtClean="0"/>
              <a:t>zprava </a:t>
            </a:r>
            <a:r>
              <a:rPr lang="cs-CZ" sz="2800" dirty="0" smtClean="0">
                <a:solidFill>
                  <a:srgbClr val="FF0000"/>
                </a:solidFill>
              </a:rPr>
              <a:t>000,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                                       10 000</a:t>
            </a:r>
            <a:r>
              <a:rPr lang="cs-CZ" sz="2800" dirty="0" smtClean="0"/>
              <a:t>, </a:t>
            </a:r>
            <a:r>
              <a:rPr lang="cs-CZ" sz="2800" dirty="0"/>
              <a:t>ubereme zprava </a:t>
            </a:r>
            <a:r>
              <a:rPr lang="cs-CZ" sz="2800" dirty="0" smtClean="0">
                <a:solidFill>
                  <a:srgbClr val="FF0000"/>
                </a:solidFill>
              </a:rPr>
              <a:t>0000,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                                 100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000</a:t>
            </a:r>
            <a:r>
              <a:rPr lang="cs-CZ" sz="2800" dirty="0" smtClean="0"/>
              <a:t>, </a:t>
            </a:r>
            <a:r>
              <a:rPr lang="cs-CZ" sz="2800" dirty="0"/>
              <a:t>ubereme </a:t>
            </a:r>
            <a:r>
              <a:rPr lang="cs-CZ" sz="2800" dirty="0" smtClean="0"/>
              <a:t>zprava </a:t>
            </a:r>
            <a:r>
              <a:rPr lang="cs-CZ" sz="2800" dirty="0" smtClean="0">
                <a:solidFill>
                  <a:srgbClr val="FF0000"/>
                </a:solidFill>
              </a:rPr>
              <a:t>00000,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                              1 000 000</a:t>
            </a:r>
            <a:r>
              <a:rPr lang="cs-CZ" sz="2800" dirty="0" smtClean="0"/>
              <a:t>, </a:t>
            </a:r>
            <a:r>
              <a:rPr lang="cs-CZ" sz="2800" dirty="0"/>
              <a:t>ubereme </a:t>
            </a:r>
            <a:r>
              <a:rPr lang="cs-CZ" sz="2800" dirty="0" smtClean="0"/>
              <a:t>zprava </a:t>
            </a:r>
            <a:r>
              <a:rPr lang="cs-CZ" sz="2800" dirty="0" smtClean="0">
                <a:solidFill>
                  <a:srgbClr val="FF0000"/>
                </a:solidFill>
              </a:rPr>
              <a:t>000000.</a:t>
            </a:r>
            <a:r>
              <a:rPr lang="cs-CZ" sz="2800" dirty="0" smtClean="0"/>
              <a:t>		   		    </a:t>
            </a:r>
            <a:endParaRPr lang="cs-CZ" sz="2800" dirty="0" smtClean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1" y="1"/>
            <a:ext cx="3312368" cy="19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4175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9896"/>
            <a:ext cx="3743325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3995936" y="3356992"/>
            <a:ext cx="4428492" cy="2088232"/>
          </a:xfrm>
          <a:prstGeom prst="wedgeRectCallout">
            <a:avLst>
              <a:gd name="adj1" fmla="val -75260"/>
              <a:gd name="adj2" fmla="val -114870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Dělte pamětně.</a:t>
            </a:r>
          </a:p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Kontrolu proveďte dotykem na tabuli.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52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34209"/>
            <a:ext cx="5040560" cy="65556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30 000 000 : 1 000 000 = </a:t>
            </a:r>
            <a:r>
              <a:rPr lang="cs-CZ" sz="2800" b="1" dirty="0" smtClean="0"/>
              <a:t>30</a:t>
            </a:r>
            <a:r>
              <a:rPr lang="cs-CZ" sz="2800" dirty="0" smtClean="0"/>
              <a:t>                          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2 700 000 :    100 000 = </a:t>
            </a:r>
            <a:r>
              <a:rPr lang="cs-CZ" sz="2800" b="1" dirty="0" smtClean="0"/>
              <a:t>27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520 000 :      10 000 = </a:t>
            </a:r>
            <a:r>
              <a:rPr lang="cs-CZ" sz="2800" b="1" dirty="0" smtClean="0"/>
              <a:t>52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  46 000 :         1 000 = </a:t>
            </a:r>
            <a:r>
              <a:rPr lang="cs-CZ" sz="2800" b="1" dirty="0" smtClean="0"/>
              <a:t>46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    6 100 :             100 = </a:t>
            </a:r>
            <a:r>
              <a:rPr lang="cs-CZ" sz="2800" b="1" dirty="0" smtClean="0"/>
              <a:t>61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25 000 000 :        10 000 = </a:t>
            </a:r>
            <a:r>
              <a:rPr lang="cs-CZ" sz="2800" b="1" dirty="0" smtClean="0"/>
              <a:t>2 500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 </a:t>
            </a:r>
            <a:r>
              <a:rPr lang="cs-CZ" sz="2800" dirty="0" smtClean="0"/>
              <a:t>6 200 000 :      100 000 = </a:t>
            </a:r>
            <a:r>
              <a:rPr lang="cs-CZ" sz="2800" b="1" dirty="0" smtClean="0"/>
              <a:t>62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954 000 :           1 000 = </a:t>
            </a:r>
            <a:r>
              <a:rPr lang="cs-CZ" sz="2800" b="1" dirty="0" smtClean="0"/>
              <a:t>954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1 892 000 :              100 = </a:t>
            </a:r>
            <a:r>
              <a:rPr lang="cs-CZ" sz="2800" b="1" dirty="0" smtClean="0"/>
              <a:t>18 920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   710 000 :         10 000 = </a:t>
            </a:r>
            <a:r>
              <a:rPr lang="cs-CZ" sz="2800" b="1" dirty="0" smtClean="0"/>
              <a:t>71</a:t>
            </a: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80112" y="2153540"/>
            <a:ext cx="3563888" cy="255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6" b="89063" l="0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366" y="169485"/>
            <a:ext cx="877473" cy="630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6" b="89063" l="0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552" y="3280858"/>
            <a:ext cx="1338560" cy="818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6" b="89063" l="0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310" y="4518737"/>
            <a:ext cx="1105987" cy="818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6" b="89063" l="0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472" y="5870984"/>
            <a:ext cx="1270983" cy="818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6" b="89063" l="0" r="890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472" y="5171777"/>
            <a:ext cx="1443656" cy="890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038" y="2110696"/>
            <a:ext cx="1081042" cy="661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3275" y="1477282"/>
            <a:ext cx="985084" cy="676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413" y="799981"/>
            <a:ext cx="1033946" cy="677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552" y="2756349"/>
            <a:ext cx="877887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472" y="4017139"/>
            <a:ext cx="877887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870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8345" y="133962"/>
            <a:ext cx="4896543" cy="65556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32 000 000 :  4 000 000 = </a:t>
            </a:r>
            <a:r>
              <a:rPr lang="cs-CZ" sz="2800" b="1" dirty="0" smtClean="0"/>
              <a:t>8 </a:t>
            </a:r>
            <a:r>
              <a:rPr lang="cs-CZ" sz="2800" dirty="0" smtClean="0"/>
              <a:t>                          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270 000 :       30 000 = </a:t>
            </a:r>
            <a:r>
              <a:rPr lang="cs-CZ" sz="2800" b="1" dirty="0" smtClean="0"/>
              <a:t>9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420 000 :            700 = </a:t>
            </a:r>
            <a:r>
              <a:rPr lang="cs-CZ" sz="2800" b="1" dirty="0" smtClean="0"/>
              <a:t>600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  25 000 :         5 000 = </a:t>
            </a:r>
            <a:r>
              <a:rPr lang="cs-CZ" sz="2800" b="1" dirty="0" smtClean="0"/>
              <a:t>5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    1 600 :             800 = </a:t>
            </a:r>
            <a:r>
              <a:rPr lang="cs-CZ" sz="2800" b="1" dirty="0" smtClean="0"/>
              <a:t>2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24 000 000 :   6 000 000 =</a:t>
            </a:r>
            <a:r>
              <a:rPr lang="cs-CZ" sz="2800" b="1" dirty="0" smtClean="0"/>
              <a:t> 4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 </a:t>
            </a:r>
            <a:r>
              <a:rPr lang="cs-CZ" sz="2800" dirty="0" smtClean="0"/>
              <a:t>   800 000 :             400  = </a:t>
            </a:r>
            <a:r>
              <a:rPr lang="cs-CZ" sz="2800" b="1" dirty="0" smtClean="0"/>
              <a:t>2 000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140 000 :           2 000 = </a:t>
            </a:r>
            <a:r>
              <a:rPr lang="cs-CZ" sz="2800" b="1" dirty="0" smtClean="0"/>
              <a:t>70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3 600 000 :              900 = </a:t>
            </a:r>
            <a:r>
              <a:rPr lang="cs-CZ" sz="2800" b="1" dirty="0" smtClean="0"/>
              <a:t>4 000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   600 000 :         30 000 = </a:t>
            </a:r>
            <a:r>
              <a:rPr lang="cs-CZ" sz="2800" b="1" dirty="0" smtClean="0"/>
              <a:t>20</a:t>
            </a:r>
            <a:endParaRPr lang="cs-CZ" sz="28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2134641"/>
            <a:ext cx="3635897" cy="2554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631" y="5194565"/>
            <a:ext cx="1444625" cy="89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014" y="2127580"/>
            <a:ext cx="877887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1329" y="836490"/>
            <a:ext cx="877887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014" y="172816"/>
            <a:ext cx="877887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8141" y="2752948"/>
            <a:ext cx="877887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693" y="4688928"/>
            <a:ext cx="877887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9999" y="5978349"/>
            <a:ext cx="877887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6623" y="3382059"/>
            <a:ext cx="877887" cy="62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693" y="3867976"/>
            <a:ext cx="1444625" cy="896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042" y="1379165"/>
            <a:ext cx="1207051" cy="762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8035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9896"/>
            <a:ext cx="3743325" cy="273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ový popisek 1"/>
          <p:cNvSpPr/>
          <p:nvPr/>
        </p:nvSpPr>
        <p:spPr>
          <a:xfrm>
            <a:off x="3995936" y="3356992"/>
            <a:ext cx="4428492" cy="2232248"/>
          </a:xfrm>
          <a:prstGeom prst="wedgeRectCallout">
            <a:avLst>
              <a:gd name="adj1" fmla="val -75260"/>
              <a:gd name="adj2" fmla="val -114870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Vypočítejte matematické řetězy.</a:t>
            </a:r>
          </a:p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Kontrolu proveďte dotykem na tabuli.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702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648744" y="619872"/>
            <a:ext cx="1465548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120 000</a:t>
            </a:r>
            <a:endParaRPr lang="cs-CZ" sz="2800" dirty="0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2139771" y="861801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2135007" y="338581"/>
            <a:ext cx="12570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: 4 </a:t>
            </a:r>
            <a:r>
              <a:rPr lang="cs-CZ" sz="2800" dirty="0"/>
              <a:t>000 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3482161" y="619872"/>
            <a:ext cx="1546467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47574" y="638864"/>
            <a:ext cx="9589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     30</a:t>
            </a:r>
            <a:endParaRPr lang="cs-CZ" sz="2800" dirty="0">
              <a:solidFill>
                <a:srgbClr val="0070C0"/>
              </a:solidFill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5028764" y="881482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5028764" y="358262"/>
            <a:ext cx="14350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. 70 000 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6313446" y="630769"/>
            <a:ext cx="2050017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6094" y="632747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2 100 000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29985" y="2347364"/>
            <a:ext cx="1484308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60 000                    </a:t>
            </a:r>
            <a:endParaRPr lang="cs-CZ" sz="2800" dirty="0"/>
          </a:p>
        </p:txBody>
      </p:sp>
      <p:cxnSp>
        <p:nvCxnSpPr>
          <p:cNvPr id="41" name="Přímá spojnice se šipkou 40"/>
          <p:cNvCxnSpPr/>
          <p:nvPr/>
        </p:nvCxnSpPr>
        <p:spPr>
          <a:xfrm>
            <a:off x="2135007" y="2608974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5028764" y="2608974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438166" y="2347364"/>
            <a:ext cx="1590462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44635" y="2351094"/>
            <a:ext cx="2018828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45" name="Obdélník 44"/>
          <p:cNvSpPr/>
          <p:nvPr/>
        </p:nvSpPr>
        <p:spPr>
          <a:xfrm>
            <a:off x="2224983" y="2085754"/>
            <a:ext cx="8050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. </a:t>
            </a:r>
            <a:r>
              <a:rPr lang="cs-CZ" sz="2800" dirty="0" smtClean="0"/>
              <a:t>30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24453" y="2347364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1 800 000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5222102" y="2079341"/>
            <a:ext cx="8098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: 20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155706" y="2340951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90 000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2361029" y="3813728"/>
            <a:ext cx="8050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. </a:t>
            </a:r>
            <a:r>
              <a:rPr lang="cs-CZ" sz="2800" dirty="0" smtClean="0"/>
              <a:t>50 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359413" y="4050819"/>
            <a:ext cx="2018828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419689" y="4050819"/>
            <a:ext cx="1593206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08678" y="4041422"/>
            <a:ext cx="1362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100 000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34237" y="4035619"/>
            <a:ext cx="18101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0070C0"/>
                </a:solidFill>
              </a:rPr>
              <a:t>6</a:t>
            </a:r>
            <a:r>
              <a:rPr lang="cs-CZ" sz="2800" b="1" dirty="0" smtClean="0">
                <a:solidFill>
                  <a:srgbClr val="0070C0"/>
                </a:solidFill>
              </a:rPr>
              <a:t>0 000 000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48744" y="4050819"/>
            <a:ext cx="1465548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2 000</a:t>
            </a:r>
            <a:endParaRPr lang="cs-CZ" sz="2800" dirty="0"/>
          </a:p>
        </p:txBody>
      </p:sp>
      <p:cxnSp>
        <p:nvCxnSpPr>
          <p:cNvPr id="51" name="Přímá spojnice se šipkou 50"/>
          <p:cNvCxnSpPr/>
          <p:nvPr/>
        </p:nvCxnSpPr>
        <p:spPr>
          <a:xfrm>
            <a:off x="5028764" y="4336948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2113940" y="4312429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bdélník 53"/>
          <p:cNvSpPr/>
          <p:nvPr/>
        </p:nvSpPr>
        <p:spPr>
          <a:xfrm>
            <a:off x="5222102" y="3842787"/>
            <a:ext cx="9877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. 6</a:t>
            </a:r>
            <a:r>
              <a:rPr lang="cs-CZ" sz="2800" dirty="0" smtClean="0"/>
              <a:t>00 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48744" y="5815483"/>
            <a:ext cx="1465196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810 000  </a:t>
            </a:r>
            <a:endParaRPr lang="cs-CZ" sz="2800" dirty="0"/>
          </a:p>
        </p:txBody>
      </p:sp>
      <p:sp>
        <p:nvSpPr>
          <p:cNvPr id="56" name="Obdélník 55"/>
          <p:cNvSpPr/>
          <p:nvPr/>
        </p:nvSpPr>
        <p:spPr>
          <a:xfrm>
            <a:off x="2224983" y="5553873"/>
            <a:ext cx="9108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: 900</a:t>
            </a:r>
            <a:endParaRPr lang="cs-CZ" sz="2800" dirty="0"/>
          </a:p>
        </p:txBody>
      </p:sp>
      <p:sp>
        <p:nvSpPr>
          <p:cNvPr id="57" name="Obdélník 56"/>
          <p:cNvSpPr/>
          <p:nvPr/>
        </p:nvSpPr>
        <p:spPr>
          <a:xfrm>
            <a:off x="5067961" y="5540596"/>
            <a:ext cx="14350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.</a:t>
            </a:r>
            <a:r>
              <a:rPr lang="cs-CZ" sz="2800" dirty="0" smtClean="0"/>
              <a:t> 80 </a:t>
            </a:r>
            <a:r>
              <a:rPr lang="cs-CZ" sz="2800" dirty="0"/>
              <a:t>000 </a:t>
            </a:r>
          </a:p>
        </p:txBody>
      </p:sp>
      <p:cxnSp>
        <p:nvCxnSpPr>
          <p:cNvPr id="58" name="Přímá spojnice se šipkou 57"/>
          <p:cNvCxnSpPr/>
          <p:nvPr/>
        </p:nvCxnSpPr>
        <p:spPr>
          <a:xfrm>
            <a:off x="2121203" y="6077093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>
            <a:off x="5073646" y="6064642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3419689" y="5815483"/>
            <a:ext cx="1636546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397029" y="5815483"/>
            <a:ext cx="2016728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276653" y="5794342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900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595550" y="5838746"/>
            <a:ext cx="18101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72 000 000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690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  <p:bldP spid="12" grpId="0"/>
      <p:bldP spid="15" grpId="0"/>
      <p:bldP spid="16" grpId="0"/>
      <p:bldP spid="62" grpId="0"/>
      <p:bldP spid="6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>
            <a:off x="648744" y="619872"/>
            <a:ext cx="1465548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120 000</a:t>
            </a:r>
            <a:endParaRPr lang="cs-CZ" sz="2800" dirty="0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2139771" y="861801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2135007" y="338581"/>
            <a:ext cx="12570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: 4 </a:t>
            </a:r>
            <a:r>
              <a:rPr lang="cs-CZ" sz="2800" dirty="0"/>
              <a:t>000 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3482161" y="619872"/>
            <a:ext cx="1546467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47574" y="638864"/>
            <a:ext cx="593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     </a:t>
            </a:r>
            <a:endParaRPr lang="cs-CZ" sz="2800" dirty="0">
              <a:solidFill>
                <a:srgbClr val="0070C0"/>
              </a:solidFill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5028764" y="881482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5028764" y="358262"/>
            <a:ext cx="14350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. 70 000 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6313446" y="630769"/>
            <a:ext cx="2050017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         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29985" y="2347364"/>
            <a:ext cx="1484308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60 000                    </a:t>
            </a:r>
            <a:endParaRPr lang="cs-CZ" sz="2800" dirty="0"/>
          </a:p>
        </p:txBody>
      </p:sp>
      <p:cxnSp>
        <p:nvCxnSpPr>
          <p:cNvPr id="41" name="Přímá spojnice se šipkou 40"/>
          <p:cNvCxnSpPr/>
          <p:nvPr/>
        </p:nvCxnSpPr>
        <p:spPr>
          <a:xfrm>
            <a:off x="2135007" y="2608974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>
            <a:off x="5028764" y="2608974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3438166" y="2347364"/>
            <a:ext cx="1590462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44635" y="2351094"/>
            <a:ext cx="2018828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45" name="Obdélník 44"/>
          <p:cNvSpPr/>
          <p:nvPr/>
        </p:nvSpPr>
        <p:spPr>
          <a:xfrm>
            <a:off x="2224983" y="2085754"/>
            <a:ext cx="8050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. </a:t>
            </a:r>
            <a:r>
              <a:rPr lang="cs-CZ" sz="2800" dirty="0" smtClean="0"/>
              <a:t>30 </a:t>
            </a:r>
            <a:endParaRPr lang="cs-CZ" sz="2800" dirty="0"/>
          </a:p>
        </p:txBody>
      </p:sp>
      <p:sp>
        <p:nvSpPr>
          <p:cNvPr id="46" name="Obdélník 45"/>
          <p:cNvSpPr/>
          <p:nvPr/>
        </p:nvSpPr>
        <p:spPr>
          <a:xfrm>
            <a:off x="5222102" y="2079341"/>
            <a:ext cx="80983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: 20 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2361029" y="3813728"/>
            <a:ext cx="8050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. </a:t>
            </a:r>
            <a:r>
              <a:rPr lang="cs-CZ" sz="2800" dirty="0" smtClean="0"/>
              <a:t>50 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359413" y="4050819"/>
            <a:ext cx="2018828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419689" y="4050819"/>
            <a:ext cx="1593206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48744" y="4050819"/>
            <a:ext cx="1465548" cy="523220"/>
          </a:xfrm>
          <a:prstGeom prst="rect">
            <a:avLst/>
          </a:prstGeom>
          <a:solidFill>
            <a:srgbClr val="FFFF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2 000</a:t>
            </a:r>
            <a:endParaRPr lang="cs-CZ" sz="2800" dirty="0"/>
          </a:p>
        </p:txBody>
      </p:sp>
      <p:cxnSp>
        <p:nvCxnSpPr>
          <p:cNvPr id="51" name="Přímá spojnice se šipkou 50"/>
          <p:cNvCxnSpPr/>
          <p:nvPr/>
        </p:nvCxnSpPr>
        <p:spPr>
          <a:xfrm>
            <a:off x="5028764" y="4336948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2113940" y="4312429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bdélník 53"/>
          <p:cNvSpPr/>
          <p:nvPr/>
        </p:nvSpPr>
        <p:spPr>
          <a:xfrm>
            <a:off x="5222102" y="3842787"/>
            <a:ext cx="9877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. 6</a:t>
            </a:r>
            <a:r>
              <a:rPr lang="cs-CZ" sz="2800" dirty="0" smtClean="0"/>
              <a:t>00 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48744" y="5815483"/>
            <a:ext cx="1465196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810 000  </a:t>
            </a:r>
            <a:endParaRPr lang="cs-CZ" sz="2800" dirty="0"/>
          </a:p>
        </p:txBody>
      </p:sp>
      <p:sp>
        <p:nvSpPr>
          <p:cNvPr id="56" name="Obdélník 55"/>
          <p:cNvSpPr/>
          <p:nvPr/>
        </p:nvSpPr>
        <p:spPr>
          <a:xfrm>
            <a:off x="2224983" y="5553873"/>
            <a:ext cx="9108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: 900</a:t>
            </a:r>
            <a:endParaRPr lang="cs-CZ" sz="2800" dirty="0"/>
          </a:p>
        </p:txBody>
      </p:sp>
      <p:sp>
        <p:nvSpPr>
          <p:cNvPr id="57" name="Obdélník 56"/>
          <p:cNvSpPr/>
          <p:nvPr/>
        </p:nvSpPr>
        <p:spPr>
          <a:xfrm>
            <a:off x="5067961" y="5540596"/>
            <a:ext cx="143500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.</a:t>
            </a:r>
            <a:r>
              <a:rPr lang="cs-CZ" sz="2800" dirty="0" smtClean="0"/>
              <a:t> 80 </a:t>
            </a:r>
            <a:r>
              <a:rPr lang="cs-CZ" sz="2800" dirty="0"/>
              <a:t>000 </a:t>
            </a:r>
          </a:p>
        </p:txBody>
      </p:sp>
      <p:cxnSp>
        <p:nvCxnSpPr>
          <p:cNvPr id="58" name="Přímá spojnice se šipkou 57"/>
          <p:cNvCxnSpPr/>
          <p:nvPr/>
        </p:nvCxnSpPr>
        <p:spPr>
          <a:xfrm>
            <a:off x="2121203" y="6077093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se šipkou 58"/>
          <p:cNvCxnSpPr/>
          <p:nvPr/>
        </p:nvCxnSpPr>
        <p:spPr>
          <a:xfrm>
            <a:off x="5073646" y="6064642"/>
            <a:ext cx="128468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3419689" y="5815483"/>
            <a:ext cx="1636546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397029" y="5815483"/>
            <a:ext cx="2016728" cy="523220"/>
          </a:xfrm>
          <a:prstGeom prst="rect">
            <a:avLst/>
          </a:prstGeom>
          <a:solidFill>
            <a:srgbClr val="FFC000"/>
          </a:solidFill>
          <a:ln w="57150">
            <a:solidFill>
              <a:schemeClr val="bg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574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78365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480</TotalTime>
  <Words>927</Words>
  <Application>Microsoft Office PowerPoint</Application>
  <PresentationFormat>Předvádění na obrazovce (4:3)</PresentationFormat>
  <Paragraphs>294</Paragraphs>
  <Slides>19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59</cp:revision>
  <dcterms:created xsi:type="dcterms:W3CDTF">2013-01-21T18:34:29Z</dcterms:created>
  <dcterms:modified xsi:type="dcterms:W3CDTF">2013-03-26T18:13:55Z</dcterms:modified>
</cp:coreProperties>
</file>