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2" r:id="rId5"/>
    <p:sldId id="263" r:id="rId6"/>
    <p:sldId id="264" r:id="rId7"/>
    <p:sldId id="266" r:id="rId8"/>
    <p:sldId id="269" r:id="rId9"/>
    <p:sldId id="265" r:id="rId10"/>
    <p:sldId id="274" r:id="rId11"/>
    <p:sldId id="270" r:id="rId12"/>
    <p:sldId id="273" r:id="rId13"/>
    <p:sldId id="268" r:id="rId14"/>
    <p:sldId id="267" r:id="rId15"/>
    <p:sldId id="272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2988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2386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3888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67044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0404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3018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7642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875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291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000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1799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4E315C-A319-4606-AD29-E3A95BD56788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A8319C-D504-4E6C-9382-694674572BD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6243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7.png"/><Relationship Id="rId21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5" Type="http://schemas.openxmlformats.org/officeDocument/2006/relationships/image" Target="../media/image29.png"/><Relationship Id="rId2" Type="http://schemas.openxmlformats.org/officeDocument/2006/relationships/image" Target="../media/image60.png"/><Relationship Id="rId16" Type="http://schemas.openxmlformats.org/officeDocument/2006/relationships/image" Target="../media/image20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24" Type="http://schemas.openxmlformats.org/officeDocument/2006/relationships/image" Target="../media/image28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23" Type="http://schemas.openxmlformats.org/officeDocument/2006/relationships/image" Target="../media/image27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2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openxmlformats.org/officeDocument/2006/relationships/image" Target="../media/image17.png"/><Relationship Id="rId18" Type="http://schemas.openxmlformats.org/officeDocument/2006/relationships/image" Target="../media/image22.png"/><Relationship Id="rId3" Type="http://schemas.openxmlformats.org/officeDocument/2006/relationships/image" Target="../media/image7.png"/><Relationship Id="rId21" Type="http://schemas.openxmlformats.org/officeDocument/2006/relationships/image" Target="../media/image25.png"/><Relationship Id="rId7" Type="http://schemas.openxmlformats.org/officeDocument/2006/relationships/image" Target="../media/image11.png"/><Relationship Id="rId12" Type="http://schemas.openxmlformats.org/officeDocument/2006/relationships/image" Target="../media/image16.png"/><Relationship Id="rId17" Type="http://schemas.openxmlformats.org/officeDocument/2006/relationships/image" Target="../media/image21.png"/><Relationship Id="rId25" Type="http://schemas.openxmlformats.org/officeDocument/2006/relationships/image" Target="../media/image29.png"/><Relationship Id="rId2" Type="http://schemas.openxmlformats.org/officeDocument/2006/relationships/image" Target="../media/image60.png"/><Relationship Id="rId16" Type="http://schemas.openxmlformats.org/officeDocument/2006/relationships/image" Target="../media/image20.png"/><Relationship Id="rId20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11" Type="http://schemas.openxmlformats.org/officeDocument/2006/relationships/image" Target="../media/image15.png"/><Relationship Id="rId24" Type="http://schemas.openxmlformats.org/officeDocument/2006/relationships/image" Target="../media/image28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23" Type="http://schemas.openxmlformats.org/officeDocument/2006/relationships/image" Target="../media/image27.png"/><Relationship Id="rId10" Type="http://schemas.openxmlformats.org/officeDocument/2006/relationships/image" Target="../media/image14.png"/><Relationship Id="rId19" Type="http://schemas.openxmlformats.org/officeDocument/2006/relationships/image" Target="../media/image23.png"/><Relationship Id="rId4" Type="http://schemas.openxmlformats.org/officeDocument/2006/relationships/image" Target="../media/image8.png"/><Relationship Id="rId9" Type="http://schemas.openxmlformats.org/officeDocument/2006/relationships/image" Target="../media/image13.png"/><Relationship Id="rId14" Type="http://schemas.openxmlformats.org/officeDocument/2006/relationships/image" Target="../media/image18.png"/><Relationship Id="rId22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table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7644" y="2294292"/>
            <a:ext cx="6264696" cy="173851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47764" y="710116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5"/>
          <p:cNvSpPr txBox="1"/>
          <p:nvPr/>
        </p:nvSpPr>
        <p:spPr>
          <a:xfrm>
            <a:off x="1007604" y="4670556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Název DUM:  </a:t>
            </a:r>
            <a:r>
              <a:rPr lang="cs-CZ" dirty="0" smtClean="0"/>
              <a:t>VY_32_INOVACE_V_2_17_Desetinná čísla </a:t>
            </a:r>
            <a:r>
              <a:rPr lang="cs-CZ" dirty="0"/>
              <a:t>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 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17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3309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751344"/>
            <a:ext cx="8424936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/>
              <a:t>Anotace: </a:t>
            </a:r>
            <a:r>
              <a:rPr lang="cs-CZ" dirty="0" smtClean="0"/>
              <a:t>procvičování </a:t>
            </a:r>
            <a:r>
              <a:rPr lang="cs-CZ" dirty="0" smtClean="0"/>
              <a:t>čtení a zápisu desetinných čísel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/>
              <a:t>Žák </a:t>
            </a:r>
            <a:r>
              <a:rPr lang="cs-CZ" dirty="0" smtClean="0"/>
              <a:t>se seznamuje s desetinnými čísly.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</a:t>
            </a:r>
            <a:r>
              <a:rPr lang="cs-CZ" b="1" dirty="0" smtClean="0"/>
              <a:t>skupina: </a:t>
            </a:r>
            <a:r>
              <a:rPr lang="cs-CZ" dirty="0" smtClean="0"/>
              <a:t>10 </a:t>
            </a:r>
            <a:r>
              <a:rPr lang="cs-CZ" dirty="0" smtClean="0"/>
              <a:t>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desetinná čísla, celá část, desetinná čárka, desetinná část, desetiny, setiny,  vzestupná řada desetinných čísel, zlomky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výuku </a:t>
            </a:r>
            <a:r>
              <a:rPr lang="cs-CZ" b="1" dirty="0" smtClean="0"/>
              <a:t>DUM: </a:t>
            </a:r>
            <a:r>
              <a:rPr lang="cs-CZ" dirty="0" smtClean="0"/>
              <a:t>30</a:t>
            </a:r>
            <a:r>
              <a:rPr lang="cs-CZ" b="1" dirty="0" smtClean="0"/>
              <a:t> </a:t>
            </a:r>
            <a:r>
              <a:rPr lang="cs-CZ" dirty="0" smtClean="0"/>
              <a:t>min</a:t>
            </a:r>
          </a:p>
        </p:txBody>
      </p:sp>
    </p:spTree>
    <p:extLst>
      <p:ext uri="{BB962C8B-B14F-4D97-AF65-F5344CB8AC3E}">
        <p14:creationId xmlns:p14="http://schemas.microsoft.com/office/powerpoint/2010/main" val="1948169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9532" y="548680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 smtClean="0"/>
              <a:t>Žáci procvičují zápis  a čtení desetinných čísel, řadí je vzestupně. Chodí k interaktivní tabuli a pracují s jednotlivými snímky.</a:t>
            </a:r>
            <a:endParaRPr lang="cs-CZ" dirty="0"/>
          </a:p>
          <a:p>
            <a:endParaRPr lang="cs-CZ" b="1" dirty="0"/>
          </a:p>
          <a:p>
            <a:r>
              <a:rPr lang="cs-CZ" b="1" dirty="0" smtClean="0"/>
              <a:t>Snímek č. 5 –</a:t>
            </a:r>
            <a:r>
              <a:rPr lang="cs-CZ" dirty="0" smtClean="0"/>
              <a:t> Žáci </a:t>
            </a:r>
            <a:r>
              <a:rPr lang="cs-CZ" dirty="0"/>
              <a:t>čtou </a:t>
            </a:r>
            <a:r>
              <a:rPr lang="cs-CZ" dirty="0" smtClean="0"/>
              <a:t>desetinná čísla </a:t>
            </a:r>
            <a:r>
              <a:rPr lang="cs-CZ" dirty="0"/>
              <a:t>z interaktivní tabule, která se dotykem postupně objevují.</a:t>
            </a:r>
          </a:p>
          <a:p>
            <a:endParaRPr lang="cs-CZ" b="1" dirty="0" smtClean="0"/>
          </a:p>
          <a:p>
            <a:r>
              <a:rPr lang="cs-CZ" b="1" dirty="0" smtClean="0"/>
              <a:t>Snímek č. 7 –</a:t>
            </a:r>
            <a:r>
              <a:rPr lang="cs-CZ" dirty="0" smtClean="0"/>
              <a:t> Žáci řadí desetinná čísla vzestupně. Dotknou se nejmenšího desetinného čísla, objeví se v obrazci. Správně zařazeného desetinného čísla v obrazci se dotknou a desetinné číslo v dolní části snímku zmizí.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9 </a:t>
            </a:r>
            <a:r>
              <a:rPr lang="cs-CZ" dirty="0" smtClean="0"/>
              <a:t>lze použít jako pracovní list. Žáci zapisují zlomky desetinnými čísly. 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10 – </a:t>
            </a:r>
            <a:r>
              <a:rPr lang="cs-CZ" dirty="0" smtClean="0"/>
              <a:t>Žáci provedou kontrolu pracovního listu. Dotykem na tabuli se objeví správně zapsaná desetinná čísla.</a:t>
            </a:r>
          </a:p>
          <a:p>
            <a:endParaRPr lang="cs-CZ" dirty="0" smtClean="0"/>
          </a:p>
          <a:p>
            <a:r>
              <a:rPr lang="cs-CZ" b="1" dirty="0" smtClean="0"/>
              <a:t>Snímky č. 12, 13, 14, 15 – </a:t>
            </a:r>
            <a:r>
              <a:rPr lang="cs-CZ" dirty="0" smtClean="0"/>
              <a:t>Žáci určují vybarvené i nevybarvené části </a:t>
            </a:r>
            <a:r>
              <a:rPr lang="cs-CZ" dirty="0" smtClean="0"/>
              <a:t>obrazců. Dotknou </a:t>
            </a:r>
            <a:r>
              <a:rPr lang="cs-CZ" dirty="0" smtClean="0"/>
              <a:t>se tabule, objeví se správné desetinné číslo.</a:t>
            </a:r>
            <a:r>
              <a:rPr lang="cs-CZ" b="1" dirty="0" smtClean="0"/>
              <a:t>        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398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8840"/>
            <a:ext cx="457200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637919" y="466532"/>
            <a:ext cx="5256584" cy="1810340"/>
          </a:xfrm>
          <a:prstGeom prst="cloudCallout">
            <a:avLst>
              <a:gd name="adj1" fmla="val -53607"/>
              <a:gd name="adj2" fmla="val 125395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Přečti desetinná čísla.           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82497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Šestnácticípá hvězda 5"/>
          <p:cNvSpPr/>
          <p:nvPr/>
        </p:nvSpPr>
        <p:spPr>
          <a:xfrm>
            <a:off x="281483" y="131159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50,13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Šestnácticípá hvězda 9"/>
          <p:cNvSpPr/>
          <p:nvPr/>
        </p:nvSpPr>
        <p:spPr>
          <a:xfrm>
            <a:off x="2431085" y="184333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2,9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Šestnácticípá hvězda 10"/>
          <p:cNvSpPr/>
          <p:nvPr/>
        </p:nvSpPr>
        <p:spPr>
          <a:xfrm>
            <a:off x="4468478" y="2497355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42,7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Šestnácticípá hvězda 11"/>
          <p:cNvSpPr/>
          <p:nvPr/>
        </p:nvSpPr>
        <p:spPr>
          <a:xfrm>
            <a:off x="6659698" y="285293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17,25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Šestnácticípá hvězda 12"/>
          <p:cNvSpPr/>
          <p:nvPr/>
        </p:nvSpPr>
        <p:spPr>
          <a:xfrm>
            <a:off x="4827742" y="1317518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0,01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Šestnácticípá hvězda 13"/>
          <p:cNvSpPr/>
          <p:nvPr/>
        </p:nvSpPr>
        <p:spPr>
          <a:xfrm>
            <a:off x="7056303" y="1713562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8,33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Šestnácticípá hvězda 14"/>
          <p:cNvSpPr/>
          <p:nvPr/>
        </p:nvSpPr>
        <p:spPr>
          <a:xfrm>
            <a:off x="6883392" y="488892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1,3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Šestnácticípá hvězda 15"/>
          <p:cNvSpPr/>
          <p:nvPr/>
        </p:nvSpPr>
        <p:spPr>
          <a:xfrm>
            <a:off x="271914" y="92848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Šestnácticípá hvězda 16"/>
          <p:cNvSpPr/>
          <p:nvPr/>
        </p:nvSpPr>
        <p:spPr>
          <a:xfrm>
            <a:off x="2431085" y="605345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10,72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Šestnácticípá hvězda 17"/>
          <p:cNvSpPr/>
          <p:nvPr/>
        </p:nvSpPr>
        <p:spPr>
          <a:xfrm>
            <a:off x="4684681" y="123407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23,41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Šestnácticípá hvězda 18"/>
          <p:cNvSpPr/>
          <p:nvPr/>
        </p:nvSpPr>
        <p:spPr>
          <a:xfrm>
            <a:off x="107504" y="2694232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3</a:t>
            </a:r>
            <a:r>
              <a:rPr lang="cs-CZ" sz="2800" dirty="0" smtClean="0">
                <a:solidFill>
                  <a:schemeClr val="tx1"/>
                </a:solidFill>
              </a:rPr>
              <a:t>,5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0" name="Šestnácticípá hvězda 19"/>
          <p:cNvSpPr/>
          <p:nvPr/>
        </p:nvSpPr>
        <p:spPr>
          <a:xfrm>
            <a:off x="2248712" y="3077700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71,09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1" name="Šestnácticípá hvězda 20"/>
          <p:cNvSpPr/>
          <p:nvPr/>
        </p:nvSpPr>
        <p:spPr>
          <a:xfrm>
            <a:off x="3342100" y="5454740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0,67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2" name="Šestnácticípá hvězda 21"/>
          <p:cNvSpPr/>
          <p:nvPr/>
        </p:nvSpPr>
        <p:spPr>
          <a:xfrm>
            <a:off x="1422973" y="599821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4,45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3" name="Šestnácticípá hvězda 22"/>
          <p:cNvSpPr/>
          <p:nvPr/>
        </p:nvSpPr>
        <p:spPr>
          <a:xfrm>
            <a:off x="232488" y="5092919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0,8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4" name="Šestnácticípá hvězda 23"/>
          <p:cNvSpPr/>
          <p:nvPr/>
        </p:nvSpPr>
        <p:spPr>
          <a:xfrm>
            <a:off x="2668457" y="447103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25,19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5" name="Šestnácticípá hvězda 24"/>
          <p:cNvSpPr/>
          <p:nvPr/>
        </p:nvSpPr>
        <p:spPr>
          <a:xfrm>
            <a:off x="528841" y="3986514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15,4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6" name="Šestnácticípá hvězda 25"/>
          <p:cNvSpPr/>
          <p:nvPr/>
        </p:nvSpPr>
        <p:spPr>
          <a:xfrm>
            <a:off x="4264936" y="3695690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0,6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7" name="Šestnácticípá hvězda 26"/>
          <p:cNvSpPr/>
          <p:nvPr/>
        </p:nvSpPr>
        <p:spPr>
          <a:xfrm>
            <a:off x="5238977" y="4662652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8,2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8" name="Šestnácticípá hvězda 27"/>
          <p:cNvSpPr/>
          <p:nvPr/>
        </p:nvSpPr>
        <p:spPr>
          <a:xfrm>
            <a:off x="7043518" y="5263124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0,5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9" name="Šestnácticípá hvězda 28"/>
          <p:cNvSpPr/>
          <p:nvPr/>
        </p:nvSpPr>
        <p:spPr>
          <a:xfrm>
            <a:off x="5476590" y="5998216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12,03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0" name="Šestnácticípá hvězda 29"/>
          <p:cNvSpPr/>
          <p:nvPr/>
        </p:nvSpPr>
        <p:spPr>
          <a:xfrm>
            <a:off x="6974536" y="3929462"/>
            <a:ext cx="2016224" cy="792088"/>
          </a:xfrm>
          <a:prstGeom prst="star16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1,47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140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048" y="2070988"/>
            <a:ext cx="3707904" cy="380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láček 2"/>
          <p:cNvSpPr/>
          <p:nvPr/>
        </p:nvSpPr>
        <p:spPr>
          <a:xfrm>
            <a:off x="394308" y="260648"/>
            <a:ext cx="5256584" cy="2736304"/>
          </a:xfrm>
          <a:prstGeom prst="cloudCallout">
            <a:avLst>
              <a:gd name="adj1" fmla="val 62626"/>
              <a:gd name="adj2" fmla="val 53143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Desetinná čísla seřaď vzestupně. Jmenuj správné pořadí desetinného čísla.            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8235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898174" y="557791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0,67</a:t>
            </a:r>
          </a:p>
        </p:txBody>
      </p:sp>
      <p:sp>
        <p:nvSpPr>
          <p:cNvPr id="3" name="Obdélník 2"/>
          <p:cNvSpPr/>
          <p:nvPr/>
        </p:nvSpPr>
        <p:spPr>
          <a:xfrm>
            <a:off x="8410506" y="5716134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0,8</a:t>
            </a:r>
          </a:p>
        </p:txBody>
      </p:sp>
      <p:sp>
        <p:nvSpPr>
          <p:cNvPr id="4" name="Obdélník 3"/>
          <p:cNvSpPr/>
          <p:nvPr/>
        </p:nvSpPr>
        <p:spPr>
          <a:xfrm>
            <a:off x="6246908" y="5577918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1,3</a:t>
            </a:r>
          </a:p>
        </p:txBody>
      </p:sp>
      <p:sp>
        <p:nvSpPr>
          <p:cNvPr id="5" name="Obdélník 4"/>
          <p:cNvSpPr/>
          <p:nvPr/>
        </p:nvSpPr>
        <p:spPr>
          <a:xfrm>
            <a:off x="2986470" y="5192914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1,47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99440" y="6327982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2,9</a:t>
            </a:r>
          </a:p>
        </p:txBody>
      </p:sp>
      <p:sp>
        <p:nvSpPr>
          <p:cNvPr id="8" name="Obdélník 7"/>
          <p:cNvSpPr/>
          <p:nvPr/>
        </p:nvSpPr>
        <p:spPr>
          <a:xfrm>
            <a:off x="7703601" y="5316308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3,5</a:t>
            </a:r>
          </a:p>
        </p:txBody>
      </p:sp>
      <p:sp>
        <p:nvSpPr>
          <p:cNvPr id="9" name="Obdélník 8"/>
          <p:cNvSpPr/>
          <p:nvPr/>
        </p:nvSpPr>
        <p:spPr>
          <a:xfrm>
            <a:off x="5467586" y="610113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4,45</a:t>
            </a:r>
          </a:p>
        </p:txBody>
      </p:sp>
      <p:sp>
        <p:nvSpPr>
          <p:cNvPr id="31" name="Obdélník 30"/>
          <p:cNvSpPr/>
          <p:nvPr/>
        </p:nvSpPr>
        <p:spPr>
          <a:xfrm>
            <a:off x="7009756" y="5936083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8,2</a:t>
            </a:r>
          </a:p>
        </p:txBody>
      </p:sp>
      <p:sp>
        <p:nvSpPr>
          <p:cNvPr id="32" name="Obdélník 31"/>
          <p:cNvSpPr/>
          <p:nvPr/>
        </p:nvSpPr>
        <p:spPr>
          <a:xfrm>
            <a:off x="1137149" y="6299172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8,33</a:t>
            </a:r>
          </a:p>
        </p:txBody>
      </p:sp>
      <p:sp>
        <p:nvSpPr>
          <p:cNvPr id="33" name="Obdélník 32"/>
          <p:cNvSpPr/>
          <p:nvPr/>
        </p:nvSpPr>
        <p:spPr>
          <a:xfrm>
            <a:off x="4304102" y="6349111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10,72</a:t>
            </a:r>
          </a:p>
        </p:txBody>
      </p:sp>
      <p:sp>
        <p:nvSpPr>
          <p:cNvPr id="34" name="Obdélník 33"/>
          <p:cNvSpPr/>
          <p:nvPr/>
        </p:nvSpPr>
        <p:spPr>
          <a:xfrm>
            <a:off x="314487" y="5192914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12,03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6744684" y="505469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15,4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1981067" y="6362748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23,41</a:t>
            </a:r>
          </a:p>
        </p:txBody>
      </p:sp>
      <p:sp>
        <p:nvSpPr>
          <p:cNvPr id="37" name="Obdélník 36"/>
          <p:cNvSpPr/>
          <p:nvPr/>
        </p:nvSpPr>
        <p:spPr>
          <a:xfrm>
            <a:off x="7732806" y="6291194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25,19</a:t>
            </a:r>
          </a:p>
        </p:txBody>
      </p:sp>
      <p:sp>
        <p:nvSpPr>
          <p:cNvPr id="38" name="Obdélník 37"/>
          <p:cNvSpPr/>
          <p:nvPr/>
        </p:nvSpPr>
        <p:spPr>
          <a:xfrm>
            <a:off x="-5473" y="6191277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42,7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1281703" y="5577918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50,13</a:t>
            </a:r>
          </a:p>
        </p:txBody>
      </p:sp>
      <p:sp>
        <p:nvSpPr>
          <p:cNvPr id="40" name="Obdélník 39"/>
          <p:cNvSpPr/>
          <p:nvPr/>
        </p:nvSpPr>
        <p:spPr>
          <a:xfrm>
            <a:off x="3692761" y="5732933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/>
              <a:t>71,09</a:t>
            </a:r>
          </a:p>
        </p:txBody>
      </p:sp>
      <p:grpSp>
        <p:nvGrpSpPr>
          <p:cNvPr id="43" name="Skupina 42"/>
          <p:cNvGrpSpPr/>
          <p:nvPr/>
        </p:nvGrpSpPr>
        <p:grpSpPr>
          <a:xfrm>
            <a:off x="104903" y="49391"/>
            <a:ext cx="8999638" cy="4579475"/>
            <a:chOff x="104903" y="49391"/>
            <a:chExt cx="8999638" cy="4579475"/>
          </a:xfrm>
        </p:grpSpPr>
        <p:sp>
          <p:nvSpPr>
            <p:cNvPr id="13" name="Šestnácticípá hvězda 12"/>
            <p:cNvSpPr/>
            <p:nvPr/>
          </p:nvSpPr>
          <p:spPr>
            <a:xfrm>
              <a:off x="104903" y="60542"/>
              <a:ext cx="1679502" cy="792088"/>
            </a:xfrm>
            <a:prstGeom prst="star16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7884" y="60542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1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6865" y="60542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2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0929" y="60542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053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8113" y="4939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48" name="Šestnácticípá hvězda 47"/>
            <p:cNvSpPr/>
            <p:nvPr/>
          </p:nvSpPr>
          <p:spPr>
            <a:xfrm>
              <a:off x="116735" y="1279911"/>
              <a:ext cx="1679502" cy="792088"/>
            </a:xfrm>
            <a:prstGeom prst="star16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pic>
          <p:nvPicPr>
            <p:cNvPr id="49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9716" y="127991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0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697" y="127991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2761" y="127991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2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945" y="1268760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4" name="Šestnácticípá hvězda 53"/>
            <p:cNvSpPr/>
            <p:nvPr/>
          </p:nvSpPr>
          <p:spPr>
            <a:xfrm>
              <a:off x="116735" y="2504047"/>
              <a:ext cx="1679502" cy="792088"/>
            </a:xfrm>
            <a:prstGeom prst="star16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pic>
          <p:nvPicPr>
            <p:cNvPr id="55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29716" y="2504047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6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08697" y="2504047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7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92761" y="2504047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8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9945" y="2492896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60" name="Šestnácticípá hvězda 59"/>
            <p:cNvSpPr/>
            <p:nvPr/>
          </p:nvSpPr>
          <p:spPr>
            <a:xfrm>
              <a:off x="104903" y="3800191"/>
              <a:ext cx="1679502" cy="792088"/>
            </a:xfrm>
            <a:prstGeom prst="star16">
              <a:avLst/>
            </a:prstGeom>
            <a:solidFill>
              <a:schemeClr val="accent5">
                <a:lumMod val="20000"/>
                <a:lumOff val="80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2800" dirty="0">
                <a:solidFill>
                  <a:schemeClr val="tx1"/>
                </a:solidFill>
              </a:endParaRPr>
            </a:p>
          </p:txBody>
        </p:sp>
        <p:pic>
          <p:nvPicPr>
            <p:cNvPr id="61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17884" y="380019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2" name="Picture 3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96865" y="380019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3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80929" y="3800191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4" name="Picture 5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8113" y="3789040"/>
              <a:ext cx="1774825" cy="82867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65" name="Obdélník 64"/>
          <p:cNvSpPr/>
          <p:nvPr/>
        </p:nvSpPr>
        <p:spPr>
          <a:xfrm>
            <a:off x="2430755" y="194976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0,1</a:t>
            </a:r>
            <a:endParaRPr lang="cs-CZ" sz="2800" dirty="0"/>
          </a:p>
        </p:txBody>
      </p:sp>
      <p:sp>
        <p:nvSpPr>
          <p:cNvPr id="66" name="Obdélník 65"/>
          <p:cNvSpPr/>
          <p:nvPr/>
        </p:nvSpPr>
        <p:spPr>
          <a:xfrm>
            <a:off x="2647648" y="5744847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/>
              <a:t>0,6</a:t>
            </a:r>
            <a:endParaRPr lang="cs-CZ" sz="2800" b="1" dirty="0"/>
          </a:p>
        </p:txBody>
      </p:sp>
      <p:sp>
        <p:nvSpPr>
          <p:cNvPr id="67" name="Obdélník 66"/>
          <p:cNvSpPr/>
          <p:nvPr/>
        </p:nvSpPr>
        <p:spPr>
          <a:xfrm>
            <a:off x="3231607" y="6291194"/>
            <a:ext cx="8226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/>
              <a:t>0,01</a:t>
            </a:r>
            <a:endParaRPr lang="cs-CZ" sz="2800" b="1" dirty="0"/>
          </a:p>
        </p:txBody>
      </p:sp>
      <p:sp>
        <p:nvSpPr>
          <p:cNvPr id="69" name="Obdélník 68"/>
          <p:cNvSpPr/>
          <p:nvPr/>
        </p:nvSpPr>
        <p:spPr>
          <a:xfrm>
            <a:off x="497230" y="194976"/>
            <a:ext cx="82266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0,01</a:t>
            </a:r>
            <a:endParaRPr lang="cs-CZ" sz="2800" dirty="0"/>
          </a:p>
        </p:txBody>
      </p:sp>
      <p:sp>
        <p:nvSpPr>
          <p:cNvPr id="70" name="Obdélník 69"/>
          <p:cNvSpPr/>
          <p:nvPr/>
        </p:nvSpPr>
        <p:spPr>
          <a:xfrm>
            <a:off x="588600" y="5804762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45" name="Obdélník 44"/>
          <p:cNvSpPr/>
          <p:nvPr/>
        </p:nvSpPr>
        <p:spPr>
          <a:xfrm>
            <a:off x="4274844" y="202118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/>
              <a:t>0,6</a:t>
            </a:r>
            <a:endParaRPr lang="cs-CZ" sz="2800" dirty="0"/>
          </a:p>
        </p:txBody>
      </p:sp>
      <p:sp>
        <p:nvSpPr>
          <p:cNvPr id="46" name="Obdélník 45"/>
          <p:cNvSpPr/>
          <p:nvPr/>
        </p:nvSpPr>
        <p:spPr>
          <a:xfrm>
            <a:off x="5972945" y="172560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0,67</a:t>
            </a:r>
          </a:p>
        </p:txBody>
      </p:sp>
      <p:sp>
        <p:nvSpPr>
          <p:cNvPr id="47" name="Obdélník 46"/>
          <p:cNvSpPr/>
          <p:nvPr/>
        </p:nvSpPr>
        <p:spPr>
          <a:xfrm>
            <a:off x="7885336" y="194976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0,8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588601" y="1414345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1,3</a:t>
            </a:r>
          </a:p>
        </p:txBody>
      </p:sp>
      <p:sp>
        <p:nvSpPr>
          <p:cNvPr id="59" name="Obdélník 58"/>
          <p:cNvSpPr/>
          <p:nvPr/>
        </p:nvSpPr>
        <p:spPr>
          <a:xfrm>
            <a:off x="4248381" y="1406828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2,9</a:t>
            </a:r>
          </a:p>
        </p:txBody>
      </p:sp>
      <p:sp>
        <p:nvSpPr>
          <p:cNvPr id="68" name="Obdélník 67"/>
          <p:cNvSpPr/>
          <p:nvPr/>
        </p:nvSpPr>
        <p:spPr>
          <a:xfrm>
            <a:off x="2344194" y="1414345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1,47</a:t>
            </a:r>
          </a:p>
        </p:txBody>
      </p:sp>
      <p:sp>
        <p:nvSpPr>
          <p:cNvPr id="71" name="Obdélník 70"/>
          <p:cNvSpPr/>
          <p:nvPr/>
        </p:nvSpPr>
        <p:spPr>
          <a:xfrm>
            <a:off x="6064317" y="1406828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3,5</a:t>
            </a:r>
          </a:p>
        </p:txBody>
      </p:sp>
      <p:sp>
        <p:nvSpPr>
          <p:cNvPr id="72" name="Obdélník 71"/>
          <p:cNvSpPr/>
          <p:nvPr/>
        </p:nvSpPr>
        <p:spPr>
          <a:xfrm>
            <a:off x="7793965" y="1406828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4,45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588601" y="2638481"/>
            <a:ext cx="6399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8,2</a:t>
            </a:r>
          </a:p>
        </p:txBody>
      </p:sp>
      <p:sp>
        <p:nvSpPr>
          <p:cNvPr id="74" name="Obdélník 73"/>
          <p:cNvSpPr/>
          <p:nvPr/>
        </p:nvSpPr>
        <p:spPr>
          <a:xfrm>
            <a:off x="2339383" y="2638481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8,33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5893407" y="2665756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12,03</a:t>
            </a:r>
          </a:p>
        </p:txBody>
      </p:sp>
      <p:sp>
        <p:nvSpPr>
          <p:cNvPr id="76" name="Obdélník 75"/>
          <p:cNvSpPr/>
          <p:nvPr/>
        </p:nvSpPr>
        <p:spPr>
          <a:xfrm>
            <a:off x="7824176" y="2662891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15,4</a:t>
            </a:r>
          </a:p>
        </p:txBody>
      </p:sp>
      <p:sp>
        <p:nvSpPr>
          <p:cNvPr id="77" name="Obdélník 76"/>
          <p:cNvSpPr/>
          <p:nvPr/>
        </p:nvSpPr>
        <p:spPr>
          <a:xfrm>
            <a:off x="4065639" y="2627711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10,72</a:t>
            </a:r>
          </a:p>
        </p:txBody>
      </p:sp>
      <p:sp>
        <p:nvSpPr>
          <p:cNvPr id="78" name="Obdélník 77"/>
          <p:cNvSpPr/>
          <p:nvPr/>
        </p:nvSpPr>
        <p:spPr>
          <a:xfrm>
            <a:off x="477264" y="3934625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23,41</a:t>
            </a:r>
          </a:p>
        </p:txBody>
      </p:sp>
      <p:sp>
        <p:nvSpPr>
          <p:cNvPr id="79" name="Obdélník 78"/>
          <p:cNvSpPr/>
          <p:nvPr/>
        </p:nvSpPr>
        <p:spPr>
          <a:xfrm>
            <a:off x="2245310" y="3934625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25,19</a:t>
            </a:r>
          </a:p>
        </p:txBody>
      </p:sp>
      <p:sp>
        <p:nvSpPr>
          <p:cNvPr id="80" name="Obdélník 79"/>
          <p:cNvSpPr/>
          <p:nvPr/>
        </p:nvSpPr>
        <p:spPr>
          <a:xfrm>
            <a:off x="4157009" y="3927752"/>
            <a:ext cx="82266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42,7</a:t>
            </a:r>
          </a:p>
        </p:txBody>
      </p:sp>
      <p:sp>
        <p:nvSpPr>
          <p:cNvPr id="81" name="Obdélník 80"/>
          <p:cNvSpPr/>
          <p:nvPr/>
        </p:nvSpPr>
        <p:spPr>
          <a:xfrm>
            <a:off x="5893407" y="3952918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50,13</a:t>
            </a:r>
          </a:p>
        </p:txBody>
      </p:sp>
      <p:sp>
        <p:nvSpPr>
          <p:cNvPr id="82" name="Obdélník 81"/>
          <p:cNvSpPr/>
          <p:nvPr/>
        </p:nvSpPr>
        <p:spPr>
          <a:xfrm>
            <a:off x="7732806" y="3921650"/>
            <a:ext cx="10054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/>
              <a:t>71,09</a:t>
            </a:r>
          </a:p>
        </p:txBody>
      </p:sp>
    </p:spTree>
    <p:extLst>
      <p:ext uri="{BB962C8B-B14F-4D97-AF65-F5344CB8AC3E}">
        <p14:creationId xmlns:p14="http://schemas.microsoft.com/office/powerpoint/2010/main" val="2572157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3000"/>
                            </p:stCondLst>
                            <p:childTnLst>
                              <p:par>
                                <p:cTn id="3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000"/>
                            </p:stCondLst>
                            <p:childTnLst>
                              <p:par>
                                <p:cTn id="4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4500"/>
                            </p:stCondLst>
                            <p:childTnLst>
                              <p:par>
                                <p:cTn id="4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5000"/>
                            </p:stCondLst>
                            <p:childTnLst>
                              <p:par>
                                <p:cTn id="5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500"/>
                            </p:stCondLst>
                            <p:childTnLst>
                              <p:par>
                                <p:cTn id="5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6000"/>
                            </p:stCondLst>
                            <p:childTnLst>
                              <p:par>
                                <p:cTn id="6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500"/>
                            </p:stCondLst>
                            <p:childTnLst>
                              <p:par>
                                <p:cTn id="6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7000"/>
                            </p:stCondLst>
                            <p:childTnLst>
                              <p:par>
                                <p:cTn id="7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7500"/>
                            </p:stCondLst>
                            <p:childTnLst>
                              <p:par>
                                <p:cTn id="7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8000"/>
                            </p:stCondLst>
                            <p:childTnLst>
                              <p:par>
                                <p:cTn id="8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8500"/>
                            </p:stCondLst>
                            <p:childTnLst>
                              <p:par>
                                <p:cTn id="8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9000"/>
                            </p:stCondLst>
                            <p:childTnLst>
                              <p:par>
                                <p:cTn id="9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9500"/>
                            </p:stCondLst>
                            <p:childTnLst>
                              <p:par>
                                <p:cTn id="9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10000"/>
                            </p:stCondLst>
                            <p:childTnLst>
                              <p:par>
                                <p:cTn id="10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10500"/>
                            </p:stCondLst>
                            <p:childTnLst>
                              <p:par>
                                <p:cTn id="106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6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0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1" fill="hold">
                      <p:stCondLst>
                        <p:cond delay="0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6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6" fill="hold">
                      <p:stCondLst>
                        <p:cond delay="0"/>
                      </p:stCondLst>
                      <p:childTnLst>
                        <p:par>
                          <p:cTn id="167" fill="hold">
                            <p:stCondLst>
                              <p:cond delay="0"/>
                            </p:stCondLst>
                            <p:childTnLst>
                              <p:par>
                                <p:cTn id="1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71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2" fill="hold">
                      <p:stCondLst>
                        <p:cond delay="0"/>
                      </p:stCondLst>
                      <p:childTnLst>
                        <p:par>
                          <p:cTn id="173" fill="hold">
                            <p:stCondLst>
                              <p:cond delay="0"/>
                            </p:stCondLst>
                            <p:childTnLst>
                              <p:par>
                                <p:cTn id="17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1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8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93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4" fill="hold">
                      <p:stCondLst>
                        <p:cond delay="0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4" restart="whenNotActive" fill="hold" evtFilter="cancelBubble" nodeType="interactiveSeq">
                <p:stCondLst>
                  <p:cond evt="onClick" delay="0">
                    <p:tgtEl>
                      <p:spTgt spid="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5" fill="hold">
                      <p:stCondLst>
                        <p:cond delay="0"/>
                      </p:stCondLst>
                      <p:childTnLst>
                        <p:par>
                          <p:cTn id="206" fill="hold">
                            <p:stCondLst>
                              <p:cond delay="0"/>
                            </p:stCondLst>
                            <p:childTnLst>
                              <p:par>
                                <p:cTn id="20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1"/>
                  </p:tgtEl>
                </p:cond>
              </p:nextCondLst>
            </p:seq>
            <p:seq concurrent="1" nextAc="seek">
              <p:cTn id="20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0" fill="hold">
                      <p:stCondLst>
                        <p:cond delay="0"/>
                      </p:stCondLst>
                      <p:childTnLst>
                        <p:par>
                          <p:cTn id="211" fill="hold">
                            <p:stCondLst>
                              <p:cond delay="0"/>
                            </p:stCondLst>
                            <p:childTnLst>
                              <p:par>
                                <p:cTn id="2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2"/>
                  </p:tgtEl>
                </p:cond>
              </p:nextCondLst>
            </p:seq>
            <p:seq concurrent="1" nextAc="seek">
              <p:cTn id="220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1" fill="hold">
                      <p:stCondLst>
                        <p:cond delay="0"/>
                      </p:stCondLst>
                      <p:childTnLst>
                        <p:par>
                          <p:cTn id="222" fill="hold">
                            <p:stCondLst>
                              <p:cond delay="0"/>
                            </p:stCondLst>
                            <p:childTnLst>
                              <p:par>
                                <p:cTn id="2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5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3"/>
                  </p:tgtEl>
                </p:cond>
              </p:nextCondLst>
            </p:seq>
            <p:seq concurrent="1" nextAc="seek">
              <p:cTn id="231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2" fill="hold">
                      <p:stCondLst>
                        <p:cond delay="0"/>
                      </p:stCondLst>
                      <p:childTnLst>
                        <p:par>
                          <p:cTn id="233" fill="hold">
                            <p:stCondLst>
                              <p:cond delay="0"/>
                            </p:stCondLst>
                            <p:childTnLst>
                              <p:par>
                                <p:cTn id="2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4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7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48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9" fill="hold">
                      <p:stCondLst>
                        <p:cond delay="0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  <p:seq concurrent="1" nextAc="seek">
              <p:cTn id="25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4" fill="hold">
                      <p:stCondLst>
                        <p:cond delay="0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8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59" restart="whenNotActive" fill="hold" evtFilter="cancelBubble" nodeType="interactiveSeq">
                <p:stCondLst>
                  <p:cond evt="onClick" delay="0">
                    <p:tgtEl>
                      <p:spTgt spid="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0" fill="hold">
                      <p:stCondLst>
                        <p:cond delay="0"/>
                      </p:stCondLst>
                      <p:childTnLst>
                        <p:par>
                          <p:cTn id="261" fill="hold">
                            <p:stCondLst>
                              <p:cond delay="0"/>
                            </p:stCondLst>
                            <p:childTnLst>
                              <p:par>
                                <p:cTn id="26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5"/>
                  </p:tgtEl>
                </p:cond>
              </p:nextCondLst>
            </p:seq>
            <p:seq concurrent="1" nextAc="seek">
              <p:cTn id="26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5" fill="hold">
                      <p:stCondLst>
                        <p:cond delay="0"/>
                      </p:stCondLst>
                      <p:childTnLst>
                        <p:par>
                          <p:cTn id="266" fill="hold">
                            <p:stCondLst>
                              <p:cond delay="0"/>
                            </p:stCondLst>
                            <p:childTnLst>
                              <p:par>
                                <p:cTn id="2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1" fill="hold">
                      <p:stCondLst>
                        <p:cond delay="0"/>
                      </p:stCondLst>
                      <p:childTnLst>
                        <p:par>
                          <p:cTn id="272" fill="hold">
                            <p:stCondLst>
                              <p:cond delay="0"/>
                            </p:stCondLst>
                            <p:childTnLst>
                              <p:par>
                                <p:cTn id="27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0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81" restart="whenNotActive" fill="hold" evtFilter="cancelBubble" nodeType="interactiveSeq">
                <p:stCondLst>
                  <p:cond evt="onClick" delay="0">
                    <p:tgtEl>
                      <p:spTgt spid="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2" fill="hold">
                      <p:stCondLst>
                        <p:cond delay="0"/>
                      </p:stCondLst>
                      <p:childTnLst>
                        <p:par>
                          <p:cTn id="283" fill="hold">
                            <p:stCondLst>
                              <p:cond delay="0"/>
                            </p:stCondLst>
                            <p:childTnLst>
                              <p:par>
                                <p:cTn id="28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8"/>
                  </p:tgtEl>
                </p:cond>
              </p:nextCondLst>
            </p:seq>
            <p:seq concurrent="1" nextAc="seek">
              <p:cTn id="2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7" fill="hold">
                      <p:stCondLst>
                        <p:cond delay="0"/>
                      </p:stCondLst>
                      <p:childTnLst>
                        <p:par>
                          <p:cTn id="288" fill="hold">
                            <p:stCondLst>
                              <p:cond delay="0"/>
                            </p:stCondLst>
                            <p:childTnLst>
                              <p:par>
                                <p:cTn id="28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1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9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0"/>
                  </p:tgtEl>
                </p:cond>
              </p:nextCondLst>
            </p:seq>
            <p:seq concurrent="1" nextAc="seek">
              <p:cTn id="30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9" fill="hold">
                      <p:stCondLst>
                        <p:cond delay="0"/>
                      </p:stCondLst>
                      <p:childTnLst>
                        <p:par>
                          <p:cTn id="310" fill="hold">
                            <p:stCondLst>
                              <p:cond delay="0"/>
                            </p:stCondLst>
                            <p:childTnLst>
                              <p:par>
                                <p:cTn id="3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3" dur="5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314" restart="whenNotActive" fill="hold" evtFilter="cancelBubble" nodeType="interactiveSeq">
                <p:stCondLst>
                  <p:cond evt="onClick" delay="0">
                    <p:tgtEl>
                      <p:spTgt spid="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5" fill="hold">
                      <p:stCondLst>
                        <p:cond delay="0"/>
                      </p:stCondLst>
                      <p:childTnLst>
                        <p:par>
                          <p:cTn id="316" fill="hold">
                            <p:stCondLst>
                              <p:cond delay="0"/>
                            </p:stCondLst>
                            <p:childTnLst>
                              <p:par>
                                <p:cTn id="31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1"/>
                  </p:tgtEl>
                </p:cond>
              </p:nextCondLst>
            </p:seq>
            <p:seq concurrent="1" nextAc="seek">
              <p:cTn id="319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0" fill="hold">
                      <p:stCondLst>
                        <p:cond delay="0"/>
                      </p:stCondLst>
                      <p:childTnLst>
                        <p:par>
                          <p:cTn id="321" fill="hold">
                            <p:stCondLst>
                              <p:cond delay="0"/>
                            </p:stCondLst>
                            <p:childTnLst>
                              <p:par>
                                <p:cTn id="3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325" restart="whenNotActive" fill="hold" evtFilter="cancelBubble" nodeType="interactiveSeq">
                <p:stCondLst>
                  <p:cond evt="onClick" delay="0">
                    <p:tgtEl>
                      <p:spTgt spid="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6" fill="hold">
                      <p:stCondLst>
                        <p:cond delay="0"/>
                      </p:stCondLst>
                      <p:childTnLst>
                        <p:par>
                          <p:cTn id="327" fill="hold">
                            <p:stCondLst>
                              <p:cond delay="0"/>
                            </p:stCondLst>
                            <p:childTnLst>
                              <p:par>
                                <p:cTn id="328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2"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3" grpId="0"/>
      <p:bldP spid="3" grpId="1"/>
      <p:bldP spid="4" grpId="0"/>
      <p:bldP spid="4" grpId="1"/>
      <p:bldP spid="5" grpId="0"/>
      <p:bldP spid="5" grpId="1"/>
      <p:bldP spid="7" grpId="0"/>
      <p:bldP spid="7" grpId="1"/>
      <p:bldP spid="8" grpId="0"/>
      <p:bldP spid="8" grpId="1"/>
      <p:bldP spid="9" grpId="0"/>
      <p:bldP spid="9" grpId="1"/>
      <p:bldP spid="31" grpId="0"/>
      <p:bldP spid="31" grpId="1"/>
      <p:bldP spid="32" grpId="0"/>
      <p:bldP spid="32" grpId="1"/>
      <p:bldP spid="33" grpId="0"/>
      <p:bldP spid="33" grpId="1"/>
      <p:bldP spid="34" grpId="0"/>
      <p:bldP spid="34" grpId="1"/>
      <p:bldP spid="35" grpId="0"/>
      <p:bldP spid="35" grpId="1"/>
      <p:bldP spid="36" grpId="0"/>
      <p:bldP spid="36" grpId="1"/>
      <p:bldP spid="37" grpId="0"/>
      <p:bldP spid="37" grpId="1"/>
      <p:bldP spid="38" grpId="0"/>
      <p:bldP spid="38" grpId="1"/>
      <p:bldP spid="39" grpId="0"/>
      <p:bldP spid="39" grpId="1"/>
      <p:bldP spid="40" grpId="0"/>
      <p:bldP spid="40" grpId="1"/>
      <p:bldP spid="65" grpId="0"/>
      <p:bldP spid="66" grpId="0"/>
      <p:bldP spid="66" grpId="1"/>
      <p:bldP spid="67" grpId="0"/>
      <p:bldP spid="67" grpId="1"/>
      <p:bldP spid="69" grpId="0"/>
      <p:bldP spid="70" grpId="0"/>
      <p:bldP spid="70" grpId="1"/>
      <p:bldP spid="45" grpId="0"/>
      <p:bldP spid="46" grpId="0"/>
      <p:bldP spid="47" grpId="0"/>
      <p:bldP spid="53" grpId="0"/>
      <p:bldP spid="59" grpId="0"/>
      <p:bldP spid="68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79" grpId="0"/>
      <p:bldP spid="80" grpId="0"/>
      <p:bldP spid="81" grpId="0"/>
      <p:bldP spid="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88840"/>
            <a:ext cx="4572000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láček 1"/>
          <p:cNvSpPr/>
          <p:nvPr/>
        </p:nvSpPr>
        <p:spPr>
          <a:xfrm>
            <a:off x="3637919" y="466532"/>
            <a:ext cx="5256584" cy="1810340"/>
          </a:xfrm>
          <a:prstGeom prst="cloudCallout">
            <a:avLst>
              <a:gd name="adj1" fmla="val -53607"/>
              <a:gd name="adj2" fmla="val 125395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Zapište zlomky jako desetinná čísla.            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245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7" name="Skupina 66"/>
          <p:cNvGrpSpPr/>
          <p:nvPr/>
        </p:nvGrpSpPr>
        <p:grpSpPr>
          <a:xfrm>
            <a:off x="-14764" y="0"/>
            <a:ext cx="1025911" cy="6858000"/>
            <a:chOff x="-14764" y="0"/>
            <a:chExt cx="1025911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-668" y="0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668" y="0"/>
                  <a:ext cx="1011815" cy="756361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14757" y="1245656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57" y="1245656"/>
                  <a:ext cx="1011815" cy="75636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-14757" y="3599306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57" y="3599306"/>
                  <a:ext cx="1011815" cy="75636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-14762" y="2409955"/>
                  <a:ext cx="1011815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2" y="2409955"/>
                  <a:ext cx="1011815" cy="764633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-14764" y="4824597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4" y="4824597"/>
                  <a:ext cx="1011815" cy="75636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-14761" y="6101639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𝟗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1" y="6101639"/>
                  <a:ext cx="1011815" cy="75636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8" name="Skupina 67"/>
          <p:cNvGrpSpPr/>
          <p:nvPr/>
        </p:nvGrpSpPr>
        <p:grpSpPr>
          <a:xfrm>
            <a:off x="2405050" y="-1"/>
            <a:ext cx="1213801" cy="6855371"/>
            <a:chOff x="2405050" y="-1"/>
            <a:chExt cx="1213801" cy="68553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2419146" y="-1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𝟏𝟖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9146" y="-1"/>
                  <a:ext cx="1011815" cy="756361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2405057" y="1245655"/>
                  <a:ext cx="1011815" cy="79124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𝟓𝟎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7" y="1245655"/>
                  <a:ext cx="1011815" cy="79124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6" name="TextovéPole 35"/>
                <p:cNvSpPr txBox="1"/>
                <p:nvPr/>
              </p:nvSpPr>
              <p:spPr>
                <a:xfrm>
                  <a:off x="2405057" y="3599305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6" name="TextovéPole 3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7" y="3599305"/>
                  <a:ext cx="1213794" cy="756361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TextovéPole 36"/>
                <p:cNvSpPr txBox="1"/>
                <p:nvPr/>
              </p:nvSpPr>
              <p:spPr>
                <a:xfrm>
                  <a:off x="2405052" y="2409954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7" name="TextovéPole 3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2" y="2409954"/>
                  <a:ext cx="1011815" cy="756361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ovéPole 37"/>
                <p:cNvSpPr txBox="1"/>
                <p:nvPr/>
              </p:nvSpPr>
              <p:spPr>
                <a:xfrm>
                  <a:off x="2405050" y="4824596"/>
                  <a:ext cx="1213794" cy="754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8" name="TextovéPole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0" y="4824596"/>
                  <a:ext cx="1213794" cy="754887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TextovéPole 38"/>
                <p:cNvSpPr txBox="1"/>
                <p:nvPr/>
              </p:nvSpPr>
              <p:spPr>
                <a:xfrm>
                  <a:off x="2405053" y="6101638"/>
                  <a:ext cx="1213794" cy="7537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9" name="TextovéPole 3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3" y="6101638"/>
                  <a:ext cx="1213794" cy="753732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69" name="Skupina 68"/>
          <p:cNvGrpSpPr/>
          <p:nvPr/>
        </p:nvGrpSpPr>
        <p:grpSpPr>
          <a:xfrm>
            <a:off x="4731147" y="-44399"/>
            <a:ext cx="1227890" cy="6858000"/>
            <a:chOff x="4731147" y="-44399"/>
            <a:chExt cx="1227890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ovéPole 40"/>
                <p:cNvSpPr txBox="1"/>
                <p:nvPr/>
              </p:nvSpPr>
              <p:spPr>
                <a:xfrm>
                  <a:off x="4745243" y="-44399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𝟔𝟕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1" name="TextovéPole 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45243" y="-44399"/>
                  <a:ext cx="1213794" cy="756361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4731154" y="1201257"/>
                  <a:ext cx="1213794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4" y="1201257"/>
                  <a:ext cx="1213794" cy="764633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TextovéPole 48"/>
                <p:cNvSpPr txBox="1"/>
                <p:nvPr/>
              </p:nvSpPr>
              <p:spPr>
                <a:xfrm>
                  <a:off x="4731154" y="3554907"/>
                  <a:ext cx="1213794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𝟏𝟓𝟖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9" name="TextovéPole 4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4" y="3554907"/>
                  <a:ext cx="1213794" cy="764633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0" name="TextovéPole 49"/>
                <p:cNvSpPr txBox="1"/>
                <p:nvPr/>
              </p:nvSpPr>
              <p:spPr>
                <a:xfrm>
                  <a:off x="4731149" y="236555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0" name="TextovéPole 4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49" y="2365556"/>
                  <a:ext cx="1213794" cy="756361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4731147" y="4780198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𝟏𝟑𝟎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47" y="4780198"/>
                  <a:ext cx="1213794" cy="756361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4731150" y="6057240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𝟒𝟐𝟎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0" y="6057240"/>
                  <a:ext cx="1213794" cy="756361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70" name="Skupina 69"/>
          <p:cNvGrpSpPr/>
          <p:nvPr/>
        </p:nvGrpSpPr>
        <p:grpSpPr>
          <a:xfrm>
            <a:off x="7306185" y="-17470"/>
            <a:ext cx="1213801" cy="6858000"/>
            <a:chOff x="7306185" y="-17470"/>
            <a:chExt cx="1213801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TextovéPole 54"/>
                <p:cNvSpPr txBox="1"/>
                <p:nvPr/>
              </p:nvSpPr>
              <p:spPr>
                <a:xfrm>
                  <a:off x="7320281" y="-17470"/>
                  <a:ext cx="1011815" cy="754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20281" y="-17470"/>
                  <a:ext cx="1011815" cy="754887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TextovéPole 61"/>
                <p:cNvSpPr txBox="1"/>
                <p:nvPr/>
              </p:nvSpPr>
              <p:spPr>
                <a:xfrm>
                  <a:off x="7306192" y="122818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2" name="TextovéPole 6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92" y="1228186"/>
                  <a:ext cx="1213794" cy="756361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ovéPole 62"/>
                <p:cNvSpPr txBox="1"/>
                <p:nvPr/>
              </p:nvSpPr>
              <p:spPr>
                <a:xfrm>
                  <a:off x="7306192" y="358183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𝟏𝟗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3" name="TextovéPole 6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92" y="3581836"/>
                  <a:ext cx="1213794" cy="756361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ovéPole 63"/>
                <p:cNvSpPr txBox="1"/>
                <p:nvPr/>
              </p:nvSpPr>
              <p:spPr>
                <a:xfrm>
                  <a:off x="7306187" y="2392485"/>
                  <a:ext cx="1011815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4" name="TextovéPole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7" y="2392485"/>
                  <a:ext cx="1011815" cy="764633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5" name="TextovéPole 64"/>
                <p:cNvSpPr txBox="1"/>
                <p:nvPr/>
              </p:nvSpPr>
              <p:spPr>
                <a:xfrm>
                  <a:off x="7306185" y="4807127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𝟐𝟕𝟔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5" name="TextovéPole 6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5" y="4807127"/>
                  <a:ext cx="1213794" cy="756361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6" name="TextovéPole 65"/>
                <p:cNvSpPr txBox="1"/>
                <p:nvPr/>
              </p:nvSpPr>
              <p:spPr>
                <a:xfrm>
                  <a:off x="7306188" y="6084169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6" name="TextovéPole 6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8" y="6084169"/>
                  <a:ext cx="1213794" cy="756361"/>
                </a:xfrm>
                <a:prstGeom prst="rect">
                  <a:avLst/>
                </a:prstGeom>
                <a:blipFill rotWithShape="1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3901450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ovéPole 12"/>
          <p:cNvSpPr txBox="1"/>
          <p:nvPr/>
        </p:nvSpPr>
        <p:spPr>
          <a:xfrm>
            <a:off x="827584" y="18832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016193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824377" y="3770498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824376" y="6334780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7584" y="143846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24378" y="2567989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67" name="Skupina 66"/>
          <p:cNvGrpSpPr/>
          <p:nvPr/>
        </p:nvGrpSpPr>
        <p:grpSpPr>
          <a:xfrm>
            <a:off x="-14764" y="0"/>
            <a:ext cx="1025911" cy="6858000"/>
            <a:chOff x="-14764" y="0"/>
            <a:chExt cx="1025911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1" name="TextovéPole 10"/>
                <p:cNvSpPr txBox="1"/>
                <p:nvPr/>
              </p:nvSpPr>
              <p:spPr>
                <a:xfrm>
                  <a:off x="-668" y="0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1" name="TextovéPole 1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668" y="0"/>
                  <a:ext cx="1011815" cy="756361"/>
                </a:xfrm>
                <a:prstGeom prst="rect">
                  <a:avLst/>
                </a:prstGeom>
                <a:blipFill rotWithShape="1">
                  <a:blip r:embed="rId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19" name="TextovéPole 18"/>
                <p:cNvSpPr txBox="1"/>
                <p:nvPr/>
              </p:nvSpPr>
              <p:spPr>
                <a:xfrm>
                  <a:off x="-14757" y="1245656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19" name="TextovéPole 1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57" y="1245656"/>
                  <a:ext cx="1011815" cy="756361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0" name="TextovéPole 19"/>
                <p:cNvSpPr txBox="1"/>
                <p:nvPr/>
              </p:nvSpPr>
              <p:spPr>
                <a:xfrm>
                  <a:off x="-14757" y="3599306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0" name="TextovéPole 1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57" y="3599306"/>
                  <a:ext cx="1011815" cy="756361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1" name="TextovéPole 20"/>
                <p:cNvSpPr txBox="1"/>
                <p:nvPr/>
              </p:nvSpPr>
              <p:spPr>
                <a:xfrm>
                  <a:off x="-14762" y="2409955"/>
                  <a:ext cx="1011815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1" name="TextovéPole 2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2" y="2409955"/>
                  <a:ext cx="1011815" cy="764633"/>
                </a:xfrm>
                <a:prstGeom prst="rect">
                  <a:avLst/>
                </a:prstGeom>
                <a:blipFill rotWithShape="1">
                  <a:blip r:embed="rId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2" name="TextovéPole 21"/>
                <p:cNvSpPr txBox="1"/>
                <p:nvPr/>
              </p:nvSpPr>
              <p:spPr>
                <a:xfrm>
                  <a:off x="-14764" y="4824597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2" name="TextovéPole 2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4" y="4824597"/>
                  <a:ext cx="1011815" cy="756361"/>
                </a:xfrm>
                <a:prstGeom prst="rect">
                  <a:avLst/>
                </a:prstGeom>
                <a:blipFill rotWithShape="1">
                  <a:blip r:embed="rId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3" name="TextovéPole 22"/>
                <p:cNvSpPr txBox="1"/>
                <p:nvPr/>
              </p:nvSpPr>
              <p:spPr>
                <a:xfrm>
                  <a:off x="-14761" y="6101639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𝟗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3" name="TextovéPole 2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-14761" y="6101639"/>
                  <a:ext cx="1011815" cy="756361"/>
                </a:xfrm>
                <a:prstGeom prst="rect">
                  <a:avLst/>
                </a:prstGeom>
                <a:blipFill rotWithShape="1">
                  <a:blip r:embed="rId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29" name="TextovéPole 28"/>
          <p:cNvSpPr txBox="1"/>
          <p:nvPr/>
        </p:nvSpPr>
        <p:spPr>
          <a:xfrm>
            <a:off x="3400407" y="188323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400407" y="501619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00408" y="3770497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397803" y="633477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16867" y="141249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5,0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16872" y="2598697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3,6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68" name="Skupina 67"/>
          <p:cNvGrpSpPr/>
          <p:nvPr/>
        </p:nvGrpSpPr>
        <p:grpSpPr>
          <a:xfrm>
            <a:off x="2405050" y="-1"/>
            <a:ext cx="1213801" cy="6855371"/>
            <a:chOff x="2405050" y="-1"/>
            <a:chExt cx="1213801" cy="6855371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8" name="TextovéPole 27"/>
                <p:cNvSpPr txBox="1"/>
                <p:nvPr/>
              </p:nvSpPr>
              <p:spPr>
                <a:xfrm>
                  <a:off x="2419146" y="-1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𝟏𝟖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28" name="TextovéPole 2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19146" y="-1"/>
                  <a:ext cx="1011815" cy="756361"/>
                </a:xfrm>
                <a:prstGeom prst="rect">
                  <a:avLst/>
                </a:prstGeom>
                <a:blipFill rotWithShape="1">
                  <a:blip r:embed="rId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5" name="TextovéPole 34"/>
                <p:cNvSpPr txBox="1"/>
                <p:nvPr/>
              </p:nvSpPr>
              <p:spPr>
                <a:xfrm>
                  <a:off x="2405057" y="1245655"/>
                  <a:ext cx="1011815" cy="79124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𝟓𝟎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5" name="TextovéPole 3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7" y="1245655"/>
                  <a:ext cx="1011815" cy="791242"/>
                </a:xfrm>
                <a:prstGeom prst="rect">
                  <a:avLst/>
                </a:prstGeom>
                <a:blipFill rotWithShape="1">
                  <a:blip r:embed="rId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6" name="TextovéPole 35"/>
                <p:cNvSpPr txBox="1"/>
                <p:nvPr/>
              </p:nvSpPr>
              <p:spPr>
                <a:xfrm>
                  <a:off x="2405057" y="3599305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6" name="TextovéPole 3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7" y="3599305"/>
                  <a:ext cx="1213794" cy="756361"/>
                </a:xfrm>
                <a:prstGeom prst="rect">
                  <a:avLst/>
                </a:prstGeom>
                <a:blipFill rotWithShape="1">
                  <a:blip r:embed="rId1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7" name="TextovéPole 36"/>
                <p:cNvSpPr txBox="1"/>
                <p:nvPr/>
              </p:nvSpPr>
              <p:spPr>
                <a:xfrm>
                  <a:off x="2405052" y="2409954"/>
                  <a:ext cx="1011815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7" name="TextovéPole 36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2" y="2409954"/>
                  <a:ext cx="1011815" cy="756361"/>
                </a:xfrm>
                <a:prstGeom prst="rect">
                  <a:avLst/>
                </a:prstGeom>
                <a:blipFill rotWithShape="1">
                  <a:blip r:embed="rId1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8" name="TextovéPole 37"/>
                <p:cNvSpPr txBox="1"/>
                <p:nvPr/>
              </p:nvSpPr>
              <p:spPr>
                <a:xfrm>
                  <a:off x="2405050" y="4824596"/>
                  <a:ext cx="1213794" cy="754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8" name="TextovéPole 3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0" y="4824596"/>
                  <a:ext cx="1213794" cy="754887"/>
                </a:xfrm>
                <a:prstGeom prst="rect">
                  <a:avLst/>
                </a:prstGeom>
                <a:blipFill rotWithShape="1">
                  <a:blip r:embed="rId1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39" name="TextovéPole 38"/>
                <p:cNvSpPr txBox="1"/>
                <p:nvPr/>
              </p:nvSpPr>
              <p:spPr>
                <a:xfrm>
                  <a:off x="2405053" y="6101638"/>
                  <a:ext cx="1213794" cy="753732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39" name="TextovéPole 3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2405053" y="6101638"/>
                  <a:ext cx="1213794" cy="753732"/>
                </a:xfrm>
                <a:prstGeom prst="rect">
                  <a:avLst/>
                </a:prstGeom>
                <a:blipFill rotWithShape="1">
                  <a:blip r:embed="rId1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42" name="TextovéPole 41"/>
          <p:cNvSpPr txBox="1"/>
          <p:nvPr/>
        </p:nvSpPr>
        <p:spPr>
          <a:xfrm>
            <a:off x="5742962" y="143925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0,67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725044" y="4971794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5721831" y="3726099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1,58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748688" y="629038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4,2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742969" y="139406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0,15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739756" y="253066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0,7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69" name="Skupina 68"/>
          <p:cNvGrpSpPr/>
          <p:nvPr/>
        </p:nvGrpSpPr>
        <p:grpSpPr>
          <a:xfrm>
            <a:off x="4731147" y="-44399"/>
            <a:ext cx="1227890" cy="6858000"/>
            <a:chOff x="4731147" y="-44399"/>
            <a:chExt cx="1227890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1" name="TextovéPole 40"/>
                <p:cNvSpPr txBox="1"/>
                <p:nvPr/>
              </p:nvSpPr>
              <p:spPr>
                <a:xfrm>
                  <a:off x="4745243" y="-44399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𝟔𝟕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1" name="TextovéPole 4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45243" y="-44399"/>
                  <a:ext cx="1213794" cy="756361"/>
                </a:xfrm>
                <a:prstGeom prst="rect">
                  <a:avLst/>
                </a:prstGeom>
                <a:blipFill rotWithShape="1">
                  <a:blip r:embed="rId1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8" name="TextovéPole 47"/>
                <p:cNvSpPr txBox="1"/>
                <p:nvPr/>
              </p:nvSpPr>
              <p:spPr>
                <a:xfrm>
                  <a:off x="4731154" y="1201257"/>
                  <a:ext cx="1213794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8" name="TextovéPole 47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4" y="1201257"/>
                  <a:ext cx="1213794" cy="764633"/>
                </a:xfrm>
                <a:prstGeom prst="rect">
                  <a:avLst/>
                </a:prstGeom>
                <a:blipFill rotWithShape="1">
                  <a:blip r:embed="rId1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49" name="TextovéPole 48"/>
                <p:cNvSpPr txBox="1"/>
                <p:nvPr/>
              </p:nvSpPr>
              <p:spPr>
                <a:xfrm>
                  <a:off x="4731154" y="3554907"/>
                  <a:ext cx="1213794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𝟏𝟓𝟖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49" name="TextovéPole 48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4" y="3554907"/>
                  <a:ext cx="1213794" cy="764633"/>
                </a:xfrm>
                <a:prstGeom prst="rect">
                  <a:avLst/>
                </a:prstGeom>
                <a:blipFill rotWithShape="1">
                  <a:blip r:embed="rId16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0" name="TextovéPole 49"/>
                <p:cNvSpPr txBox="1"/>
                <p:nvPr/>
              </p:nvSpPr>
              <p:spPr>
                <a:xfrm>
                  <a:off x="4731149" y="236555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𝟕𝟎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0" name="TextovéPole 49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49" y="2365556"/>
                  <a:ext cx="1213794" cy="756361"/>
                </a:xfrm>
                <a:prstGeom prst="rect">
                  <a:avLst/>
                </a:prstGeom>
                <a:blipFill rotWithShape="1">
                  <a:blip r:embed="rId17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1" name="TextovéPole 50"/>
                <p:cNvSpPr txBox="1"/>
                <p:nvPr/>
              </p:nvSpPr>
              <p:spPr>
                <a:xfrm>
                  <a:off x="4731147" y="4780198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𝟏𝟑𝟎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1" name="TextovéPole 50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47" y="4780198"/>
                  <a:ext cx="1213794" cy="756361"/>
                </a:xfrm>
                <a:prstGeom prst="rect">
                  <a:avLst/>
                </a:prstGeom>
                <a:blipFill rotWithShape="1">
                  <a:blip r:embed="rId18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2" name="TextovéPole 51"/>
                <p:cNvSpPr txBox="1"/>
                <p:nvPr/>
              </p:nvSpPr>
              <p:spPr>
                <a:xfrm>
                  <a:off x="4731150" y="6057240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𝟒𝟐𝟎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2" name="TextovéPole 5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4731150" y="6057240"/>
                  <a:ext cx="1213794" cy="756361"/>
                </a:xfrm>
                <a:prstGeom prst="rect">
                  <a:avLst/>
                </a:prstGeom>
                <a:blipFill rotWithShape="1">
                  <a:blip r:embed="rId19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sp>
        <p:nvSpPr>
          <p:cNvPr id="56" name="TextovéPole 55"/>
          <p:cNvSpPr txBox="1"/>
          <p:nvPr/>
        </p:nvSpPr>
        <p:spPr>
          <a:xfrm>
            <a:off x="8345009" y="145272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0,4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8301542" y="499872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2,76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8301543" y="375302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0,19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8298938" y="631731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0,01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8332096" y="141249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0</a:t>
            </a:r>
            <a:r>
              <a:rPr lang="cs-CZ" sz="2800" b="1" dirty="0" smtClean="0">
                <a:solidFill>
                  <a:srgbClr val="FF0000"/>
                </a:solidFill>
              </a:rPr>
              <a:t>,03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8347820" y="2530661"/>
            <a:ext cx="6431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2,5</a:t>
            </a:r>
            <a:endParaRPr lang="cs-CZ" sz="2800" b="1" dirty="0">
              <a:solidFill>
                <a:srgbClr val="FF0000"/>
              </a:solidFill>
            </a:endParaRPr>
          </a:p>
        </p:txBody>
      </p:sp>
      <p:grpSp>
        <p:nvGrpSpPr>
          <p:cNvPr id="70" name="Skupina 69"/>
          <p:cNvGrpSpPr/>
          <p:nvPr/>
        </p:nvGrpSpPr>
        <p:grpSpPr>
          <a:xfrm>
            <a:off x="7306185" y="-17470"/>
            <a:ext cx="1213801" cy="6858000"/>
            <a:chOff x="7306185" y="-17470"/>
            <a:chExt cx="1213801" cy="6858000"/>
          </a:xfrm>
        </p:grpSpPr>
        <mc:AlternateContent xmlns:mc="http://schemas.openxmlformats.org/markup-compatibility/2006" xmlns:a14="http://schemas.microsoft.com/office/drawing/2010/main">
          <mc:Choice Requires="a14">
            <p:sp>
              <p:nvSpPr>
                <p:cNvPr id="55" name="TextovéPole 54"/>
                <p:cNvSpPr txBox="1"/>
                <p:nvPr/>
              </p:nvSpPr>
              <p:spPr>
                <a:xfrm>
                  <a:off x="7320281" y="-17470"/>
                  <a:ext cx="1011815" cy="754887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𝟒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55" name="TextovéPole 5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20281" y="-17470"/>
                  <a:ext cx="1011815" cy="754887"/>
                </a:xfrm>
                <a:prstGeom prst="rect">
                  <a:avLst/>
                </a:prstGeom>
                <a:blipFill rotWithShape="1">
                  <a:blip r:embed="rId20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2" name="TextovéPole 61"/>
                <p:cNvSpPr txBox="1"/>
                <p:nvPr/>
              </p:nvSpPr>
              <p:spPr>
                <a:xfrm>
                  <a:off x="7306192" y="122818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𝟑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2" name="TextovéPole 61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92" y="1228186"/>
                  <a:ext cx="1213794" cy="756361"/>
                </a:xfrm>
                <a:prstGeom prst="rect">
                  <a:avLst/>
                </a:prstGeom>
                <a:blipFill rotWithShape="1">
                  <a:blip r:embed="rId21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3" name="TextovéPole 62"/>
                <p:cNvSpPr txBox="1"/>
                <p:nvPr/>
              </p:nvSpPr>
              <p:spPr>
                <a:xfrm>
                  <a:off x="7306192" y="3581836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𝟏𝟗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3" name="TextovéPole 62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92" y="3581836"/>
                  <a:ext cx="1213794" cy="756361"/>
                </a:xfrm>
                <a:prstGeom prst="rect">
                  <a:avLst/>
                </a:prstGeom>
                <a:blipFill rotWithShape="1">
                  <a:blip r:embed="rId22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4" name="TextovéPole 63"/>
                <p:cNvSpPr txBox="1"/>
                <p:nvPr/>
              </p:nvSpPr>
              <p:spPr>
                <a:xfrm>
                  <a:off x="7306187" y="2392485"/>
                  <a:ext cx="1011815" cy="764633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𝟐𝟓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4" name="TextovéPole 6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7" y="2392485"/>
                  <a:ext cx="1011815" cy="764633"/>
                </a:xfrm>
                <a:prstGeom prst="rect">
                  <a:avLst/>
                </a:prstGeom>
                <a:blipFill rotWithShape="1">
                  <a:blip r:embed="rId2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5" name="TextovéPole 64"/>
                <p:cNvSpPr txBox="1"/>
                <p:nvPr/>
              </p:nvSpPr>
              <p:spPr>
                <a:xfrm>
                  <a:off x="7306185" y="4807127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𝟐𝟕𝟔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5" name="TextovéPole 6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5" y="4807127"/>
                  <a:ext cx="1213794" cy="756361"/>
                </a:xfrm>
                <a:prstGeom prst="rect">
                  <a:avLst/>
                </a:prstGeom>
                <a:blipFill rotWithShape="1">
                  <a:blip r:embed="rId2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  <mc:AlternateContent xmlns:mc="http://schemas.openxmlformats.org/markup-compatibility/2006" xmlns:a14="http://schemas.microsoft.com/office/drawing/2010/main">
          <mc:Choice Requires="a14">
            <p:sp>
              <p:nvSpPr>
                <p:cNvPr id="66" name="TextovéPole 65"/>
                <p:cNvSpPr txBox="1"/>
                <p:nvPr/>
              </p:nvSpPr>
              <p:spPr>
                <a:xfrm>
                  <a:off x="7306188" y="6084169"/>
                  <a:ext cx="1213794" cy="75636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centerGroup"/>
                      </m:oMathParaPr>
                      <m:oMath xmlns:m="http://schemas.openxmlformats.org/officeDocument/2006/math">
                        <m:box>
                          <m:boxPr>
                            <m:ctrlPr>
                              <a:rPr lang="en-US" sz="3600" b="1" i="1" smtClean="0">
                                <a:latin typeface="Cambria Math"/>
                              </a:rPr>
                            </m:ctrlPr>
                          </m:boxPr>
                          <m:e>
                            <m:argPr>
                              <m:argSz m:val="-1"/>
                            </m:argPr>
                            <m:f>
                              <m:fPr>
                                <m:ctrlPr>
                                  <a:rPr lang="en-US" sz="3600" b="1" i="1" smtClean="0"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</m:t>
                                </m:r>
                              </m:num>
                              <m:den>
                                <m:r>
                                  <a:rPr lang="cs-CZ" sz="3600" b="1" i="1" smtClean="0">
                                    <a:latin typeface="Cambria Math"/>
                                  </a:rPr>
                                  <m:t>𝟏𝟎𝟎</m:t>
                                </m:r>
                              </m:den>
                            </m:f>
                            <m:r>
                              <a:rPr lang="cs-CZ" sz="3600" b="1" i="1" smtClean="0">
                                <a:latin typeface="Cambria Math"/>
                              </a:rPr>
                              <m:t> =</m:t>
                            </m:r>
                          </m:e>
                        </m:box>
                      </m:oMath>
                    </m:oMathPara>
                  </a14:m>
                  <a:endParaRPr lang="cs-CZ" sz="3600" b="1" dirty="0"/>
                </a:p>
              </p:txBody>
            </p:sp>
          </mc:Choice>
          <mc:Fallback xmlns="">
            <p:sp>
              <p:nvSpPr>
                <p:cNvPr id="66" name="TextovéPole 65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306188" y="6084169"/>
                  <a:ext cx="1213794" cy="756361"/>
                </a:xfrm>
                <a:prstGeom prst="rect">
                  <a:avLst/>
                </a:prstGeom>
                <a:blipFill rotWithShape="1">
                  <a:blip r:embed="rId25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1552515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7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29" grpId="0"/>
      <p:bldP spid="30" grpId="0"/>
      <p:bldP spid="31" grpId="0"/>
      <p:bldP spid="32" grpId="0"/>
      <p:bldP spid="33" grpId="0"/>
      <p:bldP spid="34" grpId="0"/>
      <p:bldP spid="42" grpId="0"/>
      <p:bldP spid="43" grpId="0"/>
      <p:bldP spid="44" grpId="0"/>
      <p:bldP spid="45" grpId="0"/>
      <p:bldP spid="46" grpId="0"/>
      <p:bldP spid="47" grpId="0"/>
      <p:bldP spid="56" grpId="0"/>
      <p:bldP spid="57" grpId="0"/>
      <p:bldP spid="58" grpId="0"/>
      <p:bldP spid="59" grpId="0"/>
      <p:bldP spid="60" grpId="0"/>
      <p:bldP spid="6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láček 2"/>
          <p:cNvSpPr/>
          <p:nvPr/>
        </p:nvSpPr>
        <p:spPr>
          <a:xfrm>
            <a:off x="394308" y="260648"/>
            <a:ext cx="5256584" cy="3096344"/>
          </a:xfrm>
          <a:prstGeom prst="cloudCallout">
            <a:avLst>
              <a:gd name="adj1" fmla="val 62626"/>
              <a:gd name="adj2" fmla="val 53143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Řekni, jak zapíšeš desetinným číslem vybarvenou i nevybarvenou část obrazce.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11254" y="3573016"/>
            <a:ext cx="4712568" cy="1862189"/>
          </a:xfrm>
          <a:prstGeom prst="cloudCallout">
            <a:avLst>
              <a:gd name="adj1" fmla="val 76565"/>
              <a:gd name="adj2" fmla="val -42759"/>
            </a:avLst>
          </a:prstGeom>
          <a:solidFill>
            <a:srgbClr val="00B0F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Dotkni se tabule </a:t>
            </a:r>
          </a:p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a objeví se správné desetinné číslo.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4048" y="2070988"/>
            <a:ext cx="3707904" cy="38062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3769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9874622"/>
              </p:ext>
            </p:extLst>
          </p:nvPr>
        </p:nvGraphicFramePr>
        <p:xfrm>
          <a:off x="899592" y="188640"/>
          <a:ext cx="2700000" cy="10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120"/>
                <a:gridCol w="53988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3138428"/>
              </p:ext>
            </p:extLst>
          </p:nvPr>
        </p:nvGraphicFramePr>
        <p:xfrm>
          <a:off x="5652120" y="188640"/>
          <a:ext cx="270000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509819"/>
              </p:ext>
            </p:extLst>
          </p:nvPr>
        </p:nvGraphicFramePr>
        <p:xfrm>
          <a:off x="4139952" y="1844824"/>
          <a:ext cx="4250920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0184"/>
                <a:gridCol w="850184"/>
                <a:gridCol w="850184"/>
                <a:gridCol w="850184"/>
                <a:gridCol w="850184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96819403"/>
              </p:ext>
            </p:extLst>
          </p:nvPr>
        </p:nvGraphicFramePr>
        <p:xfrm>
          <a:off x="323528" y="2924944"/>
          <a:ext cx="3672000" cy="36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</a:tblGrid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9512" y="21506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4048" y="47667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68344" y="263691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95936" y="6158553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0,01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95936" y="422108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0,99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261319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876256" y="123117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051720" y="1213328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46739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1127080"/>
              </p:ext>
            </p:extLst>
          </p:nvPr>
        </p:nvGraphicFramePr>
        <p:xfrm>
          <a:off x="107504" y="188640"/>
          <a:ext cx="2700000" cy="10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763688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0,6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0,4</a:t>
            </a:r>
            <a:endParaRPr lang="cs-CZ" sz="28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4595484"/>
              </p:ext>
            </p:extLst>
          </p:nvPr>
        </p:nvGraphicFramePr>
        <p:xfrm>
          <a:off x="3193947" y="188640"/>
          <a:ext cx="2700000" cy="10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3255303"/>
              </p:ext>
            </p:extLst>
          </p:nvPr>
        </p:nvGraphicFramePr>
        <p:xfrm>
          <a:off x="6300192" y="188640"/>
          <a:ext cx="2700000" cy="108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000"/>
                <a:gridCol w="540000"/>
                <a:gridCol w="540000"/>
                <a:gridCol w="540000"/>
                <a:gridCol w="540000"/>
              </a:tblGrid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8172400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0,5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60231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0,5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4008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83319" y="1268760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0,2</a:t>
            </a:r>
            <a:endParaRPr lang="cs-CZ" sz="2800" b="1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8888233"/>
              </p:ext>
            </p:extLst>
          </p:nvPr>
        </p:nvGraphicFramePr>
        <p:xfrm>
          <a:off x="112966" y="2576651"/>
          <a:ext cx="270000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06335"/>
              </p:ext>
            </p:extLst>
          </p:nvPr>
        </p:nvGraphicFramePr>
        <p:xfrm>
          <a:off x="3183319" y="2564904"/>
          <a:ext cx="270000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8641809"/>
              </p:ext>
            </p:extLst>
          </p:nvPr>
        </p:nvGraphicFramePr>
        <p:xfrm>
          <a:off x="6272267" y="2564904"/>
          <a:ext cx="2700000" cy="1080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  <a:gridCol w="270000"/>
              </a:tblGrid>
              <a:tr h="108012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sp>
        <p:nvSpPr>
          <p:cNvPr id="17" name="TextovéPole 16"/>
          <p:cNvSpPr txBox="1"/>
          <p:nvPr/>
        </p:nvSpPr>
        <p:spPr>
          <a:xfrm>
            <a:off x="7852440" y="365690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0,6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3121" y="364502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0,4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364087" y="364502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66278" y="365690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0,9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083646" y="365690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0,3</a:t>
            </a:r>
            <a:endParaRPr lang="cs-CZ" sz="28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99270" y="364502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0,7</a:t>
            </a:r>
            <a:endParaRPr lang="cs-CZ" sz="2800" b="1" dirty="0"/>
          </a:p>
        </p:txBody>
      </p:sp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3942587"/>
              </p:ext>
            </p:extLst>
          </p:nvPr>
        </p:nvGraphicFramePr>
        <p:xfrm>
          <a:off x="135317" y="5085184"/>
          <a:ext cx="4250920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0184"/>
                <a:gridCol w="850184"/>
                <a:gridCol w="850184"/>
                <a:gridCol w="850184"/>
                <a:gridCol w="850184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4" name="Tabulka 3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7581927"/>
              </p:ext>
            </p:extLst>
          </p:nvPr>
        </p:nvGraphicFramePr>
        <p:xfrm>
          <a:off x="4706197" y="5085184"/>
          <a:ext cx="4250920" cy="7920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50184"/>
                <a:gridCol w="850184"/>
                <a:gridCol w="850184"/>
                <a:gridCol w="850184"/>
                <a:gridCol w="850184"/>
              </a:tblGrid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  <a:tr h="39604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7208182" y="587727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0,7</a:t>
            </a:r>
            <a:endParaRPr lang="cs-CZ" sz="28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60032" y="587696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0,3</a:t>
            </a:r>
            <a:endParaRPr lang="cs-CZ" sz="28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659964" y="5876964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0,2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306047" y="5877272"/>
            <a:ext cx="6399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229860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0"/>
                            </p:stCondLst>
                            <p:childTnLst>
                              <p:par>
                                <p:cTn id="3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4000"/>
                            </p:stCondLst>
                            <p:childTnLst>
                              <p:par>
                                <p:cTn id="47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0" grpId="0"/>
      <p:bldP spid="11" grpId="0"/>
      <p:bldP spid="12" grpId="0"/>
      <p:bldP spid="13" grpId="0"/>
      <p:bldP spid="17" grpId="0"/>
      <p:bldP spid="18" grpId="0"/>
      <p:bldP spid="19" grpId="0"/>
      <p:bldP spid="20" grpId="0"/>
      <p:bldP spid="21" grpId="0"/>
      <p:bldP spid="22" grpId="0"/>
      <p:bldP spid="35" grpId="0"/>
      <p:bldP spid="36" grpId="0"/>
      <p:bldP spid="37" grpId="0"/>
      <p:bldP spid="3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8385115"/>
              </p:ext>
            </p:extLst>
          </p:nvPr>
        </p:nvGraphicFramePr>
        <p:xfrm>
          <a:off x="395536" y="1124744"/>
          <a:ext cx="3672000" cy="36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</a:tblGrid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14787981"/>
              </p:ext>
            </p:extLst>
          </p:nvPr>
        </p:nvGraphicFramePr>
        <p:xfrm>
          <a:off x="4532327" y="1124744"/>
          <a:ext cx="3672000" cy="36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</a:tblGrid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91204" y="488457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0,41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199705" y="414908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0,17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83768" y="4884571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0,59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37866" y="2322458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0,83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949182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04491996"/>
              </p:ext>
            </p:extLst>
          </p:nvPr>
        </p:nvGraphicFramePr>
        <p:xfrm>
          <a:off x="395536" y="1124744"/>
          <a:ext cx="3672000" cy="36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</a:tblGrid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776464"/>
              </p:ext>
            </p:extLst>
          </p:nvPr>
        </p:nvGraphicFramePr>
        <p:xfrm>
          <a:off x="4532327" y="1124744"/>
          <a:ext cx="3672000" cy="36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  <a:gridCol w="367200"/>
              </a:tblGrid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  <a:tr h="3672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50"/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059832" y="479715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0,36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26714" y="30689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0,71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35294" y="4797152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0,64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26713" y="1268760"/>
            <a:ext cx="8258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0,29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983680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92247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381</TotalTime>
  <Words>642</Words>
  <Application>Microsoft Office PowerPoint</Application>
  <PresentationFormat>Předvádění na obrazovce (4:3)</PresentationFormat>
  <Paragraphs>201</Paragraphs>
  <Slides>16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47</cp:revision>
  <dcterms:created xsi:type="dcterms:W3CDTF">2013-01-21T18:36:09Z</dcterms:created>
  <dcterms:modified xsi:type="dcterms:W3CDTF">2013-03-26T18:27:08Z</dcterms:modified>
</cp:coreProperties>
</file>