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8" r:id="rId10"/>
    <p:sldId id="267" r:id="rId11"/>
    <p:sldId id="269" r:id="rId12"/>
    <p:sldId id="273" r:id="rId13"/>
    <p:sldId id="271" r:id="rId14"/>
    <p:sldId id="272" r:id="rId15"/>
    <p:sldId id="26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4AD1B-B987-439D-BCF0-57557031F945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0F051-F219-4BA3-B234-968D003EE6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7614858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4AD1B-B987-439D-BCF0-57557031F945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0F051-F219-4BA3-B234-968D003EE6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6380340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4AD1B-B987-439D-BCF0-57557031F945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0F051-F219-4BA3-B234-968D003EE6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2658649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4AD1B-B987-439D-BCF0-57557031F945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0F051-F219-4BA3-B234-968D003EE6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1824179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4AD1B-B987-439D-BCF0-57557031F945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0F051-F219-4BA3-B234-968D003EE6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3711259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4AD1B-B987-439D-BCF0-57557031F945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0F051-F219-4BA3-B234-968D003EE6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5275857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4AD1B-B987-439D-BCF0-57557031F945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0F051-F219-4BA3-B234-968D003EE6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357562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4AD1B-B987-439D-BCF0-57557031F945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0F051-F219-4BA3-B234-968D003EE6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6959261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4AD1B-B987-439D-BCF0-57557031F945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0F051-F219-4BA3-B234-968D003EE6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9347119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4AD1B-B987-439D-BCF0-57557031F945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0F051-F219-4BA3-B234-968D003EE6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503047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4AD1B-B987-439D-BCF0-57557031F945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0F051-F219-4BA3-B234-968D003EE6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205657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24AD1B-B987-439D-BCF0-57557031F945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30F051-F219-4BA3-B234-968D003EE6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513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7644" y="2294292"/>
            <a:ext cx="6264696" cy="17385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47764" y="710116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5"/>
          <p:cNvSpPr txBox="1"/>
          <p:nvPr/>
        </p:nvSpPr>
        <p:spPr>
          <a:xfrm>
            <a:off x="1007604" y="4670556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dirty="0" smtClean="0"/>
              <a:t>Název DUM:  </a:t>
            </a:r>
            <a:r>
              <a:rPr lang="cs-CZ" dirty="0" smtClean="0"/>
              <a:t>VY_32_INOVACE_V_2_18_Desetinná čísla </a:t>
            </a:r>
            <a:r>
              <a:rPr lang="cs-CZ" dirty="0"/>
              <a:t>3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Šablona číslo:    </a:t>
            </a:r>
            <a:r>
              <a:rPr lang="cs-CZ" dirty="0" smtClean="0"/>
              <a:t>V </a:t>
            </a:r>
            <a:r>
              <a:rPr lang="cs-CZ" b="1" dirty="0" smtClean="0"/>
              <a:t>         Sada číslo:     </a:t>
            </a:r>
            <a:r>
              <a:rPr lang="cs-CZ" dirty="0" smtClean="0"/>
              <a:t>2 </a:t>
            </a:r>
            <a:r>
              <a:rPr lang="cs-CZ" b="1" dirty="0" smtClean="0"/>
              <a:t>          Pořadové číslo DUM:   </a:t>
            </a:r>
            <a:r>
              <a:rPr lang="cs-CZ" dirty="0" smtClean="0"/>
              <a:t>18</a:t>
            </a:r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Romana Zikmundová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05223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9532" y="751344"/>
            <a:ext cx="8424936" cy="424731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dirty="0" smtClean="0"/>
              <a:t>Anotace: </a:t>
            </a:r>
            <a:r>
              <a:rPr lang="cs-CZ" dirty="0" smtClean="0"/>
              <a:t>procvičování </a:t>
            </a:r>
            <a:r>
              <a:rPr lang="cs-CZ" dirty="0" smtClean="0"/>
              <a:t>čtení a zápisu desetinných čísel, řazení vzestupně i sestupně, porovnávání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</a:t>
            </a:r>
            <a:r>
              <a:rPr lang="cs-CZ" b="1" dirty="0" smtClean="0"/>
              <a:t>výstup</a:t>
            </a:r>
            <a:r>
              <a:rPr lang="cs-CZ" sz="1600" b="1" dirty="0" smtClean="0"/>
              <a:t>: </a:t>
            </a:r>
            <a:r>
              <a:rPr lang="cs-CZ" dirty="0" smtClean="0"/>
              <a:t>Žák </a:t>
            </a:r>
            <a:r>
              <a:rPr lang="cs-CZ" dirty="0" smtClean="0"/>
              <a:t>se seznamuje s desetinnými čísly, </a:t>
            </a:r>
            <a:r>
              <a:rPr lang="cs-CZ" dirty="0"/>
              <a:t>p</a:t>
            </a:r>
            <a:r>
              <a:rPr lang="cs-CZ" dirty="0" smtClean="0"/>
              <a:t>orovnává </a:t>
            </a:r>
            <a:r>
              <a:rPr lang="cs-CZ" dirty="0"/>
              <a:t>desetinná </a:t>
            </a:r>
            <a:r>
              <a:rPr lang="cs-CZ" dirty="0" smtClean="0"/>
              <a:t>čísla.</a:t>
            </a:r>
            <a:endParaRPr lang="cs-CZ" dirty="0"/>
          </a:p>
          <a:p>
            <a:pPr lvl="0"/>
            <a:endParaRPr lang="cs-CZ" dirty="0"/>
          </a:p>
          <a:p>
            <a:r>
              <a:rPr lang="cs-CZ" b="1" dirty="0" smtClean="0"/>
              <a:t>Druh učebního materiálu: </a:t>
            </a:r>
            <a:r>
              <a:rPr lang="cs-CZ" dirty="0" smtClean="0"/>
              <a:t>prezentace, výukový materiál, pracovní listy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</a:t>
            </a:r>
            <a:r>
              <a:rPr lang="cs-CZ" b="1" dirty="0" smtClean="0"/>
              <a:t>skupina: </a:t>
            </a:r>
            <a:r>
              <a:rPr lang="cs-CZ" dirty="0" smtClean="0"/>
              <a:t>10 </a:t>
            </a:r>
            <a:r>
              <a:rPr lang="cs-CZ" dirty="0" smtClean="0"/>
              <a:t>– 11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 </a:t>
            </a:r>
            <a:r>
              <a:rPr lang="cs-CZ" dirty="0" smtClean="0"/>
              <a:t>desetinná čísla, </a:t>
            </a:r>
            <a:r>
              <a:rPr lang="cs-CZ" dirty="0"/>
              <a:t>vzestupná a sestupná </a:t>
            </a:r>
            <a:r>
              <a:rPr lang="cs-CZ" dirty="0" smtClean="0"/>
              <a:t>řada, stovky, desítky, jednotky, desetiny, setiny</a:t>
            </a:r>
            <a:endParaRPr lang="cs-CZ" b="1" dirty="0" smtClean="0"/>
          </a:p>
          <a:p>
            <a:endParaRPr lang="cs-CZ" dirty="0"/>
          </a:p>
          <a:p>
            <a:r>
              <a:rPr lang="cs-CZ" b="1" dirty="0" smtClean="0"/>
              <a:t>Pomůcky a materiál: </a:t>
            </a:r>
            <a:r>
              <a:rPr lang="cs-CZ" dirty="0" smtClean="0"/>
              <a:t>interaktivní tabule, pracovní listy, pero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DUM: </a:t>
            </a:r>
            <a:r>
              <a:rPr lang="cs-CZ" dirty="0" smtClean="0"/>
              <a:t>25 min</a:t>
            </a:r>
          </a:p>
        </p:txBody>
      </p:sp>
    </p:spTree>
    <p:extLst>
      <p:ext uri="{BB962C8B-B14F-4D97-AF65-F5344CB8AC3E}">
        <p14:creationId xmlns:p14="http://schemas.microsoft.com/office/powerpoint/2010/main" val="42510769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9532" y="548680"/>
            <a:ext cx="8424936" cy="480131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/>
          </a:p>
          <a:p>
            <a:r>
              <a:rPr lang="cs-CZ" b="1" dirty="0"/>
              <a:t>Metodické zhodnocení a popis práce s digitálním učebním materiálem</a:t>
            </a:r>
            <a:r>
              <a:rPr lang="cs-CZ" b="1" dirty="0" smtClean="0"/>
              <a:t>:</a:t>
            </a:r>
          </a:p>
          <a:p>
            <a:r>
              <a:rPr lang="cs-CZ" dirty="0" smtClean="0"/>
              <a:t>Žáci procvičují zápis a čtení desetinných čísel, jejich řazení vzestupně a sestupně, porovnávání. Chodí k interaktivní tabuli a pracují s jednotlivými snímky.</a:t>
            </a:r>
            <a:endParaRPr lang="cs-CZ" dirty="0"/>
          </a:p>
          <a:p>
            <a:endParaRPr lang="cs-CZ" b="1" dirty="0"/>
          </a:p>
          <a:p>
            <a:r>
              <a:rPr lang="cs-CZ" b="1" dirty="0" smtClean="0"/>
              <a:t>Snímky </a:t>
            </a:r>
            <a:r>
              <a:rPr lang="cs-CZ" b="1" dirty="0" smtClean="0"/>
              <a:t>č. 5</a:t>
            </a:r>
            <a:r>
              <a:rPr lang="cs-CZ" b="1" dirty="0" smtClean="0"/>
              <a:t>, </a:t>
            </a:r>
            <a:r>
              <a:rPr lang="cs-CZ" b="1" dirty="0" smtClean="0"/>
              <a:t>6 –</a:t>
            </a:r>
            <a:r>
              <a:rPr lang="cs-CZ" dirty="0"/>
              <a:t> </a:t>
            </a:r>
            <a:r>
              <a:rPr lang="cs-CZ" dirty="0" smtClean="0"/>
              <a:t>Žáci </a:t>
            </a:r>
            <a:r>
              <a:rPr lang="cs-CZ" dirty="0" smtClean="0"/>
              <a:t>řadí desetinná čísla vzestupně i sestupně. Dotykem na tabuli se desetinná čísla postupně objevují.</a:t>
            </a:r>
            <a:endParaRPr lang="cs-CZ" dirty="0"/>
          </a:p>
          <a:p>
            <a:endParaRPr lang="cs-CZ" b="1" dirty="0" smtClean="0"/>
          </a:p>
          <a:p>
            <a:r>
              <a:rPr lang="cs-CZ" b="1" dirty="0" smtClean="0"/>
              <a:t>Snímky č. 7, 8 </a:t>
            </a:r>
            <a:r>
              <a:rPr lang="cs-CZ" dirty="0" smtClean="0"/>
              <a:t>lze použít jako pracovní listy. Kontrola je provedena na interaktivní tabuli.</a:t>
            </a:r>
          </a:p>
          <a:p>
            <a:endParaRPr lang="cs-CZ" dirty="0" smtClean="0"/>
          </a:p>
          <a:p>
            <a:r>
              <a:rPr lang="cs-CZ" b="1" dirty="0" smtClean="0"/>
              <a:t>Snímky </a:t>
            </a:r>
            <a:r>
              <a:rPr lang="cs-CZ" b="1" dirty="0" smtClean="0"/>
              <a:t>č</a:t>
            </a:r>
            <a:r>
              <a:rPr lang="cs-CZ" b="1" dirty="0" smtClean="0"/>
              <a:t>. 10, 11 – </a:t>
            </a:r>
            <a:r>
              <a:rPr lang="cs-CZ" dirty="0" smtClean="0"/>
              <a:t>Žáci porovnávají desetinná čísla. Dotykem na tabuli se objeví správné znaky rovnosti, nerovnosti.</a:t>
            </a:r>
          </a:p>
          <a:p>
            <a:endParaRPr lang="cs-CZ" dirty="0"/>
          </a:p>
          <a:p>
            <a:r>
              <a:rPr lang="cs-CZ" b="1" dirty="0"/>
              <a:t>Snímek č. </a:t>
            </a:r>
            <a:r>
              <a:rPr lang="cs-CZ" b="1" dirty="0" smtClean="0"/>
              <a:t>13 </a:t>
            </a:r>
            <a:r>
              <a:rPr lang="cs-CZ" dirty="0" smtClean="0"/>
              <a:t>lze použít jako pracovní list. Žáci čtou a zapisují desetinná čísla do tabulky. Kontrola je provedena na interaktivní tabuli (</a:t>
            </a:r>
            <a:r>
              <a:rPr lang="cs-CZ" b="1" dirty="0" smtClean="0"/>
              <a:t>snímek č. 14</a:t>
            </a:r>
            <a:r>
              <a:rPr lang="cs-CZ" dirty="0" smtClean="0"/>
              <a:t>).</a:t>
            </a:r>
          </a:p>
          <a:p>
            <a:endParaRPr lang="cs-CZ" dirty="0" smtClean="0"/>
          </a:p>
          <a:p>
            <a:r>
              <a:rPr lang="cs-CZ" b="1" dirty="0" smtClean="0"/>
              <a:t>        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296865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63" t="1413" r="16881"/>
          <a:stretch/>
        </p:blipFill>
        <p:spPr bwMode="auto">
          <a:xfrm>
            <a:off x="0" y="0"/>
            <a:ext cx="5555138" cy="6864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4120385" y="2852936"/>
            <a:ext cx="4997572" cy="2654633"/>
          </a:xfrm>
          <a:prstGeom prst="wedgeEllipseCallout">
            <a:avLst>
              <a:gd name="adj1" fmla="val -43288"/>
              <a:gd name="adj2" fmla="val -74368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Pokračujte v číselných řadách vzestupně i sestupně. Dotykem na tabuli proveďte kontrolu.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094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4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zikmundovar\AppData\Local\Microsoft\Windows\Temporary Internet Files\Content.IE5\I2C14Q88\MC9000341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517" y="2008095"/>
            <a:ext cx="1663829" cy="1565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/>
          <p:cNvGrpSpPr/>
          <p:nvPr/>
        </p:nvGrpSpPr>
        <p:grpSpPr>
          <a:xfrm>
            <a:off x="6860346" y="38072"/>
            <a:ext cx="1328089" cy="6687431"/>
            <a:chOff x="6860346" y="38072"/>
            <a:chExt cx="1328089" cy="6687431"/>
          </a:xfrm>
        </p:grpSpPr>
        <p:sp>
          <p:nvSpPr>
            <p:cNvPr id="39" name="Obdélník 38"/>
            <p:cNvSpPr/>
            <p:nvPr/>
          </p:nvSpPr>
          <p:spPr>
            <a:xfrm>
              <a:off x="6860352" y="9419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1" name="Obdélník 40"/>
            <p:cNvSpPr/>
            <p:nvPr/>
          </p:nvSpPr>
          <p:spPr>
            <a:xfrm>
              <a:off x="6860352" y="567394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2" name="Obdélník 41"/>
            <p:cNvSpPr/>
            <p:nvPr/>
          </p:nvSpPr>
          <p:spPr>
            <a:xfrm>
              <a:off x="6860352" y="251926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3" name="Obdélník 42"/>
            <p:cNvSpPr/>
            <p:nvPr/>
          </p:nvSpPr>
          <p:spPr>
            <a:xfrm>
              <a:off x="6860352" y="199348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4" name="Obdélník 43"/>
            <p:cNvSpPr/>
            <p:nvPr/>
          </p:nvSpPr>
          <p:spPr>
            <a:xfrm>
              <a:off x="6860350" y="146770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5" name="Obdélník 44"/>
            <p:cNvSpPr/>
            <p:nvPr/>
          </p:nvSpPr>
          <p:spPr>
            <a:xfrm>
              <a:off x="6860348" y="409660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6" name="Obdélník 45"/>
            <p:cNvSpPr/>
            <p:nvPr/>
          </p:nvSpPr>
          <p:spPr>
            <a:xfrm>
              <a:off x="6860346" y="514816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7" name="Obdélník 46"/>
            <p:cNvSpPr/>
            <p:nvPr/>
          </p:nvSpPr>
          <p:spPr>
            <a:xfrm>
              <a:off x="6860352" y="304504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8" name="Obdélník 47"/>
            <p:cNvSpPr/>
            <p:nvPr/>
          </p:nvSpPr>
          <p:spPr>
            <a:xfrm>
              <a:off x="6860349" y="35708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9" name="Obdélník 48"/>
            <p:cNvSpPr/>
            <p:nvPr/>
          </p:nvSpPr>
          <p:spPr>
            <a:xfrm>
              <a:off x="6860352" y="61997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50" name="Obdélník 49"/>
            <p:cNvSpPr/>
            <p:nvPr/>
          </p:nvSpPr>
          <p:spPr>
            <a:xfrm>
              <a:off x="6860352" y="462238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76" name="Ovál 75"/>
            <p:cNvSpPr/>
            <p:nvPr/>
          </p:nvSpPr>
          <p:spPr>
            <a:xfrm>
              <a:off x="7067193" y="38072"/>
              <a:ext cx="914400" cy="9144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" name="Skupina 3"/>
          <p:cNvGrpSpPr/>
          <p:nvPr/>
        </p:nvGrpSpPr>
        <p:grpSpPr>
          <a:xfrm>
            <a:off x="3836010" y="38072"/>
            <a:ext cx="1328089" cy="6687431"/>
            <a:chOff x="3836010" y="38072"/>
            <a:chExt cx="1328089" cy="6687431"/>
          </a:xfrm>
        </p:grpSpPr>
        <p:sp>
          <p:nvSpPr>
            <p:cNvPr id="28" name="Obdélník 27"/>
            <p:cNvSpPr/>
            <p:nvPr/>
          </p:nvSpPr>
          <p:spPr>
            <a:xfrm>
              <a:off x="3836016" y="567394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3836016" y="9419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9" name="Obdélník 28"/>
            <p:cNvSpPr/>
            <p:nvPr/>
          </p:nvSpPr>
          <p:spPr>
            <a:xfrm>
              <a:off x="3836016" y="251926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0" name="Obdélník 29"/>
            <p:cNvSpPr/>
            <p:nvPr/>
          </p:nvSpPr>
          <p:spPr>
            <a:xfrm>
              <a:off x="3836016" y="199348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1" name="Obdélník 30"/>
            <p:cNvSpPr/>
            <p:nvPr/>
          </p:nvSpPr>
          <p:spPr>
            <a:xfrm>
              <a:off x="3836014" y="146770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2" name="Obdélník 31"/>
            <p:cNvSpPr/>
            <p:nvPr/>
          </p:nvSpPr>
          <p:spPr>
            <a:xfrm>
              <a:off x="3836012" y="409660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3" name="Obdélník 32"/>
            <p:cNvSpPr/>
            <p:nvPr/>
          </p:nvSpPr>
          <p:spPr>
            <a:xfrm>
              <a:off x="3836010" y="514816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4" name="Obdélník 33"/>
            <p:cNvSpPr/>
            <p:nvPr/>
          </p:nvSpPr>
          <p:spPr>
            <a:xfrm>
              <a:off x="3836016" y="304504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5" name="Obdélník 34"/>
            <p:cNvSpPr/>
            <p:nvPr/>
          </p:nvSpPr>
          <p:spPr>
            <a:xfrm>
              <a:off x="3836013" y="35708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6" name="Obdélník 35"/>
            <p:cNvSpPr/>
            <p:nvPr/>
          </p:nvSpPr>
          <p:spPr>
            <a:xfrm>
              <a:off x="3836016" y="61997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7" name="Obdélník 36"/>
            <p:cNvSpPr/>
            <p:nvPr/>
          </p:nvSpPr>
          <p:spPr>
            <a:xfrm>
              <a:off x="3836016" y="462238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77" name="Ovál 76"/>
            <p:cNvSpPr/>
            <p:nvPr/>
          </p:nvSpPr>
          <p:spPr>
            <a:xfrm>
              <a:off x="4042851" y="38072"/>
              <a:ext cx="914400" cy="9144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" name="Skupina 2"/>
          <p:cNvGrpSpPr/>
          <p:nvPr/>
        </p:nvGrpSpPr>
        <p:grpSpPr>
          <a:xfrm>
            <a:off x="868472" y="28248"/>
            <a:ext cx="1328089" cy="6697255"/>
            <a:chOff x="868472" y="28248"/>
            <a:chExt cx="1328089" cy="6697255"/>
          </a:xfrm>
        </p:grpSpPr>
        <p:sp>
          <p:nvSpPr>
            <p:cNvPr id="13" name="Obdélník 12"/>
            <p:cNvSpPr/>
            <p:nvPr/>
          </p:nvSpPr>
          <p:spPr>
            <a:xfrm>
              <a:off x="868478" y="9419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868478" y="567394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16" name="Obdélník 15"/>
            <p:cNvSpPr/>
            <p:nvPr/>
          </p:nvSpPr>
          <p:spPr>
            <a:xfrm>
              <a:off x="868478" y="251926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17" name="Obdélník 16"/>
            <p:cNvSpPr/>
            <p:nvPr/>
          </p:nvSpPr>
          <p:spPr>
            <a:xfrm>
              <a:off x="868478" y="199348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868476" y="146770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868474" y="409660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868472" y="514816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868478" y="304504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2" name="Obdélník 21"/>
            <p:cNvSpPr/>
            <p:nvPr/>
          </p:nvSpPr>
          <p:spPr>
            <a:xfrm>
              <a:off x="868475" y="35708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3" name="Obdélník 22"/>
            <p:cNvSpPr/>
            <p:nvPr/>
          </p:nvSpPr>
          <p:spPr>
            <a:xfrm>
              <a:off x="868478" y="61997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868478" y="462238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" name="Ovál 1"/>
            <p:cNvSpPr/>
            <p:nvPr/>
          </p:nvSpPr>
          <p:spPr>
            <a:xfrm>
              <a:off x="1105729" y="28248"/>
              <a:ext cx="914400" cy="9144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51" name="TextovéPole 50"/>
          <p:cNvSpPr txBox="1"/>
          <p:nvPr/>
        </p:nvSpPr>
        <p:spPr>
          <a:xfrm>
            <a:off x="1210950" y="952472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2,7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4178488" y="952472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7,1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210949" y="1449371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2,8</a:t>
            </a:r>
            <a:endParaRPr lang="cs-CZ" sz="2800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1210948" y="1972591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2,9</a:t>
            </a:r>
            <a:endParaRPr lang="cs-CZ" sz="2800" b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1211718" y="252912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</a:t>
            </a:r>
            <a:endParaRPr lang="cs-CZ" sz="2800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1210947" y="3052349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3,1</a:t>
            </a:r>
            <a:endParaRPr lang="cs-CZ" sz="2800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1202203" y="3566481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3,2</a:t>
            </a:r>
            <a:endParaRPr lang="cs-CZ" sz="2800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1202202" y="4072272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3,3</a:t>
            </a:r>
            <a:endParaRPr lang="cs-CZ" sz="2800" b="1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1202201" y="4639188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3,4</a:t>
            </a:r>
            <a:endParaRPr lang="cs-CZ" sz="2800" b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1202200" y="5174264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3,5</a:t>
            </a:r>
            <a:endParaRPr lang="cs-CZ" sz="2800" b="1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1202199" y="5697484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3,6</a:t>
            </a:r>
            <a:endParaRPr lang="cs-CZ" sz="2800" b="1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1183689" y="6197163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3,7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4174196" y="1449371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7,2</a:t>
            </a:r>
            <a:endParaRPr lang="cs-CZ" sz="2800" b="1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4178494" y="2008095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7,3</a:t>
            </a:r>
            <a:endParaRPr lang="cs-CZ" sz="2800" b="1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4178494" y="4115968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7,7</a:t>
            </a:r>
            <a:endParaRPr lang="cs-CZ" sz="2800" b="1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4178494" y="3566481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7,6</a:t>
            </a:r>
            <a:endParaRPr lang="cs-CZ" sz="2800" b="1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178494" y="3025832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7,5</a:t>
            </a:r>
            <a:endParaRPr lang="cs-CZ" sz="2800" b="1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4178494" y="2502612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7,4</a:t>
            </a:r>
            <a:endParaRPr lang="cs-CZ" sz="2800" b="1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4178488" y="5148163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7,9</a:t>
            </a:r>
            <a:endParaRPr lang="cs-CZ" sz="2800" b="1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4174195" y="4598578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7,8</a:t>
            </a:r>
            <a:endParaRPr lang="cs-CZ" sz="2800" b="1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4174194" y="6202283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8,1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4175865" y="5671383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8,0</a:t>
            </a:r>
            <a:endParaRPr lang="cs-CZ" sz="2800" b="1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7111459" y="926151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1,46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7155726" y="1463996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1,47</a:t>
            </a:r>
            <a:endParaRPr lang="cs-CZ" sz="2800" b="1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7155726" y="1987216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1,48</a:t>
            </a:r>
            <a:endParaRPr lang="cs-CZ" sz="2800" b="1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7181139" y="5174264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1,54</a:t>
            </a:r>
            <a:endParaRPr lang="cs-CZ" sz="2800" b="1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7155726" y="2542448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1,49</a:t>
            </a:r>
            <a:endParaRPr lang="cs-CZ" sz="2800" b="1" dirty="0"/>
          </a:p>
        </p:txBody>
      </p:sp>
      <p:sp>
        <p:nvSpPr>
          <p:cNvPr id="80" name="TextovéPole 79"/>
          <p:cNvSpPr txBox="1"/>
          <p:nvPr/>
        </p:nvSpPr>
        <p:spPr>
          <a:xfrm>
            <a:off x="7188687" y="5675223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1,55</a:t>
            </a:r>
            <a:endParaRPr lang="cs-CZ" sz="2800" b="1" dirty="0"/>
          </a:p>
        </p:txBody>
      </p:sp>
      <p:sp>
        <p:nvSpPr>
          <p:cNvPr id="81" name="TextovéPole 80"/>
          <p:cNvSpPr txBox="1"/>
          <p:nvPr/>
        </p:nvSpPr>
        <p:spPr>
          <a:xfrm>
            <a:off x="7155726" y="3050163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1,50</a:t>
            </a:r>
            <a:endParaRPr lang="cs-CZ" sz="2800" b="1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7166315" y="3566481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1,51</a:t>
            </a:r>
            <a:endParaRPr lang="cs-CZ" sz="2800" b="1" dirty="0"/>
          </a:p>
        </p:txBody>
      </p:sp>
      <p:sp>
        <p:nvSpPr>
          <p:cNvPr id="83" name="TextovéPole 82"/>
          <p:cNvSpPr txBox="1"/>
          <p:nvPr/>
        </p:nvSpPr>
        <p:spPr>
          <a:xfrm>
            <a:off x="7173580" y="4099163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1,52</a:t>
            </a:r>
            <a:endParaRPr lang="cs-CZ" sz="2800" b="1" dirty="0"/>
          </a:p>
        </p:txBody>
      </p:sp>
      <p:sp>
        <p:nvSpPr>
          <p:cNvPr id="84" name="TextovéPole 83"/>
          <p:cNvSpPr txBox="1"/>
          <p:nvPr/>
        </p:nvSpPr>
        <p:spPr>
          <a:xfrm>
            <a:off x="7196235" y="6194603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1,56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5" name="TextovéPole 84"/>
          <p:cNvSpPr txBox="1"/>
          <p:nvPr/>
        </p:nvSpPr>
        <p:spPr>
          <a:xfrm>
            <a:off x="7181139" y="4624943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1,53</a:t>
            </a:r>
            <a:endParaRPr lang="cs-CZ" sz="2800" b="1" dirty="0"/>
          </a:p>
        </p:txBody>
      </p:sp>
      <p:pic>
        <p:nvPicPr>
          <p:cNvPr id="1028" name="Picture 4" descr="C:\Users\zikmundovar\AppData\Local\Microsoft\Windows\Temporary Internet Files\Content.IE5\KE45QRKL\MC9000341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468" y="28248"/>
            <a:ext cx="1830051" cy="1827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55229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4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6860346" y="28248"/>
            <a:ext cx="1328089" cy="6697255"/>
            <a:chOff x="6860346" y="28248"/>
            <a:chExt cx="1328089" cy="6697255"/>
          </a:xfrm>
        </p:grpSpPr>
        <p:sp>
          <p:nvSpPr>
            <p:cNvPr id="39" name="Obdélník 38"/>
            <p:cNvSpPr/>
            <p:nvPr/>
          </p:nvSpPr>
          <p:spPr>
            <a:xfrm>
              <a:off x="6860352" y="9419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1" name="Obdélník 40"/>
            <p:cNvSpPr/>
            <p:nvPr/>
          </p:nvSpPr>
          <p:spPr>
            <a:xfrm>
              <a:off x="6860352" y="567394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2" name="Obdélník 41"/>
            <p:cNvSpPr/>
            <p:nvPr/>
          </p:nvSpPr>
          <p:spPr>
            <a:xfrm>
              <a:off x="6860352" y="251926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3" name="Obdélník 42"/>
            <p:cNvSpPr/>
            <p:nvPr/>
          </p:nvSpPr>
          <p:spPr>
            <a:xfrm>
              <a:off x="6860352" y="199348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4" name="Obdélník 43"/>
            <p:cNvSpPr/>
            <p:nvPr/>
          </p:nvSpPr>
          <p:spPr>
            <a:xfrm>
              <a:off x="6860350" y="146770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5" name="Obdélník 44"/>
            <p:cNvSpPr/>
            <p:nvPr/>
          </p:nvSpPr>
          <p:spPr>
            <a:xfrm>
              <a:off x="6860348" y="409660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6" name="Obdélník 45"/>
            <p:cNvSpPr/>
            <p:nvPr/>
          </p:nvSpPr>
          <p:spPr>
            <a:xfrm>
              <a:off x="6860346" y="514816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7" name="Obdélník 46"/>
            <p:cNvSpPr/>
            <p:nvPr/>
          </p:nvSpPr>
          <p:spPr>
            <a:xfrm>
              <a:off x="6860352" y="304504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8" name="Obdélník 47"/>
            <p:cNvSpPr/>
            <p:nvPr/>
          </p:nvSpPr>
          <p:spPr>
            <a:xfrm>
              <a:off x="6860349" y="35708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9" name="Obdélník 48"/>
            <p:cNvSpPr/>
            <p:nvPr/>
          </p:nvSpPr>
          <p:spPr>
            <a:xfrm>
              <a:off x="6860352" y="61997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50" name="Obdélník 49"/>
            <p:cNvSpPr/>
            <p:nvPr/>
          </p:nvSpPr>
          <p:spPr>
            <a:xfrm>
              <a:off x="6860352" y="462238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86" name="Ovál 85"/>
            <p:cNvSpPr/>
            <p:nvPr/>
          </p:nvSpPr>
          <p:spPr>
            <a:xfrm>
              <a:off x="7096027" y="28248"/>
              <a:ext cx="914400" cy="9144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652" y="1972591"/>
            <a:ext cx="1663700" cy="156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3836010" y="27523"/>
            <a:ext cx="1328089" cy="6697980"/>
            <a:chOff x="3836010" y="27523"/>
            <a:chExt cx="1328089" cy="6697980"/>
          </a:xfrm>
        </p:grpSpPr>
        <p:sp>
          <p:nvSpPr>
            <p:cNvPr id="26" name="Obdélník 25"/>
            <p:cNvSpPr/>
            <p:nvPr/>
          </p:nvSpPr>
          <p:spPr>
            <a:xfrm>
              <a:off x="3836016" y="9419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8" name="Obdélník 27"/>
            <p:cNvSpPr/>
            <p:nvPr/>
          </p:nvSpPr>
          <p:spPr>
            <a:xfrm>
              <a:off x="3836016" y="567394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9" name="Obdélník 28"/>
            <p:cNvSpPr/>
            <p:nvPr/>
          </p:nvSpPr>
          <p:spPr>
            <a:xfrm>
              <a:off x="3836016" y="251926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0" name="Obdélník 29"/>
            <p:cNvSpPr/>
            <p:nvPr/>
          </p:nvSpPr>
          <p:spPr>
            <a:xfrm>
              <a:off x="3836016" y="199348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1" name="Obdélník 30"/>
            <p:cNvSpPr/>
            <p:nvPr/>
          </p:nvSpPr>
          <p:spPr>
            <a:xfrm>
              <a:off x="3836014" y="146770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2" name="Obdélník 31"/>
            <p:cNvSpPr/>
            <p:nvPr/>
          </p:nvSpPr>
          <p:spPr>
            <a:xfrm>
              <a:off x="3836012" y="409660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3" name="Obdélník 32"/>
            <p:cNvSpPr/>
            <p:nvPr/>
          </p:nvSpPr>
          <p:spPr>
            <a:xfrm>
              <a:off x="3836010" y="514816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4" name="Obdélník 33"/>
            <p:cNvSpPr/>
            <p:nvPr/>
          </p:nvSpPr>
          <p:spPr>
            <a:xfrm>
              <a:off x="3836016" y="304504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5" name="Obdélník 34"/>
            <p:cNvSpPr/>
            <p:nvPr/>
          </p:nvSpPr>
          <p:spPr>
            <a:xfrm>
              <a:off x="3836013" y="35708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6" name="Obdélník 35"/>
            <p:cNvSpPr/>
            <p:nvPr/>
          </p:nvSpPr>
          <p:spPr>
            <a:xfrm>
              <a:off x="3836016" y="61997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7" name="Obdélník 36"/>
            <p:cNvSpPr/>
            <p:nvPr/>
          </p:nvSpPr>
          <p:spPr>
            <a:xfrm>
              <a:off x="3836016" y="462238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77" name="Ovál 76"/>
            <p:cNvSpPr/>
            <p:nvPr/>
          </p:nvSpPr>
          <p:spPr>
            <a:xfrm>
              <a:off x="4054816" y="27523"/>
              <a:ext cx="914400" cy="9144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" name="Skupina 1"/>
          <p:cNvGrpSpPr/>
          <p:nvPr/>
        </p:nvGrpSpPr>
        <p:grpSpPr>
          <a:xfrm>
            <a:off x="868472" y="28248"/>
            <a:ext cx="1328089" cy="6697255"/>
            <a:chOff x="868472" y="28248"/>
            <a:chExt cx="1328089" cy="6697255"/>
          </a:xfrm>
        </p:grpSpPr>
        <p:sp>
          <p:nvSpPr>
            <p:cNvPr id="13" name="Obdélník 12"/>
            <p:cNvSpPr/>
            <p:nvPr/>
          </p:nvSpPr>
          <p:spPr>
            <a:xfrm>
              <a:off x="868478" y="9419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15" name="Obdélník 14"/>
            <p:cNvSpPr/>
            <p:nvPr/>
          </p:nvSpPr>
          <p:spPr>
            <a:xfrm>
              <a:off x="868478" y="567394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16" name="Obdélník 15"/>
            <p:cNvSpPr/>
            <p:nvPr/>
          </p:nvSpPr>
          <p:spPr>
            <a:xfrm>
              <a:off x="868478" y="251926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17" name="Obdélník 16"/>
            <p:cNvSpPr/>
            <p:nvPr/>
          </p:nvSpPr>
          <p:spPr>
            <a:xfrm>
              <a:off x="868478" y="199348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868476" y="146770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868474" y="409660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868472" y="514816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868478" y="304504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2" name="Obdélník 21"/>
            <p:cNvSpPr/>
            <p:nvPr/>
          </p:nvSpPr>
          <p:spPr>
            <a:xfrm>
              <a:off x="868475" y="35708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3" name="Obdélník 22"/>
            <p:cNvSpPr/>
            <p:nvPr/>
          </p:nvSpPr>
          <p:spPr>
            <a:xfrm>
              <a:off x="868478" y="619972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868478" y="4622383"/>
              <a:ext cx="1328083" cy="5257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32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</a:t>
              </a:r>
              <a:endParaRPr lang="cs-CZ" sz="32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76" name="Ovál 75"/>
            <p:cNvSpPr/>
            <p:nvPr/>
          </p:nvSpPr>
          <p:spPr>
            <a:xfrm>
              <a:off x="1107154" y="28248"/>
              <a:ext cx="914400" cy="9144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51" name="TextovéPole 50"/>
          <p:cNvSpPr txBox="1"/>
          <p:nvPr/>
        </p:nvSpPr>
        <p:spPr>
          <a:xfrm>
            <a:off x="1151420" y="944483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5,02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4099082" y="944483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9,34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151419" y="1449371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5,01</a:t>
            </a:r>
            <a:endParaRPr lang="cs-CZ" sz="2800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1151420" y="200055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</a:t>
            </a:r>
            <a:endParaRPr lang="cs-CZ" sz="2800" b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1151420" y="2526943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4,99</a:t>
            </a:r>
            <a:endParaRPr lang="cs-CZ" sz="2800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1151420" y="3050163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4,98</a:t>
            </a:r>
            <a:endParaRPr lang="cs-CZ" sz="2800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1151418" y="3539454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4,97</a:t>
            </a:r>
            <a:endParaRPr lang="cs-CZ" sz="2800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1151417" y="4115968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4,96</a:t>
            </a:r>
            <a:endParaRPr lang="cs-CZ" sz="2800" b="1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1151416" y="4614444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4,95</a:t>
            </a:r>
            <a:endParaRPr lang="cs-CZ" sz="2800" b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1151420" y="5168271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4,94</a:t>
            </a:r>
            <a:endParaRPr lang="cs-CZ" sz="2800" b="1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1151415" y="5650201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4,93</a:t>
            </a:r>
            <a:endParaRPr lang="cs-CZ" sz="2800" b="1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1151420" y="6195171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4,92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4099082" y="1449371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9,33</a:t>
            </a:r>
            <a:endParaRPr lang="cs-CZ" sz="2800" b="1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4099082" y="1990923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9,32</a:t>
            </a:r>
            <a:endParaRPr lang="cs-CZ" sz="2800" b="1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4099081" y="4105141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9,28</a:t>
            </a:r>
            <a:endParaRPr lang="cs-CZ" sz="2800" b="1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4099082" y="3565189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9,29</a:t>
            </a:r>
            <a:endParaRPr lang="cs-CZ" sz="2800" b="1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114976" y="3050163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9,30</a:t>
            </a:r>
            <a:endParaRPr lang="cs-CZ" sz="2800" b="1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4099082" y="2518116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9,31</a:t>
            </a:r>
            <a:endParaRPr lang="cs-CZ" sz="2800" b="1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4099080" y="5175355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9,26</a:t>
            </a:r>
            <a:endParaRPr lang="cs-CZ" sz="2800" b="1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4094389" y="4603761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9,27</a:t>
            </a:r>
            <a:endParaRPr lang="cs-CZ" sz="2800" b="1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4087123" y="6195311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9,24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4099082" y="5676503"/>
            <a:ext cx="8258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9,25</a:t>
            </a:r>
            <a:endParaRPr lang="cs-CZ" sz="2800" b="1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7231664" y="944483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4,5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7236027" y="1477334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4,4</a:t>
            </a:r>
            <a:endParaRPr lang="cs-CZ" sz="2800" b="1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7263260" y="1990923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4,3</a:t>
            </a:r>
            <a:endParaRPr lang="cs-CZ" sz="2800" b="1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7316659" y="5160500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3,7</a:t>
            </a:r>
            <a:endParaRPr lang="cs-CZ" sz="2800" b="1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7276963" y="2526943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4,2</a:t>
            </a:r>
            <a:endParaRPr lang="cs-CZ" sz="2800" b="1" dirty="0"/>
          </a:p>
        </p:txBody>
      </p:sp>
      <p:sp>
        <p:nvSpPr>
          <p:cNvPr id="80" name="TextovéPole 79"/>
          <p:cNvSpPr txBox="1"/>
          <p:nvPr/>
        </p:nvSpPr>
        <p:spPr>
          <a:xfrm>
            <a:off x="7318352" y="5690731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3,6</a:t>
            </a:r>
            <a:endParaRPr lang="cs-CZ" sz="2800" b="1" dirty="0"/>
          </a:p>
        </p:txBody>
      </p:sp>
      <p:sp>
        <p:nvSpPr>
          <p:cNvPr id="81" name="TextovéPole 80"/>
          <p:cNvSpPr txBox="1"/>
          <p:nvPr/>
        </p:nvSpPr>
        <p:spPr>
          <a:xfrm>
            <a:off x="7282761" y="3050163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4,1</a:t>
            </a:r>
            <a:endParaRPr lang="cs-CZ" sz="2800" b="1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7293427" y="358192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</a:t>
            </a:r>
            <a:endParaRPr lang="cs-CZ" sz="2800" b="1" dirty="0"/>
          </a:p>
        </p:txBody>
      </p:sp>
      <p:sp>
        <p:nvSpPr>
          <p:cNvPr id="83" name="TextovéPole 82"/>
          <p:cNvSpPr txBox="1"/>
          <p:nvPr/>
        </p:nvSpPr>
        <p:spPr>
          <a:xfrm>
            <a:off x="7301171" y="4115968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3,9</a:t>
            </a:r>
            <a:endParaRPr lang="cs-CZ" sz="2800" b="1" dirty="0"/>
          </a:p>
        </p:txBody>
      </p:sp>
      <p:sp>
        <p:nvSpPr>
          <p:cNvPr id="84" name="TextovéPole 83"/>
          <p:cNvSpPr txBox="1"/>
          <p:nvPr/>
        </p:nvSpPr>
        <p:spPr>
          <a:xfrm>
            <a:off x="7308915" y="6202283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3,5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5" name="TextovéPole 84"/>
          <p:cNvSpPr txBox="1"/>
          <p:nvPr/>
        </p:nvSpPr>
        <p:spPr>
          <a:xfrm>
            <a:off x="7308915" y="4652135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3,8</a:t>
            </a:r>
            <a:endParaRPr lang="cs-CZ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806" y="2752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89180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024" y="1969768"/>
            <a:ext cx="1663700" cy="156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Skupina 1"/>
          <p:cNvGrpSpPr/>
          <p:nvPr/>
        </p:nvGrpSpPr>
        <p:grpSpPr>
          <a:xfrm>
            <a:off x="868472" y="28248"/>
            <a:ext cx="1328089" cy="6697255"/>
            <a:chOff x="868472" y="28248"/>
            <a:chExt cx="1328089" cy="6697255"/>
          </a:xfrm>
        </p:grpSpPr>
        <p:grpSp>
          <p:nvGrpSpPr>
            <p:cNvPr id="5" name="Skupina 4"/>
            <p:cNvGrpSpPr/>
            <p:nvPr/>
          </p:nvGrpSpPr>
          <p:grpSpPr>
            <a:xfrm>
              <a:off x="868472" y="926151"/>
              <a:ext cx="1328089" cy="5799352"/>
              <a:chOff x="868472" y="926151"/>
              <a:chExt cx="1328089" cy="5799352"/>
            </a:xfrm>
          </p:grpSpPr>
          <p:sp>
            <p:nvSpPr>
              <p:cNvPr id="13" name="Obdélník 12"/>
              <p:cNvSpPr/>
              <p:nvPr/>
            </p:nvSpPr>
            <p:spPr>
              <a:xfrm>
                <a:off x="868478" y="9419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15" name="Obdélník 14"/>
              <p:cNvSpPr/>
              <p:nvPr/>
            </p:nvSpPr>
            <p:spPr>
              <a:xfrm>
                <a:off x="868478" y="567394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16" name="Obdélník 15"/>
              <p:cNvSpPr/>
              <p:nvPr/>
            </p:nvSpPr>
            <p:spPr>
              <a:xfrm>
                <a:off x="868478" y="251926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17" name="Obdélník 16"/>
              <p:cNvSpPr/>
              <p:nvPr/>
            </p:nvSpPr>
            <p:spPr>
              <a:xfrm>
                <a:off x="868478" y="199348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18" name="Obdélník 17"/>
              <p:cNvSpPr/>
              <p:nvPr/>
            </p:nvSpPr>
            <p:spPr>
              <a:xfrm>
                <a:off x="868476" y="146770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19" name="Obdélník 18"/>
              <p:cNvSpPr/>
              <p:nvPr/>
            </p:nvSpPr>
            <p:spPr>
              <a:xfrm>
                <a:off x="868474" y="409660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20" name="Obdélník 19"/>
              <p:cNvSpPr/>
              <p:nvPr/>
            </p:nvSpPr>
            <p:spPr>
              <a:xfrm>
                <a:off x="868472" y="514816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21" name="Obdélník 20"/>
              <p:cNvSpPr/>
              <p:nvPr/>
            </p:nvSpPr>
            <p:spPr>
              <a:xfrm>
                <a:off x="868478" y="304504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22" name="Obdélník 21"/>
              <p:cNvSpPr/>
              <p:nvPr/>
            </p:nvSpPr>
            <p:spPr>
              <a:xfrm>
                <a:off x="868475" y="35708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23" name="Obdélník 22"/>
              <p:cNvSpPr/>
              <p:nvPr/>
            </p:nvSpPr>
            <p:spPr>
              <a:xfrm>
                <a:off x="868478" y="61997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24" name="Obdélník 23"/>
              <p:cNvSpPr/>
              <p:nvPr/>
            </p:nvSpPr>
            <p:spPr>
              <a:xfrm>
                <a:off x="868478" y="462238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51" name="TextovéPole 50"/>
              <p:cNvSpPr txBox="1"/>
              <p:nvPr/>
            </p:nvSpPr>
            <p:spPr>
              <a:xfrm>
                <a:off x="1210956" y="926151"/>
                <a:ext cx="64312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2,7</a:t>
                </a:r>
                <a:endParaRPr lang="cs-CZ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76" name="TextovéPole 75"/>
              <p:cNvSpPr txBox="1"/>
              <p:nvPr/>
            </p:nvSpPr>
            <p:spPr>
              <a:xfrm>
                <a:off x="1210950" y="6199723"/>
                <a:ext cx="64312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3,8</a:t>
                </a:r>
                <a:endParaRPr lang="cs-CZ" sz="28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53" name="Ovál 52"/>
            <p:cNvSpPr/>
            <p:nvPr/>
          </p:nvSpPr>
          <p:spPr>
            <a:xfrm>
              <a:off x="1107154" y="28248"/>
              <a:ext cx="914400" cy="9144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" name="Skupina 2"/>
          <p:cNvGrpSpPr/>
          <p:nvPr/>
        </p:nvGrpSpPr>
        <p:grpSpPr>
          <a:xfrm>
            <a:off x="3836010" y="19710"/>
            <a:ext cx="1328089" cy="6718818"/>
            <a:chOff x="3836010" y="19710"/>
            <a:chExt cx="1328089" cy="6718818"/>
          </a:xfrm>
        </p:grpSpPr>
        <p:grpSp>
          <p:nvGrpSpPr>
            <p:cNvPr id="6" name="Skupina 5"/>
            <p:cNvGrpSpPr/>
            <p:nvPr/>
          </p:nvGrpSpPr>
          <p:grpSpPr>
            <a:xfrm>
              <a:off x="3836010" y="941923"/>
              <a:ext cx="1328089" cy="5796605"/>
              <a:chOff x="3836010" y="941923"/>
              <a:chExt cx="1328089" cy="5796605"/>
            </a:xfrm>
          </p:grpSpPr>
          <p:sp>
            <p:nvSpPr>
              <p:cNvPr id="26" name="Obdélník 25"/>
              <p:cNvSpPr/>
              <p:nvPr/>
            </p:nvSpPr>
            <p:spPr>
              <a:xfrm>
                <a:off x="3836016" y="9419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28" name="Obdélník 27"/>
              <p:cNvSpPr/>
              <p:nvPr/>
            </p:nvSpPr>
            <p:spPr>
              <a:xfrm>
                <a:off x="3836016" y="567394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29" name="Obdélník 28"/>
              <p:cNvSpPr/>
              <p:nvPr/>
            </p:nvSpPr>
            <p:spPr>
              <a:xfrm>
                <a:off x="3836016" y="251926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30" name="Obdélník 29"/>
              <p:cNvSpPr/>
              <p:nvPr/>
            </p:nvSpPr>
            <p:spPr>
              <a:xfrm>
                <a:off x="3836016" y="199348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31" name="Obdélník 30"/>
              <p:cNvSpPr/>
              <p:nvPr/>
            </p:nvSpPr>
            <p:spPr>
              <a:xfrm>
                <a:off x="3836014" y="146770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32" name="Obdélník 31"/>
              <p:cNvSpPr/>
              <p:nvPr/>
            </p:nvSpPr>
            <p:spPr>
              <a:xfrm>
                <a:off x="3836012" y="409660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33" name="Obdélník 32"/>
              <p:cNvSpPr/>
              <p:nvPr/>
            </p:nvSpPr>
            <p:spPr>
              <a:xfrm>
                <a:off x="3836010" y="514816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34" name="Obdélník 33"/>
              <p:cNvSpPr/>
              <p:nvPr/>
            </p:nvSpPr>
            <p:spPr>
              <a:xfrm>
                <a:off x="3836016" y="304504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35" name="Obdélník 34"/>
              <p:cNvSpPr/>
              <p:nvPr/>
            </p:nvSpPr>
            <p:spPr>
              <a:xfrm>
                <a:off x="3836013" y="35708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36" name="Obdélník 35"/>
              <p:cNvSpPr/>
              <p:nvPr/>
            </p:nvSpPr>
            <p:spPr>
              <a:xfrm>
                <a:off x="3836016" y="61997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37" name="Obdélník 36"/>
              <p:cNvSpPr/>
              <p:nvPr/>
            </p:nvSpPr>
            <p:spPr>
              <a:xfrm>
                <a:off x="3836016" y="462238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52" name="TextovéPole 51"/>
              <p:cNvSpPr txBox="1"/>
              <p:nvPr/>
            </p:nvSpPr>
            <p:spPr>
              <a:xfrm>
                <a:off x="4178494" y="941923"/>
                <a:ext cx="64312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7,1</a:t>
                </a:r>
                <a:endParaRPr lang="cs-CZ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6" name="TextovéPole 85"/>
              <p:cNvSpPr txBox="1"/>
              <p:nvPr/>
            </p:nvSpPr>
            <p:spPr>
              <a:xfrm>
                <a:off x="4178494" y="6215308"/>
                <a:ext cx="64312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8,1</a:t>
                </a:r>
                <a:endParaRPr lang="cs-CZ" sz="28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54" name="Ovál 53"/>
            <p:cNvSpPr/>
            <p:nvPr/>
          </p:nvSpPr>
          <p:spPr>
            <a:xfrm>
              <a:off x="4042851" y="19710"/>
              <a:ext cx="914400" cy="9144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" name="Skupina 3"/>
          <p:cNvGrpSpPr/>
          <p:nvPr/>
        </p:nvGrpSpPr>
        <p:grpSpPr>
          <a:xfrm>
            <a:off x="6860346" y="28248"/>
            <a:ext cx="1328089" cy="6697255"/>
            <a:chOff x="6860346" y="28248"/>
            <a:chExt cx="1328089" cy="6697255"/>
          </a:xfrm>
        </p:grpSpPr>
        <p:grpSp>
          <p:nvGrpSpPr>
            <p:cNvPr id="7" name="Skupina 6"/>
            <p:cNvGrpSpPr/>
            <p:nvPr/>
          </p:nvGrpSpPr>
          <p:grpSpPr>
            <a:xfrm>
              <a:off x="6860346" y="926151"/>
              <a:ext cx="1328089" cy="5799352"/>
              <a:chOff x="6860346" y="926151"/>
              <a:chExt cx="1328089" cy="5799352"/>
            </a:xfrm>
          </p:grpSpPr>
          <p:sp>
            <p:nvSpPr>
              <p:cNvPr id="39" name="Obdélník 38"/>
              <p:cNvSpPr/>
              <p:nvPr/>
            </p:nvSpPr>
            <p:spPr>
              <a:xfrm>
                <a:off x="6860352" y="9419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1" name="Obdélník 40"/>
              <p:cNvSpPr/>
              <p:nvPr/>
            </p:nvSpPr>
            <p:spPr>
              <a:xfrm>
                <a:off x="6860352" y="567394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2" name="Obdélník 41"/>
              <p:cNvSpPr/>
              <p:nvPr/>
            </p:nvSpPr>
            <p:spPr>
              <a:xfrm>
                <a:off x="6860352" y="251926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3" name="Obdélník 42"/>
              <p:cNvSpPr/>
              <p:nvPr/>
            </p:nvSpPr>
            <p:spPr>
              <a:xfrm>
                <a:off x="6860352" y="199348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4" name="Obdélník 43"/>
              <p:cNvSpPr/>
              <p:nvPr/>
            </p:nvSpPr>
            <p:spPr>
              <a:xfrm>
                <a:off x="6860350" y="146770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5" name="Obdélník 44"/>
              <p:cNvSpPr/>
              <p:nvPr/>
            </p:nvSpPr>
            <p:spPr>
              <a:xfrm>
                <a:off x="6860348" y="409660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6" name="Obdélník 45"/>
              <p:cNvSpPr/>
              <p:nvPr/>
            </p:nvSpPr>
            <p:spPr>
              <a:xfrm>
                <a:off x="6860346" y="514816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7" name="Obdélník 46"/>
              <p:cNvSpPr/>
              <p:nvPr/>
            </p:nvSpPr>
            <p:spPr>
              <a:xfrm>
                <a:off x="6860352" y="304504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8" name="Obdélník 47"/>
              <p:cNvSpPr/>
              <p:nvPr/>
            </p:nvSpPr>
            <p:spPr>
              <a:xfrm>
                <a:off x="6860349" y="35708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9" name="Obdélník 48"/>
              <p:cNvSpPr/>
              <p:nvPr/>
            </p:nvSpPr>
            <p:spPr>
              <a:xfrm>
                <a:off x="6860352" y="61997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50" name="Obdélník 49"/>
              <p:cNvSpPr/>
              <p:nvPr/>
            </p:nvSpPr>
            <p:spPr>
              <a:xfrm>
                <a:off x="6860352" y="462238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7202824" y="926151"/>
                <a:ext cx="82586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1,46</a:t>
                </a:r>
                <a:endParaRPr lang="cs-CZ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7228105" y="6199723"/>
                <a:ext cx="82586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1,56</a:t>
                </a:r>
                <a:endParaRPr lang="cs-CZ" sz="28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55" name="Ovál 54"/>
            <p:cNvSpPr/>
            <p:nvPr/>
          </p:nvSpPr>
          <p:spPr>
            <a:xfrm>
              <a:off x="7067187" y="28248"/>
              <a:ext cx="914400" cy="9144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594" y="2752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41037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652" y="1980245"/>
            <a:ext cx="1663700" cy="156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Skupina 1"/>
          <p:cNvGrpSpPr/>
          <p:nvPr/>
        </p:nvGrpSpPr>
        <p:grpSpPr>
          <a:xfrm>
            <a:off x="868472" y="28248"/>
            <a:ext cx="1328089" cy="6697255"/>
            <a:chOff x="868472" y="28248"/>
            <a:chExt cx="1328089" cy="6697255"/>
          </a:xfrm>
        </p:grpSpPr>
        <p:grpSp>
          <p:nvGrpSpPr>
            <p:cNvPr id="5" name="Skupina 4"/>
            <p:cNvGrpSpPr/>
            <p:nvPr/>
          </p:nvGrpSpPr>
          <p:grpSpPr>
            <a:xfrm>
              <a:off x="868472" y="926151"/>
              <a:ext cx="1328089" cy="5799352"/>
              <a:chOff x="868472" y="926151"/>
              <a:chExt cx="1328089" cy="5799352"/>
            </a:xfrm>
          </p:grpSpPr>
          <p:sp>
            <p:nvSpPr>
              <p:cNvPr id="13" name="Obdélník 12"/>
              <p:cNvSpPr/>
              <p:nvPr/>
            </p:nvSpPr>
            <p:spPr>
              <a:xfrm>
                <a:off x="868478" y="9419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15" name="Obdélník 14"/>
              <p:cNvSpPr/>
              <p:nvPr/>
            </p:nvSpPr>
            <p:spPr>
              <a:xfrm>
                <a:off x="868478" y="567394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16" name="Obdélník 15"/>
              <p:cNvSpPr/>
              <p:nvPr/>
            </p:nvSpPr>
            <p:spPr>
              <a:xfrm>
                <a:off x="868478" y="251926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17" name="Obdélník 16"/>
              <p:cNvSpPr/>
              <p:nvPr/>
            </p:nvSpPr>
            <p:spPr>
              <a:xfrm>
                <a:off x="868478" y="199348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18" name="Obdélník 17"/>
              <p:cNvSpPr/>
              <p:nvPr/>
            </p:nvSpPr>
            <p:spPr>
              <a:xfrm>
                <a:off x="868476" y="146770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19" name="Obdélník 18"/>
              <p:cNvSpPr/>
              <p:nvPr/>
            </p:nvSpPr>
            <p:spPr>
              <a:xfrm>
                <a:off x="868474" y="409660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20" name="Obdélník 19"/>
              <p:cNvSpPr/>
              <p:nvPr/>
            </p:nvSpPr>
            <p:spPr>
              <a:xfrm>
                <a:off x="868472" y="514816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21" name="Obdélník 20"/>
              <p:cNvSpPr/>
              <p:nvPr/>
            </p:nvSpPr>
            <p:spPr>
              <a:xfrm>
                <a:off x="868478" y="304504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22" name="Obdélník 21"/>
              <p:cNvSpPr/>
              <p:nvPr/>
            </p:nvSpPr>
            <p:spPr>
              <a:xfrm>
                <a:off x="868475" y="35708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23" name="Obdélník 22"/>
              <p:cNvSpPr/>
              <p:nvPr/>
            </p:nvSpPr>
            <p:spPr>
              <a:xfrm>
                <a:off x="868478" y="61997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24" name="Obdélník 23"/>
              <p:cNvSpPr/>
              <p:nvPr/>
            </p:nvSpPr>
            <p:spPr>
              <a:xfrm>
                <a:off x="868478" y="462238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51" name="TextovéPole 50"/>
              <p:cNvSpPr txBox="1"/>
              <p:nvPr/>
            </p:nvSpPr>
            <p:spPr>
              <a:xfrm>
                <a:off x="1210956" y="926151"/>
                <a:ext cx="82586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5,02</a:t>
                </a:r>
                <a:endParaRPr lang="cs-CZ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62" name="TextovéPole 61"/>
              <p:cNvSpPr txBox="1"/>
              <p:nvPr/>
            </p:nvSpPr>
            <p:spPr>
              <a:xfrm>
                <a:off x="1242792" y="6199723"/>
                <a:ext cx="82586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4,92</a:t>
                </a:r>
                <a:endParaRPr lang="cs-CZ" sz="28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53" name="Ovál 52"/>
            <p:cNvSpPr/>
            <p:nvPr/>
          </p:nvSpPr>
          <p:spPr>
            <a:xfrm>
              <a:off x="1107154" y="28248"/>
              <a:ext cx="914400" cy="9144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" name="Skupina 2"/>
          <p:cNvGrpSpPr/>
          <p:nvPr/>
        </p:nvGrpSpPr>
        <p:grpSpPr>
          <a:xfrm>
            <a:off x="3836010" y="20442"/>
            <a:ext cx="1328089" cy="6705061"/>
            <a:chOff x="3836010" y="20442"/>
            <a:chExt cx="1328089" cy="6705061"/>
          </a:xfrm>
        </p:grpSpPr>
        <p:grpSp>
          <p:nvGrpSpPr>
            <p:cNvPr id="6" name="Skupina 5"/>
            <p:cNvGrpSpPr/>
            <p:nvPr/>
          </p:nvGrpSpPr>
          <p:grpSpPr>
            <a:xfrm>
              <a:off x="3836010" y="941923"/>
              <a:ext cx="1328089" cy="5783580"/>
              <a:chOff x="3836010" y="941923"/>
              <a:chExt cx="1328089" cy="5783580"/>
            </a:xfrm>
          </p:grpSpPr>
          <p:sp>
            <p:nvSpPr>
              <p:cNvPr id="26" name="Obdélník 25"/>
              <p:cNvSpPr/>
              <p:nvPr/>
            </p:nvSpPr>
            <p:spPr>
              <a:xfrm>
                <a:off x="3836016" y="9419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28" name="Obdélník 27"/>
              <p:cNvSpPr/>
              <p:nvPr/>
            </p:nvSpPr>
            <p:spPr>
              <a:xfrm>
                <a:off x="3836016" y="567394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29" name="Obdélník 28"/>
              <p:cNvSpPr/>
              <p:nvPr/>
            </p:nvSpPr>
            <p:spPr>
              <a:xfrm>
                <a:off x="3836016" y="251926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30" name="Obdélník 29"/>
              <p:cNvSpPr/>
              <p:nvPr/>
            </p:nvSpPr>
            <p:spPr>
              <a:xfrm>
                <a:off x="3836016" y="199348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31" name="Obdélník 30"/>
              <p:cNvSpPr/>
              <p:nvPr/>
            </p:nvSpPr>
            <p:spPr>
              <a:xfrm>
                <a:off x="3836014" y="146770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32" name="Obdélník 31"/>
              <p:cNvSpPr/>
              <p:nvPr/>
            </p:nvSpPr>
            <p:spPr>
              <a:xfrm>
                <a:off x="3836012" y="409660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33" name="Obdélník 32"/>
              <p:cNvSpPr/>
              <p:nvPr/>
            </p:nvSpPr>
            <p:spPr>
              <a:xfrm>
                <a:off x="3836010" y="514816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34" name="Obdélník 33"/>
              <p:cNvSpPr/>
              <p:nvPr/>
            </p:nvSpPr>
            <p:spPr>
              <a:xfrm>
                <a:off x="3836016" y="304504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35" name="Obdélník 34"/>
              <p:cNvSpPr/>
              <p:nvPr/>
            </p:nvSpPr>
            <p:spPr>
              <a:xfrm>
                <a:off x="3836013" y="35708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36" name="Obdélník 35"/>
              <p:cNvSpPr/>
              <p:nvPr/>
            </p:nvSpPr>
            <p:spPr>
              <a:xfrm>
                <a:off x="3836016" y="61997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37" name="Obdélník 36"/>
              <p:cNvSpPr/>
              <p:nvPr/>
            </p:nvSpPr>
            <p:spPr>
              <a:xfrm>
                <a:off x="3836016" y="462238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52" name="TextovéPole 51"/>
              <p:cNvSpPr txBox="1"/>
              <p:nvPr/>
            </p:nvSpPr>
            <p:spPr>
              <a:xfrm>
                <a:off x="4178494" y="941923"/>
                <a:ext cx="82586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9,34</a:t>
                </a:r>
                <a:endParaRPr lang="cs-CZ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4234149" y="6202283"/>
                <a:ext cx="82586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9,24</a:t>
                </a:r>
                <a:endParaRPr lang="cs-CZ" sz="28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54" name="Ovál 53"/>
            <p:cNvSpPr/>
            <p:nvPr/>
          </p:nvSpPr>
          <p:spPr>
            <a:xfrm>
              <a:off x="4042851" y="20442"/>
              <a:ext cx="914400" cy="9144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" name="Skupina 3"/>
          <p:cNvGrpSpPr/>
          <p:nvPr/>
        </p:nvGrpSpPr>
        <p:grpSpPr>
          <a:xfrm>
            <a:off x="6860346" y="17738"/>
            <a:ext cx="1328089" cy="6707765"/>
            <a:chOff x="6860346" y="17738"/>
            <a:chExt cx="1328089" cy="6707765"/>
          </a:xfrm>
        </p:grpSpPr>
        <p:grpSp>
          <p:nvGrpSpPr>
            <p:cNvPr id="7" name="Skupina 6"/>
            <p:cNvGrpSpPr/>
            <p:nvPr/>
          </p:nvGrpSpPr>
          <p:grpSpPr>
            <a:xfrm>
              <a:off x="6860346" y="926151"/>
              <a:ext cx="1328089" cy="5799352"/>
              <a:chOff x="6860346" y="926151"/>
              <a:chExt cx="1328089" cy="5799352"/>
            </a:xfrm>
          </p:grpSpPr>
          <p:sp>
            <p:nvSpPr>
              <p:cNvPr id="39" name="Obdélník 38"/>
              <p:cNvSpPr/>
              <p:nvPr/>
            </p:nvSpPr>
            <p:spPr>
              <a:xfrm>
                <a:off x="6860352" y="9419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1" name="Obdélník 40"/>
              <p:cNvSpPr/>
              <p:nvPr/>
            </p:nvSpPr>
            <p:spPr>
              <a:xfrm>
                <a:off x="6860352" y="567394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2" name="Obdélník 41"/>
              <p:cNvSpPr/>
              <p:nvPr/>
            </p:nvSpPr>
            <p:spPr>
              <a:xfrm>
                <a:off x="6860352" y="251926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3" name="Obdélník 42"/>
              <p:cNvSpPr/>
              <p:nvPr/>
            </p:nvSpPr>
            <p:spPr>
              <a:xfrm>
                <a:off x="6860352" y="199348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4" name="Obdélník 43"/>
              <p:cNvSpPr/>
              <p:nvPr/>
            </p:nvSpPr>
            <p:spPr>
              <a:xfrm>
                <a:off x="6860350" y="146770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5" name="Obdélník 44"/>
              <p:cNvSpPr/>
              <p:nvPr/>
            </p:nvSpPr>
            <p:spPr>
              <a:xfrm>
                <a:off x="6860348" y="409660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6" name="Obdélník 45"/>
              <p:cNvSpPr/>
              <p:nvPr/>
            </p:nvSpPr>
            <p:spPr>
              <a:xfrm>
                <a:off x="6860346" y="514816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7" name="Obdélník 46"/>
              <p:cNvSpPr/>
              <p:nvPr/>
            </p:nvSpPr>
            <p:spPr>
              <a:xfrm>
                <a:off x="6860352" y="304504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8" name="Obdélník 47"/>
              <p:cNvSpPr/>
              <p:nvPr/>
            </p:nvSpPr>
            <p:spPr>
              <a:xfrm>
                <a:off x="6860349" y="35708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49" name="Obdélník 48"/>
              <p:cNvSpPr/>
              <p:nvPr/>
            </p:nvSpPr>
            <p:spPr>
              <a:xfrm>
                <a:off x="6860352" y="619972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50" name="Obdélník 49"/>
              <p:cNvSpPr/>
              <p:nvPr/>
            </p:nvSpPr>
            <p:spPr>
              <a:xfrm>
                <a:off x="6860352" y="4622383"/>
                <a:ext cx="1328083" cy="52578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3200" dirty="0" smtClean="0">
                    <a:solidFill>
                      <a:schemeClr val="tx1"/>
                    </a:solidFill>
                    <a:ea typeface="Calibri"/>
                    <a:cs typeface="Times New Roman"/>
                  </a:rPr>
                  <a:t> </a:t>
                </a:r>
                <a:endParaRPr lang="cs-CZ" sz="3200" dirty="0">
                  <a:solidFill>
                    <a:schemeClr val="tx1"/>
                  </a:solidFill>
                  <a:effectLst/>
                  <a:ea typeface="Calibri"/>
                  <a:cs typeface="Times New Roman"/>
                </a:endParaRPr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7202824" y="926151"/>
                <a:ext cx="64312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4,5</a:t>
                </a:r>
                <a:endParaRPr lang="cs-CZ" sz="28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4" name="TextovéPole 83"/>
              <p:cNvSpPr txBox="1"/>
              <p:nvPr/>
            </p:nvSpPr>
            <p:spPr>
              <a:xfrm>
                <a:off x="7268248" y="6197163"/>
                <a:ext cx="64312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3,5</a:t>
                </a:r>
                <a:endParaRPr lang="cs-CZ" sz="28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55" name="Ovál 54"/>
            <p:cNvSpPr/>
            <p:nvPr/>
          </p:nvSpPr>
          <p:spPr>
            <a:xfrm>
              <a:off x="7067186" y="17738"/>
              <a:ext cx="914400" cy="9144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179" y="6575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59834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7" r="18803"/>
          <a:stretch/>
        </p:blipFill>
        <p:spPr bwMode="auto">
          <a:xfrm flipH="1">
            <a:off x="4283968" y="0"/>
            <a:ext cx="486003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álný popisek 5"/>
          <p:cNvSpPr/>
          <p:nvPr/>
        </p:nvSpPr>
        <p:spPr>
          <a:xfrm>
            <a:off x="179512" y="1988840"/>
            <a:ext cx="4997572" cy="2880320"/>
          </a:xfrm>
          <a:prstGeom prst="wedgeEllipseCallout">
            <a:avLst>
              <a:gd name="adj1" fmla="val 59286"/>
              <a:gd name="adj2" fmla="val -30913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Porovnávejte čísla. Určete znak nerovnosti nebo rovnosti. Dotykem na tabuli zjistíte správnou odpověď.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8122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Skupina 28"/>
          <p:cNvGrpSpPr/>
          <p:nvPr/>
        </p:nvGrpSpPr>
        <p:grpSpPr>
          <a:xfrm>
            <a:off x="221399" y="1165149"/>
            <a:ext cx="2766425" cy="1111885"/>
            <a:chOff x="947860" y="1484784"/>
            <a:chExt cx="1599715" cy="1111885"/>
          </a:xfrm>
        </p:grpSpPr>
        <p:sp>
          <p:nvSpPr>
            <p:cNvPr id="30" name="Obdélník 29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1,26      0,34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1" name="Rovnoramenný trojúhelník 30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sp>
        <p:nvSpPr>
          <p:cNvPr id="82" name="TextovéPole 81"/>
          <p:cNvSpPr txBox="1"/>
          <p:nvPr/>
        </p:nvSpPr>
        <p:spPr>
          <a:xfrm>
            <a:off x="1366267" y="1573913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&gt;</a:t>
            </a:r>
            <a:endParaRPr lang="cs-CZ" sz="4800" b="1" dirty="0">
              <a:solidFill>
                <a:srgbClr val="FF0000"/>
              </a:solidFill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3215987" y="1165149"/>
            <a:ext cx="2766425" cy="1111885"/>
            <a:chOff x="947860" y="1484784"/>
            <a:chExt cx="1599715" cy="1111885"/>
          </a:xfrm>
        </p:grpSpPr>
        <p:sp>
          <p:nvSpPr>
            <p:cNvPr id="7" name="Obdélník 6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4,6       8,06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8" name="Rovnoramenný trojúhelník 7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6228184" y="1165149"/>
            <a:ext cx="2766425" cy="1111885"/>
            <a:chOff x="947860" y="1484784"/>
            <a:chExt cx="1599715" cy="1111885"/>
          </a:xfrm>
        </p:grpSpPr>
        <p:sp>
          <p:nvSpPr>
            <p:cNvPr id="10" name="Obdélník 9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25,3      24,3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11" name="Rovnoramenný trojúhelník 10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07188" y="2636912"/>
            <a:ext cx="2766425" cy="1111885"/>
            <a:chOff x="947860" y="1484784"/>
            <a:chExt cx="1599715" cy="1111885"/>
          </a:xfrm>
        </p:grpSpPr>
        <p:sp>
          <p:nvSpPr>
            <p:cNvPr id="22" name="Obdélník 21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0,01       0,1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3" name="Rovnoramenný trojúhelník 22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3201776" y="2636912"/>
            <a:ext cx="2766425" cy="1111885"/>
            <a:chOff x="947860" y="1484784"/>
            <a:chExt cx="1599715" cy="1111885"/>
          </a:xfrm>
        </p:grpSpPr>
        <p:sp>
          <p:nvSpPr>
            <p:cNvPr id="26" name="Obdélník 25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7,26     7,26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7" name="Rovnoramenný trojúhelník 26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6213973" y="2636912"/>
            <a:ext cx="2766425" cy="1111885"/>
            <a:chOff x="947860" y="1484784"/>
            <a:chExt cx="1599715" cy="1111885"/>
          </a:xfrm>
        </p:grpSpPr>
        <p:sp>
          <p:nvSpPr>
            <p:cNvPr id="32" name="Obdélník 31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3,9      9,7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3" name="Rovnoramenný trojúhelník 32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207186" y="4098641"/>
            <a:ext cx="2766425" cy="1111885"/>
            <a:chOff x="947860" y="1484784"/>
            <a:chExt cx="1599715" cy="1111885"/>
          </a:xfrm>
        </p:grpSpPr>
        <p:sp>
          <p:nvSpPr>
            <p:cNvPr id="35" name="Obdélník 34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14,17     14,16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6" name="Rovnoramenný trojúhelník 35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sp>
        <p:nvSpPr>
          <p:cNvPr id="37" name="TextovéPole 36"/>
          <p:cNvSpPr txBox="1"/>
          <p:nvPr/>
        </p:nvSpPr>
        <p:spPr>
          <a:xfrm>
            <a:off x="1352054" y="4505419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&gt;</a:t>
            </a:r>
            <a:endParaRPr lang="cs-CZ" sz="4800" b="1" dirty="0">
              <a:solidFill>
                <a:srgbClr val="FF0000"/>
              </a:solidFill>
            </a:endParaRPr>
          </a:p>
        </p:txBody>
      </p:sp>
      <p:grpSp>
        <p:nvGrpSpPr>
          <p:cNvPr id="38" name="Skupina 37"/>
          <p:cNvGrpSpPr/>
          <p:nvPr/>
        </p:nvGrpSpPr>
        <p:grpSpPr>
          <a:xfrm>
            <a:off x="3201774" y="4098641"/>
            <a:ext cx="2766425" cy="1111885"/>
            <a:chOff x="947860" y="1484784"/>
            <a:chExt cx="1599715" cy="1111885"/>
          </a:xfrm>
        </p:grpSpPr>
        <p:sp>
          <p:nvSpPr>
            <p:cNvPr id="39" name="Obdélník 38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8,6       8,61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0" name="Rovnoramenný trojúhelník 39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41" name="Skupina 40"/>
          <p:cNvGrpSpPr/>
          <p:nvPr/>
        </p:nvGrpSpPr>
        <p:grpSpPr>
          <a:xfrm>
            <a:off x="6213971" y="4098641"/>
            <a:ext cx="2766425" cy="1111885"/>
            <a:chOff x="947860" y="1484784"/>
            <a:chExt cx="1599715" cy="1111885"/>
          </a:xfrm>
        </p:grpSpPr>
        <p:sp>
          <p:nvSpPr>
            <p:cNvPr id="42" name="Obdélník 41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15,40     15,4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3" name="Rovnoramenný trojúhelník 42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272720" y="5575749"/>
            <a:ext cx="2766425" cy="1111885"/>
            <a:chOff x="947860" y="1484784"/>
            <a:chExt cx="1599715" cy="1111885"/>
          </a:xfrm>
        </p:grpSpPr>
        <p:sp>
          <p:nvSpPr>
            <p:cNvPr id="45" name="Obdélník 44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5,35      9,35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6" name="Rovnoramenný trojúhelník 45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3267308" y="5575749"/>
            <a:ext cx="2766425" cy="1111885"/>
            <a:chOff x="947860" y="1484784"/>
            <a:chExt cx="1599715" cy="1111885"/>
          </a:xfrm>
        </p:grpSpPr>
        <p:sp>
          <p:nvSpPr>
            <p:cNvPr id="49" name="Obdélník 48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30,02     3,06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50" name="Rovnoramenný trojúhelník 49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6279505" y="5575749"/>
            <a:ext cx="2766425" cy="1111885"/>
            <a:chOff x="947860" y="1484784"/>
            <a:chExt cx="1599715" cy="1111885"/>
          </a:xfrm>
        </p:grpSpPr>
        <p:sp>
          <p:nvSpPr>
            <p:cNvPr id="52" name="Obdélník 51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10,55     10,51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53" name="Rovnoramenný trojúhelník 52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sp>
        <p:nvSpPr>
          <p:cNvPr id="54" name="TextovéPole 53"/>
          <p:cNvSpPr txBox="1"/>
          <p:nvPr/>
        </p:nvSpPr>
        <p:spPr>
          <a:xfrm>
            <a:off x="4185681" y="-243408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>
                <a:solidFill>
                  <a:srgbClr val="FF0000"/>
                </a:solidFill>
              </a:rPr>
              <a:t>=</a:t>
            </a:r>
          </a:p>
        </p:txBody>
      </p:sp>
      <p:sp>
        <p:nvSpPr>
          <p:cNvPr id="55" name="TextovéPole 54"/>
          <p:cNvSpPr txBox="1"/>
          <p:nvPr/>
        </p:nvSpPr>
        <p:spPr>
          <a:xfrm>
            <a:off x="1216872" y="-243408"/>
            <a:ext cx="7896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 smtClean="0">
                <a:solidFill>
                  <a:srgbClr val="FF0000"/>
                </a:solidFill>
              </a:rPr>
              <a:t>&gt;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7142359" y="-243408"/>
            <a:ext cx="93807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b="1" dirty="0" smtClean="0">
                <a:solidFill>
                  <a:srgbClr val="FF0000"/>
                </a:solidFill>
              </a:rPr>
              <a:t>&lt;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7365978" y="3070408"/>
            <a:ext cx="6303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&lt;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4239256" y="1559900"/>
            <a:ext cx="6303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&lt;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1417588" y="3036927"/>
            <a:ext cx="6303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&lt;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493458" y="6009244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&gt;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7417299" y="5993892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&gt;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4239255" y="4512497"/>
            <a:ext cx="6303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&lt;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1427779" y="6009243"/>
            <a:ext cx="6303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&lt;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7445474" y="4512498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>
                <a:solidFill>
                  <a:srgbClr val="FF0000"/>
                </a:solidFill>
              </a:rPr>
              <a:t>=</a:t>
            </a:r>
          </a:p>
        </p:txBody>
      </p:sp>
      <p:sp>
        <p:nvSpPr>
          <p:cNvPr id="64" name="TextovéPole 63"/>
          <p:cNvSpPr txBox="1"/>
          <p:nvPr/>
        </p:nvSpPr>
        <p:spPr>
          <a:xfrm>
            <a:off x="4353779" y="3070406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>
                <a:solidFill>
                  <a:srgbClr val="FF0000"/>
                </a:solidFill>
              </a:rPr>
              <a:t>=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7365978" y="1573912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&gt;</a:t>
            </a:r>
            <a:endParaRPr lang="cs-CZ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35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37" grpId="0"/>
      <p:bldP spid="54" grpId="0"/>
      <p:bldP spid="55" grpId="0"/>
      <p:bldP spid="57" grpId="0"/>
      <p:bldP spid="58" grpId="0"/>
      <p:bldP spid="59" grpId="0"/>
      <p:bldP spid="60" grpId="0"/>
      <p:bldP spid="24" grpId="0"/>
      <p:bldP spid="47" grpId="0"/>
      <p:bldP spid="61" grpId="0"/>
      <p:bldP spid="62" grpId="0"/>
      <p:bldP spid="63" grpId="0"/>
      <p:bldP spid="64" grpId="0"/>
      <p:bldP spid="6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Skupina 28"/>
          <p:cNvGrpSpPr/>
          <p:nvPr/>
        </p:nvGrpSpPr>
        <p:grpSpPr>
          <a:xfrm>
            <a:off x="221399" y="1165149"/>
            <a:ext cx="2766425" cy="1111885"/>
            <a:chOff x="947860" y="1484784"/>
            <a:chExt cx="1599715" cy="1111885"/>
          </a:xfrm>
        </p:grpSpPr>
        <p:sp>
          <p:nvSpPr>
            <p:cNvPr id="30" name="Obdélník 29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80,1     80,01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1" name="Rovnoramenný trojúhelník 30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sp>
        <p:nvSpPr>
          <p:cNvPr id="82" name="TextovéPole 81"/>
          <p:cNvSpPr txBox="1"/>
          <p:nvPr/>
        </p:nvSpPr>
        <p:spPr>
          <a:xfrm>
            <a:off x="1271446" y="1598644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&gt;</a:t>
            </a:r>
            <a:endParaRPr lang="cs-CZ" sz="4800" b="1" dirty="0">
              <a:solidFill>
                <a:srgbClr val="FF0000"/>
              </a:solidFill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3215987" y="1165149"/>
            <a:ext cx="2766425" cy="1111885"/>
            <a:chOff x="947860" y="1484784"/>
            <a:chExt cx="1599715" cy="1111885"/>
          </a:xfrm>
        </p:grpSpPr>
        <p:sp>
          <p:nvSpPr>
            <p:cNvPr id="7" name="Obdélník 6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0,44       0,54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8" name="Rovnoramenný trojúhelník 7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6228184" y="1165149"/>
            <a:ext cx="2766425" cy="1111885"/>
            <a:chOff x="947860" y="1484784"/>
            <a:chExt cx="1599715" cy="1111885"/>
          </a:xfrm>
        </p:grpSpPr>
        <p:sp>
          <p:nvSpPr>
            <p:cNvPr id="10" name="Obdélník 9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1,5      1,05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11" name="Rovnoramenný trojúhelník 10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207188" y="2636912"/>
            <a:ext cx="2766425" cy="1111885"/>
            <a:chOff x="947860" y="1484784"/>
            <a:chExt cx="1599715" cy="1111885"/>
          </a:xfrm>
        </p:grpSpPr>
        <p:sp>
          <p:nvSpPr>
            <p:cNvPr id="22" name="Obdélník 21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3,25      5,25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3" name="Rovnoramenný trojúhelník 22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3201776" y="2636912"/>
            <a:ext cx="2766425" cy="1111885"/>
            <a:chOff x="947860" y="1484784"/>
            <a:chExt cx="1599715" cy="1111885"/>
          </a:xfrm>
        </p:grpSpPr>
        <p:sp>
          <p:nvSpPr>
            <p:cNvPr id="26" name="Obdélník 25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2,9       2,90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27" name="Rovnoramenný trojúhelník 26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6213973" y="2636912"/>
            <a:ext cx="2766425" cy="1111885"/>
            <a:chOff x="947860" y="1484784"/>
            <a:chExt cx="1599715" cy="1111885"/>
          </a:xfrm>
        </p:grpSpPr>
        <p:sp>
          <p:nvSpPr>
            <p:cNvPr id="32" name="Obdélník 31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5,6       6,5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3" name="Rovnoramenný trojúhelník 32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207186" y="4098641"/>
            <a:ext cx="2766425" cy="1111885"/>
            <a:chOff x="947860" y="1484784"/>
            <a:chExt cx="1599715" cy="1111885"/>
          </a:xfrm>
        </p:grpSpPr>
        <p:sp>
          <p:nvSpPr>
            <p:cNvPr id="35" name="Obdélník 34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60,40     60,04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36" name="Rovnoramenný trojúhelník 35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sp>
        <p:nvSpPr>
          <p:cNvPr id="37" name="TextovéPole 36"/>
          <p:cNvSpPr txBox="1"/>
          <p:nvPr/>
        </p:nvSpPr>
        <p:spPr>
          <a:xfrm>
            <a:off x="1352054" y="4532137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&gt;</a:t>
            </a:r>
            <a:endParaRPr lang="cs-CZ" sz="4800" b="1" dirty="0">
              <a:solidFill>
                <a:srgbClr val="FF0000"/>
              </a:solidFill>
            </a:endParaRPr>
          </a:p>
        </p:txBody>
      </p:sp>
      <p:grpSp>
        <p:nvGrpSpPr>
          <p:cNvPr id="38" name="Skupina 37"/>
          <p:cNvGrpSpPr/>
          <p:nvPr/>
        </p:nvGrpSpPr>
        <p:grpSpPr>
          <a:xfrm>
            <a:off x="3201774" y="4098641"/>
            <a:ext cx="2766425" cy="1111885"/>
            <a:chOff x="947860" y="1484784"/>
            <a:chExt cx="1599715" cy="1111885"/>
          </a:xfrm>
        </p:grpSpPr>
        <p:sp>
          <p:nvSpPr>
            <p:cNvPr id="39" name="Obdélník 38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7,3       9,03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0" name="Rovnoramenný trojúhelník 39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41" name="Skupina 40"/>
          <p:cNvGrpSpPr/>
          <p:nvPr/>
        </p:nvGrpSpPr>
        <p:grpSpPr>
          <a:xfrm>
            <a:off x="6213971" y="4098641"/>
            <a:ext cx="2766425" cy="1111885"/>
            <a:chOff x="947860" y="1484784"/>
            <a:chExt cx="1599715" cy="1111885"/>
          </a:xfrm>
        </p:grpSpPr>
        <p:sp>
          <p:nvSpPr>
            <p:cNvPr id="42" name="Obdélník 41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17,56     17,56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3" name="Rovnoramenný trojúhelník 42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272720" y="5575749"/>
            <a:ext cx="2766425" cy="1111885"/>
            <a:chOff x="947860" y="1484784"/>
            <a:chExt cx="1599715" cy="1111885"/>
          </a:xfrm>
        </p:grpSpPr>
        <p:sp>
          <p:nvSpPr>
            <p:cNvPr id="45" name="Obdélník 44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  0,2      0,22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46" name="Rovnoramenný trojúhelník 45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3267308" y="5575749"/>
            <a:ext cx="2766425" cy="1111885"/>
            <a:chOff x="947860" y="1484784"/>
            <a:chExt cx="1599715" cy="1111885"/>
          </a:xfrm>
        </p:grpSpPr>
        <p:sp>
          <p:nvSpPr>
            <p:cNvPr id="49" name="Obdélník 48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28,20     28,02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50" name="Rovnoramenný trojúhelník 49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6279505" y="5575749"/>
            <a:ext cx="2766425" cy="1111885"/>
            <a:chOff x="947860" y="1484784"/>
            <a:chExt cx="1599715" cy="1111885"/>
          </a:xfrm>
        </p:grpSpPr>
        <p:sp>
          <p:nvSpPr>
            <p:cNvPr id="52" name="Obdélník 51"/>
            <p:cNvSpPr/>
            <p:nvPr/>
          </p:nvSpPr>
          <p:spPr>
            <a:xfrm>
              <a:off x="1083677" y="2070889"/>
              <a:ext cx="1328083" cy="5257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2800" dirty="0" smtClean="0">
                  <a:solidFill>
                    <a:schemeClr val="tx1"/>
                  </a:solidFill>
                  <a:ea typeface="Calibri"/>
                  <a:cs typeface="Times New Roman"/>
                </a:rPr>
                <a:t>11,11     11,01</a:t>
              </a:r>
              <a:endParaRPr lang="cs-CZ" sz="2800" dirty="0">
                <a:solidFill>
                  <a:schemeClr val="tx1"/>
                </a:solidFill>
                <a:effectLst/>
                <a:ea typeface="Calibri"/>
                <a:cs typeface="Times New Roman"/>
              </a:endParaRPr>
            </a:p>
          </p:txBody>
        </p:sp>
        <p:sp>
          <p:nvSpPr>
            <p:cNvPr id="53" name="Rovnoramenný trojúhelník 52"/>
            <p:cNvSpPr/>
            <p:nvPr/>
          </p:nvSpPr>
          <p:spPr>
            <a:xfrm>
              <a:off x="947860" y="1484784"/>
              <a:ext cx="1599715" cy="586105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cs-CZ" sz="1100" dirty="0">
                  <a:solidFill>
                    <a:srgbClr val="000000"/>
                  </a:solidFill>
                  <a:effectLst/>
                  <a:ea typeface="Calibri"/>
                  <a:cs typeface="Times New Roman"/>
                </a:rPr>
                <a:t> </a:t>
              </a:r>
              <a:endParaRPr lang="cs-CZ" sz="1100" dirty="0">
                <a:effectLst/>
                <a:ea typeface="Calibri"/>
                <a:cs typeface="Times New Roman"/>
              </a:endParaRPr>
            </a:p>
          </p:txBody>
        </p:sp>
      </p:grpSp>
      <p:sp>
        <p:nvSpPr>
          <p:cNvPr id="54" name="TextovéPole 53"/>
          <p:cNvSpPr txBox="1"/>
          <p:nvPr/>
        </p:nvSpPr>
        <p:spPr>
          <a:xfrm>
            <a:off x="4185681" y="-243408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>
                <a:solidFill>
                  <a:srgbClr val="FF0000"/>
                </a:solidFill>
              </a:rPr>
              <a:t>=</a:t>
            </a:r>
          </a:p>
        </p:txBody>
      </p:sp>
      <p:sp>
        <p:nvSpPr>
          <p:cNvPr id="55" name="TextovéPole 54"/>
          <p:cNvSpPr txBox="1"/>
          <p:nvPr/>
        </p:nvSpPr>
        <p:spPr>
          <a:xfrm>
            <a:off x="1216872" y="-243408"/>
            <a:ext cx="7896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 smtClean="0">
                <a:solidFill>
                  <a:srgbClr val="FF0000"/>
                </a:solidFill>
              </a:rPr>
              <a:t>&gt;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7142359" y="-243408"/>
            <a:ext cx="93807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b="1" dirty="0" smtClean="0">
                <a:solidFill>
                  <a:srgbClr val="FF0000"/>
                </a:solidFill>
              </a:rPr>
              <a:t>&lt;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7347566" y="3065808"/>
            <a:ext cx="6303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&lt;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4335371" y="1598645"/>
            <a:ext cx="6303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&lt;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1387866" y="3065807"/>
            <a:ext cx="6303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&lt;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405102" y="6009244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&gt;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7417299" y="6009243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&gt;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4239255" y="4532137"/>
            <a:ext cx="6303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&lt;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1376201" y="6009242"/>
            <a:ext cx="6303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&lt;</a:t>
            </a:r>
            <a:r>
              <a:rPr lang="cs-CZ" sz="4800" b="1" dirty="0" smtClean="0">
                <a:solidFill>
                  <a:srgbClr val="FF0000"/>
                </a:solidFill>
              </a:rPr>
              <a:t> 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7365976" y="4533354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>
                <a:solidFill>
                  <a:srgbClr val="FF0000"/>
                </a:solidFill>
              </a:rPr>
              <a:t>=</a:t>
            </a:r>
          </a:p>
        </p:txBody>
      </p:sp>
      <p:sp>
        <p:nvSpPr>
          <p:cNvPr id="64" name="TextovéPole 63"/>
          <p:cNvSpPr txBox="1"/>
          <p:nvPr/>
        </p:nvSpPr>
        <p:spPr>
          <a:xfrm>
            <a:off x="4238747" y="3084970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=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7306354" y="1598645"/>
            <a:ext cx="490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&gt;</a:t>
            </a:r>
            <a:endParaRPr lang="cs-CZ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4417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37" grpId="0"/>
      <p:bldP spid="54" grpId="0"/>
      <p:bldP spid="55" grpId="0"/>
      <p:bldP spid="57" grpId="0"/>
      <p:bldP spid="58" grpId="0"/>
      <p:bldP spid="59" grpId="0"/>
      <p:bldP spid="60" grpId="0"/>
      <p:bldP spid="24" grpId="0"/>
      <p:bldP spid="47" grpId="0"/>
      <p:bldP spid="61" grpId="0"/>
      <p:bldP spid="62" grpId="0"/>
      <p:bldP spid="63" grpId="0"/>
      <p:bldP spid="64" grpId="0"/>
      <p:bldP spid="6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63" t="1413" r="16881"/>
          <a:stretch/>
        </p:blipFill>
        <p:spPr bwMode="auto">
          <a:xfrm flipH="1">
            <a:off x="3588862" y="0"/>
            <a:ext cx="5555138" cy="6864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ný popisek 4"/>
          <p:cNvSpPr/>
          <p:nvPr/>
        </p:nvSpPr>
        <p:spPr>
          <a:xfrm>
            <a:off x="251520" y="3789040"/>
            <a:ext cx="4853556" cy="2016224"/>
          </a:xfrm>
          <a:prstGeom prst="wedgeEllipseCallout">
            <a:avLst>
              <a:gd name="adj1" fmla="val 44994"/>
              <a:gd name="adj2" fmla="val -127090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Čtěte desetinná čísla a zapisujte je do tabulky.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4888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2095"/>
              </p:ext>
            </p:extLst>
          </p:nvPr>
        </p:nvGraphicFramePr>
        <p:xfrm>
          <a:off x="179512" y="251961"/>
          <a:ext cx="2598237" cy="6378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4053"/>
                <a:gridCol w="474053"/>
                <a:gridCol w="474053"/>
                <a:gridCol w="234025"/>
                <a:gridCol w="468000"/>
                <a:gridCol w="474053"/>
              </a:tblGrid>
              <a:tr h="1257456">
                <a:tc>
                  <a:txBody>
                    <a:bodyPr/>
                    <a:lstStyle/>
                    <a:p>
                      <a:r>
                        <a:rPr lang="cs-CZ" dirty="0" smtClean="0"/>
                        <a:t>stovky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desítky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jednotky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desetiny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setiny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8" name="Tabulk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189167"/>
              </p:ext>
            </p:extLst>
          </p:nvPr>
        </p:nvGraphicFramePr>
        <p:xfrm>
          <a:off x="4932040" y="251961"/>
          <a:ext cx="2598237" cy="6378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4053"/>
                <a:gridCol w="474053"/>
                <a:gridCol w="474053"/>
                <a:gridCol w="234025"/>
                <a:gridCol w="468000"/>
                <a:gridCol w="474053"/>
              </a:tblGrid>
              <a:tr h="1257456">
                <a:tc>
                  <a:txBody>
                    <a:bodyPr/>
                    <a:lstStyle/>
                    <a:p>
                      <a:r>
                        <a:rPr lang="cs-CZ" dirty="0" smtClean="0"/>
                        <a:t>stovky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desítky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jednotky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desetiny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setiny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187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4" name="TextovéPole 63"/>
          <p:cNvSpPr txBox="1"/>
          <p:nvPr/>
        </p:nvSpPr>
        <p:spPr>
          <a:xfrm>
            <a:off x="2987824" y="378632"/>
            <a:ext cx="1188146" cy="6124754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    3,01</a:t>
            </a:r>
          </a:p>
          <a:p>
            <a:r>
              <a:rPr lang="cs-CZ" sz="2800" dirty="0" smtClean="0"/>
              <a:t>  26,5</a:t>
            </a:r>
          </a:p>
          <a:p>
            <a:r>
              <a:rPr lang="cs-CZ" sz="2800" dirty="0" smtClean="0"/>
              <a:t>    0,1</a:t>
            </a:r>
          </a:p>
          <a:p>
            <a:r>
              <a:rPr lang="cs-CZ" sz="2800" dirty="0" smtClean="0"/>
              <a:t>314,40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6,89</a:t>
            </a:r>
          </a:p>
          <a:p>
            <a:r>
              <a:rPr lang="cs-CZ" sz="2800" dirty="0" smtClean="0"/>
              <a:t>  19,87</a:t>
            </a:r>
          </a:p>
          <a:p>
            <a:r>
              <a:rPr lang="cs-CZ" sz="2800" dirty="0" smtClean="0"/>
              <a:t>102,2</a:t>
            </a:r>
          </a:p>
          <a:p>
            <a:r>
              <a:rPr lang="cs-CZ" sz="2800" dirty="0" smtClean="0"/>
              <a:t>  70,03</a:t>
            </a:r>
          </a:p>
          <a:p>
            <a:r>
              <a:rPr lang="cs-CZ" sz="2800" dirty="0" smtClean="0"/>
              <a:t>  31,65</a:t>
            </a:r>
          </a:p>
          <a:p>
            <a:r>
              <a:rPr lang="cs-CZ" sz="2800" dirty="0" smtClean="0"/>
              <a:t>    0,01</a:t>
            </a:r>
          </a:p>
          <a:p>
            <a:r>
              <a:rPr lang="cs-CZ" sz="2800" dirty="0" smtClean="0"/>
              <a:t>512,7</a:t>
            </a:r>
          </a:p>
          <a:p>
            <a:r>
              <a:rPr lang="cs-CZ" sz="2800" dirty="0" smtClean="0"/>
              <a:t>    8,59</a:t>
            </a:r>
          </a:p>
          <a:p>
            <a:r>
              <a:rPr lang="cs-CZ" sz="2800" dirty="0" smtClean="0"/>
              <a:t>  50,22</a:t>
            </a:r>
          </a:p>
          <a:p>
            <a:r>
              <a:rPr lang="cs-CZ" sz="2800" dirty="0" smtClean="0"/>
              <a:t>    0,3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7740352" y="378632"/>
            <a:ext cx="1231427" cy="6124754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188,1</a:t>
            </a:r>
          </a:p>
          <a:p>
            <a:r>
              <a:rPr lang="cs-CZ" sz="2800" dirty="0" smtClean="0"/>
              <a:t>  17,06</a:t>
            </a:r>
          </a:p>
          <a:p>
            <a:r>
              <a:rPr lang="cs-CZ" sz="2800" dirty="0" smtClean="0"/>
              <a:t>    5,2</a:t>
            </a:r>
          </a:p>
          <a:p>
            <a:r>
              <a:rPr lang="cs-CZ" sz="2800" dirty="0" smtClean="0"/>
              <a:t>  43,60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9,99</a:t>
            </a:r>
          </a:p>
          <a:p>
            <a:r>
              <a:rPr lang="cs-CZ" sz="2800" dirty="0" smtClean="0"/>
              <a:t>615,03</a:t>
            </a:r>
          </a:p>
          <a:p>
            <a:r>
              <a:rPr lang="cs-CZ" sz="2800" dirty="0" smtClean="0"/>
              <a:t>    4,8</a:t>
            </a:r>
          </a:p>
          <a:p>
            <a:r>
              <a:rPr lang="cs-CZ" sz="2800" dirty="0" smtClean="0"/>
              <a:t>  37,2</a:t>
            </a:r>
            <a:endParaRPr lang="cs-CZ" sz="2800" dirty="0"/>
          </a:p>
          <a:p>
            <a:r>
              <a:rPr lang="cs-CZ" sz="2800" dirty="0" smtClean="0"/>
              <a:t>428,56</a:t>
            </a:r>
          </a:p>
          <a:p>
            <a:r>
              <a:rPr lang="cs-CZ" sz="2800" dirty="0" smtClean="0"/>
              <a:t>  20,03</a:t>
            </a:r>
          </a:p>
          <a:p>
            <a:r>
              <a:rPr lang="cs-CZ" sz="2800" dirty="0"/>
              <a:t>2</a:t>
            </a:r>
            <a:r>
              <a:rPr lang="cs-CZ" sz="2800" dirty="0" smtClean="0"/>
              <a:t>51,8</a:t>
            </a:r>
          </a:p>
          <a:p>
            <a:r>
              <a:rPr lang="cs-CZ" sz="2800" dirty="0" smtClean="0"/>
              <a:t>    3,75</a:t>
            </a:r>
          </a:p>
          <a:p>
            <a:r>
              <a:rPr lang="cs-CZ" sz="2800" dirty="0" smtClean="0"/>
              <a:t>  90,88</a:t>
            </a:r>
          </a:p>
          <a:p>
            <a:r>
              <a:rPr lang="cs-CZ" sz="2800" dirty="0" smtClean="0"/>
              <a:t>    0,9</a:t>
            </a:r>
          </a:p>
        </p:txBody>
      </p:sp>
    </p:spTree>
    <p:extLst>
      <p:ext uri="{BB962C8B-B14F-4D97-AF65-F5344CB8AC3E}">
        <p14:creationId xmlns:p14="http://schemas.microsoft.com/office/powerpoint/2010/main" val="2604781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2754278"/>
              </p:ext>
            </p:extLst>
          </p:nvPr>
        </p:nvGraphicFramePr>
        <p:xfrm>
          <a:off x="179512" y="251961"/>
          <a:ext cx="2598237" cy="6378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4053"/>
                <a:gridCol w="474053"/>
                <a:gridCol w="474053"/>
                <a:gridCol w="234025"/>
                <a:gridCol w="468000"/>
                <a:gridCol w="474053"/>
              </a:tblGrid>
              <a:tr h="1257456">
                <a:tc>
                  <a:txBody>
                    <a:bodyPr/>
                    <a:lstStyle/>
                    <a:p>
                      <a:r>
                        <a:rPr lang="cs-CZ" dirty="0" smtClean="0"/>
                        <a:t>stovky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desítky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jednotky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desetiny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setiny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3</a:t>
                      </a:r>
                      <a:endParaRPr lang="cs-CZ" sz="1800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</a:tr>
            </a:tbl>
          </a:graphicData>
        </a:graphic>
      </p:graphicFrame>
      <p:graphicFrame>
        <p:nvGraphicFramePr>
          <p:cNvPr id="18" name="Tabulk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187213"/>
              </p:ext>
            </p:extLst>
          </p:nvPr>
        </p:nvGraphicFramePr>
        <p:xfrm>
          <a:off x="4932040" y="251961"/>
          <a:ext cx="2598237" cy="6378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4053"/>
                <a:gridCol w="474053"/>
                <a:gridCol w="474053"/>
                <a:gridCol w="234025"/>
                <a:gridCol w="468000"/>
                <a:gridCol w="474053"/>
              </a:tblGrid>
              <a:tr h="1257456">
                <a:tc>
                  <a:txBody>
                    <a:bodyPr/>
                    <a:lstStyle/>
                    <a:p>
                      <a:r>
                        <a:rPr lang="cs-CZ" dirty="0" smtClean="0"/>
                        <a:t>stovky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desítky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jednotky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desetiny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setiny</a:t>
                      </a:r>
                      <a:endParaRPr lang="cs-CZ" dirty="0"/>
                    </a:p>
                  </a:txBody>
                  <a:tcPr vert="vert270">
                    <a:solidFill>
                      <a:srgbClr val="FFFF00"/>
                    </a:solidFill>
                  </a:tcPr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 anchor="b"/>
                </a:tc>
              </a:tr>
              <a:tr h="318703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b"/>
                </a:tc>
              </a:tr>
            </a:tbl>
          </a:graphicData>
        </a:graphic>
      </p:graphicFrame>
      <p:sp>
        <p:nvSpPr>
          <p:cNvPr id="64" name="TextovéPole 63"/>
          <p:cNvSpPr txBox="1"/>
          <p:nvPr/>
        </p:nvSpPr>
        <p:spPr>
          <a:xfrm>
            <a:off x="2987824" y="378632"/>
            <a:ext cx="1188146" cy="6124754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    3,01</a:t>
            </a:r>
          </a:p>
          <a:p>
            <a:r>
              <a:rPr lang="cs-CZ" sz="2800" dirty="0" smtClean="0"/>
              <a:t>  26,5</a:t>
            </a:r>
          </a:p>
          <a:p>
            <a:r>
              <a:rPr lang="cs-CZ" sz="2800" dirty="0" smtClean="0"/>
              <a:t>    0,1</a:t>
            </a:r>
          </a:p>
          <a:p>
            <a:r>
              <a:rPr lang="cs-CZ" sz="2800" dirty="0" smtClean="0"/>
              <a:t>314,40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6,89</a:t>
            </a:r>
          </a:p>
          <a:p>
            <a:r>
              <a:rPr lang="cs-CZ" sz="2800" dirty="0" smtClean="0"/>
              <a:t>  19,57</a:t>
            </a:r>
          </a:p>
          <a:p>
            <a:r>
              <a:rPr lang="cs-CZ" sz="2800" dirty="0" smtClean="0"/>
              <a:t>102,2</a:t>
            </a:r>
          </a:p>
          <a:p>
            <a:r>
              <a:rPr lang="cs-CZ" sz="2800" dirty="0" smtClean="0"/>
              <a:t>  70,03</a:t>
            </a:r>
          </a:p>
          <a:p>
            <a:r>
              <a:rPr lang="cs-CZ" sz="2800" dirty="0" smtClean="0"/>
              <a:t>  31,65</a:t>
            </a:r>
          </a:p>
          <a:p>
            <a:r>
              <a:rPr lang="cs-CZ" sz="2800" dirty="0" smtClean="0"/>
              <a:t>    0,01</a:t>
            </a:r>
          </a:p>
          <a:p>
            <a:r>
              <a:rPr lang="cs-CZ" sz="2800" dirty="0" smtClean="0"/>
              <a:t>542,7</a:t>
            </a:r>
          </a:p>
          <a:p>
            <a:r>
              <a:rPr lang="cs-CZ" sz="2800" dirty="0" smtClean="0"/>
              <a:t>    8,39</a:t>
            </a:r>
          </a:p>
          <a:p>
            <a:r>
              <a:rPr lang="cs-CZ" sz="2800" dirty="0" smtClean="0"/>
              <a:t>  50,22</a:t>
            </a:r>
          </a:p>
          <a:p>
            <a:r>
              <a:rPr lang="cs-CZ" sz="2800" dirty="0" smtClean="0"/>
              <a:t>    0,3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7740352" y="378632"/>
            <a:ext cx="1231427" cy="6124754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188,1</a:t>
            </a:r>
          </a:p>
          <a:p>
            <a:r>
              <a:rPr lang="cs-CZ" sz="2800" dirty="0" smtClean="0"/>
              <a:t>  17,06</a:t>
            </a:r>
          </a:p>
          <a:p>
            <a:r>
              <a:rPr lang="cs-CZ" sz="2800" dirty="0" smtClean="0"/>
              <a:t>    5,2</a:t>
            </a:r>
          </a:p>
          <a:p>
            <a:r>
              <a:rPr lang="cs-CZ" sz="2800" dirty="0" smtClean="0"/>
              <a:t>  43,60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9,99</a:t>
            </a:r>
          </a:p>
          <a:p>
            <a:r>
              <a:rPr lang="cs-CZ" sz="2800" dirty="0" smtClean="0"/>
              <a:t>615,03</a:t>
            </a:r>
          </a:p>
          <a:p>
            <a:r>
              <a:rPr lang="cs-CZ" sz="2800" dirty="0" smtClean="0"/>
              <a:t>    4,8</a:t>
            </a:r>
          </a:p>
          <a:p>
            <a:r>
              <a:rPr lang="cs-CZ" sz="2800" dirty="0" smtClean="0"/>
              <a:t>  37,2</a:t>
            </a:r>
            <a:endParaRPr lang="cs-CZ" sz="2800" dirty="0"/>
          </a:p>
          <a:p>
            <a:r>
              <a:rPr lang="cs-CZ" sz="2800" dirty="0" smtClean="0"/>
              <a:t>428,56</a:t>
            </a:r>
          </a:p>
          <a:p>
            <a:r>
              <a:rPr lang="cs-CZ" sz="2800" dirty="0" smtClean="0"/>
              <a:t>  20,03</a:t>
            </a:r>
          </a:p>
          <a:p>
            <a:r>
              <a:rPr lang="cs-CZ" sz="2800" dirty="0"/>
              <a:t>2</a:t>
            </a:r>
            <a:r>
              <a:rPr lang="cs-CZ" sz="2800" dirty="0" smtClean="0"/>
              <a:t>51,8</a:t>
            </a:r>
          </a:p>
          <a:p>
            <a:r>
              <a:rPr lang="cs-CZ" sz="2800" dirty="0" smtClean="0"/>
              <a:t>    3,75</a:t>
            </a:r>
          </a:p>
          <a:p>
            <a:r>
              <a:rPr lang="cs-CZ" sz="2800" dirty="0" smtClean="0"/>
              <a:t>  90,88</a:t>
            </a:r>
          </a:p>
          <a:p>
            <a:r>
              <a:rPr lang="cs-CZ" sz="2800" dirty="0" smtClean="0"/>
              <a:t>    0,9</a:t>
            </a:r>
          </a:p>
        </p:txBody>
      </p:sp>
    </p:spTree>
    <p:extLst>
      <p:ext uri="{BB962C8B-B14F-4D97-AF65-F5344CB8AC3E}">
        <p14:creationId xmlns:p14="http://schemas.microsoft.com/office/powerpoint/2010/main" val="3758820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26064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b="1" dirty="0" smtClean="0"/>
              <a:t>Čerpáno z otevřené galerie Microsoft Office </a:t>
            </a:r>
            <a:r>
              <a:rPr lang="cs-CZ" sz="2800" b="1" u="sng" dirty="0" smtClean="0">
                <a:hlinkClick r:id="rId2"/>
              </a:rPr>
              <a:t>www.microsoft.office.com</a:t>
            </a:r>
            <a:endParaRPr lang="cs-CZ" sz="2800" dirty="0" smtClean="0"/>
          </a:p>
          <a:p>
            <a:pPr marL="0" indent="0">
              <a:buFont typeface="Arial" pitchFamily="34" charset="0"/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083362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409</TotalTime>
  <Words>727</Words>
  <Application>Microsoft Office PowerPoint</Application>
  <PresentationFormat>Předvádění na obrazovce (4:3)</PresentationFormat>
  <Paragraphs>497</Paragraphs>
  <Slides>15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Romana Zikmundová</dc:creator>
  <cp:lastModifiedBy>Romana Zikmundová</cp:lastModifiedBy>
  <cp:revision>53</cp:revision>
  <dcterms:created xsi:type="dcterms:W3CDTF">2013-01-21T18:36:58Z</dcterms:created>
  <dcterms:modified xsi:type="dcterms:W3CDTF">2013-03-26T18:30:51Z</dcterms:modified>
</cp:coreProperties>
</file>