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D1D4819-9B4F-45D4-A36C-B86BD25C5E86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1CF53A6-F9A4-4145-B9F5-3BE2CB1D1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C0242-1278-469D-AC90-653CBBA6C3F3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7B860-A777-4F68-B00E-26FBE8363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8ED3D-3A2E-4707-AD0E-19BF23CAAC2B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1626B-665A-4B46-8466-DAD04C13D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06819-6D1C-4F6F-B9D1-2C677D007D0F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14BE7-1EC1-4FB6-882B-114121860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6E946-CB0C-454F-8B2C-1D1EE6BDB6AB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A064D-70AA-4FDC-93B1-D84300AE5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D370C-C4EC-4D8F-BDB3-217E616538FE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E4333-1370-4802-8A3A-BCBA51365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EF56A-393D-45B1-892B-F641511EC6F8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7BAC3-EBED-47CF-B054-FB9FB1F95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63943-EC78-42B1-8CA4-EF16CA6AAF28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5EA3B-9ADD-401D-9162-ACC4AFA8F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5079E-3F5E-4B17-B80E-531368A2D1A9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E6E8D-A397-464D-9E4A-1EB25F6B0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3C768-75A1-473D-82A8-8D94C9215528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10F0B-B0F1-4C4C-9CC3-9D10E7C47B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3B7CC-79A9-4EF5-A07E-37BB4488D8DD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A1429-96C2-4D14-B911-962AE0BDB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4C8E0-24C4-423F-B242-91D68D3CC8F4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5F691-D1B0-4C41-B1E4-A227B0165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9D93EE-4200-47D2-B9C8-AC653C7059A2}" type="datetime1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C48E47-5459-4FF9-9E61-91D83BD01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80" name="Group 44"/>
          <p:cNvGraphicFramePr>
            <a:graphicFrameLocks noGrp="1"/>
          </p:cNvGraphicFramePr>
          <p:nvPr/>
        </p:nvGraphicFramePr>
        <p:xfrm>
          <a:off x="1763713" y="1268413"/>
          <a:ext cx="5695950" cy="4611687"/>
        </p:xfrm>
        <a:graphic>
          <a:graphicData uri="http://schemas.openxmlformats.org/drawingml/2006/table">
            <a:tbl>
              <a:tblPr/>
              <a:tblGrid>
                <a:gridCol w="1668462"/>
                <a:gridCol w="4027488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Plzeň-Božkov, Vřesinská 17, příspěvková organiazce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 Jana  Boháčová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17.10.1012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4.třída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Podstatná jména – určování rodu a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Podstatná jména, rod,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Třídění podstatných jmen podle rodu a čísla PowerPoint strana 2- 6.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k zopakování určování rodu a čísla podstatných jmen.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3F8A93-DD71-4DE0-A656-088D7D3BB018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  <p:sp>
        <p:nvSpPr>
          <p:cNvPr id="14378" name="Rectangle 27"/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229600" cy="647700"/>
          </a:xfrm>
        </p:spPr>
        <p:txBody>
          <a:bodyPr/>
          <a:lstStyle/>
          <a:p>
            <a:r>
              <a:rPr lang="cs-CZ" sz="1000" i="1" smtClean="0"/>
              <a:t>Výukový materiál vytvořený ZŠ a MŠ Plzeň-Božkov v rámci EU projektu Moderní škola, autor:  Jana Boháčová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/>
          <a:p>
            <a:pPr>
              <a:defRPr/>
            </a:pPr>
            <a:fld id="{7E7AAABD-F262-40DD-974F-E07F70778D44}" type="slidenum">
              <a:rPr lang="cs-CZ" smtClean="0"/>
              <a:pPr>
                <a:defRPr/>
              </a:pPr>
              <a:t>2</a:t>
            </a:fld>
            <a:endParaRPr lang="cs-CZ" smtClean="0"/>
          </a:p>
        </p:txBody>
      </p:sp>
      <p:graphicFrame>
        <p:nvGraphicFramePr>
          <p:cNvPr id="15375" name="Group 15"/>
          <p:cNvGraphicFramePr>
            <a:graphicFrameLocks noGrp="1"/>
          </p:cNvGraphicFramePr>
          <p:nvPr/>
        </p:nvGraphicFramePr>
        <p:xfrm>
          <a:off x="1724025" y="1892300"/>
          <a:ext cx="5695950" cy="1836738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1108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1.Strana  2 a 4 – žáci si procvičují určování rodu a čísla podstatných jmen.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Strana  3 a 4 žáci si kontrolují svoji práci.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Pro zopakování učiva slouží pracovní lis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 </a:t>
                      </a: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www.zsplzenbozkov.cz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373" name="Rectangle 27"/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229600" cy="647700"/>
          </a:xfrm>
        </p:spPr>
        <p:txBody>
          <a:bodyPr/>
          <a:lstStyle/>
          <a:p>
            <a:r>
              <a:rPr lang="cs-CZ" sz="1000" i="1" smtClean="0"/>
              <a:t>Výukový materiál vytvořený ZŠ a MŠ Plzeň-Božkov v rámci EU projektu Moderní škola, autor:  Jana Boháčová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Podstatná jména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357313" y="3857625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chemeClr val="accent1"/>
                </a:solidFill>
              </a:rPr>
              <a:t>rod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     </a:t>
            </a:r>
            <a:r>
              <a:rPr lang="cs-CZ" sz="4000" dirty="0" smtClean="0">
                <a:solidFill>
                  <a:srgbClr val="00B050"/>
                </a:solidFill>
              </a:rPr>
              <a:t>číslo</a:t>
            </a:r>
            <a:r>
              <a:rPr lang="cs-CZ" dirty="0" smtClean="0"/>
              <a:t>     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EF1BF4-7C3A-4376-9C14-35630784D22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5" name="Rectangle 27"/>
          <p:cNvSpPr txBox="1">
            <a:spLocks noChangeArrowheads="1"/>
          </p:cNvSpPr>
          <p:nvPr/>
        </p:nvSpPr>
        <p:spPr bwMode="auto">
          <a:xfrm>
            <a:off x="457200" y="333375"/>
            <a:ext cx="8229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>
                <a:latin typeface="+mj-lt"/>
                <a:ea typeface="+mj-ea"/>
                <a:cs typeface="+mj-cs"/>
              </a:rPr>
              <a:t>Výukový materiál vytvořený ZŠ a MŠ Plzeň-Božkov v rámci EU projektu Moderní škola, autor:  Jana Boháčová</a:t>
            </a:r>
            <a:endParaRPr lang="cs-CZ" sz="1000" i="1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7030A0"/>
                </a:solidFill>
              </a:rPr>
              <a:t>roztřiď podstatná jména podle rodu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4400" b="1" dirty="0" smtClean="0">
                <a:solidFill>
                  <a:srgbClr val="00B050"/>
                </a:solidFill>
              </a:rPr>
              <a:t>           ten</a:t>
            </a:r>
            <a:r>
              <a:rPr lang="cs-CZ" sz="4400" b="1" dirty="0" smtClean="0"/>
              <a:t>          </a:t>
            </a:r>
            <a:r>
              <a:rPr lang="cs-CZ" sz="4400" b="1" dirty="0" smtClean="0">
                <a:solidFill>
                  <a:srgbClr val="C00000"/>
                </a:solidFill>
              </a:rPr>
              <a:t> ta </a:t>
            </a:r>
            <a:r>
              <a:rPr lang="cs-CZ" b="1" dirty="0" smtClean="0">
                <a:solidFill>
                  <a:srgbClr val="C00000"/>
                </a:solidFill>
              </a:rPr>
              <a:t>                  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to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     maso          koza      dům      pole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 police     auto     kočka       míč       králík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7BE625-62CC-48A9-8343-FD9B170510A0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Rectangle 27"/>
          <p:cNvSpPr txBox="1">
            <a:spLocks noChangeArrowheads="1"/>
          </p:cNvSpPr>
          <p:nvPr/>
        </p:nvSpPr>
        <p:spPr bwMode="auto">
          <a:xfrm>
            <a:off x="457200" y="333375"/>
            <a:ext cx="8229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>
                <a:latin typeface="+mj-lt"/>
                <a:ea typeface="+mj-ea"/>
                <a:cs typeface="+mj-cs"/>
              </a:rPr>
              <a:t>Výukový materiál vytvořený ZŠ a MŠ Plzeň-Božkov v rámci EU projektu Moderní škola, autor:  Jana Boháčová</a:t>
            </a:r>
            <a:endParaRPr lang="cs-CZ" sz="1000" i="1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/>
                </a:solidFill>
              </a:rPr>
              <a:t>řešení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4400" dirty="0" smtClean="0">
                <a:solidFill>
                  <a:srgbClr val="00B050"/>
                </a:solidFill>
              </a:rPr>
              <a:t>            ten </a:t>
            </a:r>
            <a:r>
              <a:rPr lang="cs-CZ" sz="4400" dirty="0" smtClean="0"/>
              <a:t>            </a:t>
            </a:r>
            <a:r>
              <a:rPr lang="cs-CZ" sz="4400" dirty="0" smtClean="0">
                <a:solidFill>
                  <a:srgbClr val="FF0000"/>
                </a:solidFill>
              </a:rPr>
              <a:t>ta </a:t>
            </a:r>
            <a:r>
              <a:rPr lang="cs-CZ" sz="4400" dirty="0" smtClean="0"/>
              <a:t>                </a:t>
            </a:r>
            <a:r>
              <a:rPr lang="cs-CZ" sz="4400" dirty="0" smtClean="0">
                <a:solidFill>
                  <a:srgbClr val="0070C0"/>
                </a:solidFill>
              </a:rPr>
              <a:t>to </a:t>
            </a:r>
            <a:r>
              <a:rPr lang="cs-CZ" sz="4400" dirty="0" smtClean="0"/>
              <a:t>    </a:t>
            </a:r>
            <a:endParaRPr lang="cs-CZ" sz="4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        dům                       koza                    maso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        míč                         police                 pole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        králík                      kočka                  auto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E8337C-23AE-4562-A890-26EB48FD7BE8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5" name="Rectangle 27"/>
          <p:cNvSpPr txBox="1">
            <a:spLocks noChangeArrowheads="1"/>
          </p:cNvSpPr>
          <p:nvPr/>
        </p:nvSpPr>
        <p:spPr bwMode="auto">
          <a:xfrm>
            <a:off x="457200" y="115888"/>
            <a:ext cx="82296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 dirty="0"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lang="cs-CZ" sz="1000" i="1" dirty="0" err="1">
                <a:latin typeface="+mj-lt"/>
                <a:ea typeface="+mj-ea"/>
                <a:cs typeface="+mj-cs"/>
              </a:rPr>
              <a:t>Božkov</a:t>
            </a:r>
            <a:r>
              <a:rPr lang="cs-CZ" sz="1000" i="1" dirty="0">
                <a:latin typeface="+mj-lt"/>
                <a:ea typeface="+mj-ea"/>
                <a:cs typeface="+mj-cs"/>
              </a:rPr>
              <a:t> v rámci EU projektu Moderní škola, autor:  Jana Boháčová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roztřiď podstatná jména podle čísla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00B050"/>
                </a:solidFill>
              </a:rPr>
              <a:t>        číslo jednotné               </a:t>
            </a:r>
            <a:r>
              <a:rPr lang="cs-CZ" smtClean="0">
                <a:solidFill>
                  <a:srgbClr val="C00000"/>
                </a:solidFill>
              </a:rPr>
              <a:t>číslo množné 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rgbClr val="C0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mtClean="0"/>
              <a:t>  škola          stoly         květina         pásek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auta          lampa         tužky           pes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kočky         obraz      hrnečky      talíře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765F7D-4883-4A68-86AD-45CC4B9EF4F2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Rectangle 27"/>
          <p:cNvSpPr txBox="1">
            <a:spLocks noChangeArrowheads="1"/>
          </p:cNvSpPr>
          <p:nvPr/>
        </p:nvSpPr>
        <p:spPr bwMode="auto">
          <a:xfrm>
            <a:off x="457200" y="115888"/>
            <a:ext cx="82296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 dirty="0"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lang="cs-CZ" sz="1000" i="1" dirty="0" err="1">
                <a:latin typeface="+mj-lt"/>
                <a:ea typeface="+mj-ea"/>
                <a:cs typeface="+mj-cs"/>
              </a:rPr>
              <a:t>Božkov</a:t>
            </a:r>
            <a:r>
              <a:rPr lang="cs-CZ" sz="1000" i="1" dirty="0">
                <a:latin typeface="+mj-lt"/>
                <a:ea typeface="+mj-ea"/>
                <a:cs typeface="+mj-cs"/>
              </a:rPr>
              <a:t> v rámci EU projektu Moderní škola, autor:  Jana Boháčová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2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řešení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číslo jednotné      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číslo množné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</a:t>
            </a:r>
            <a:r>
              <a:rPr lang="cs-CZ" dirty="0" smtClean="0"/>
              <a:t>škola	                               stoly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květina                            auta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pásek                               tužky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lampa                               kočky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pes                                    hrnečky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obraz                                 talíře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295CEC-7560-4D96-B24C-7F61EE01489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Rectangle 27"/>
          <p:cNvSpPr txBox="1">
            <a:spLocks noChangeArrowheads="1"/>
          </p:cNvSpPr>
          <p:nvPr/>
        </p:nvSpPr>
        <p:spPr bwMode="auto">
          <a:xfrm>
            <a:off x="457200" y="115888"/>
            <a:ext cx="82296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 dirty="0"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lang="cs-CZ" sz="1000" i="1" dirty="0" err="1">
                <a:latin typeface="+mj-lt"/>
                <a:ea typeface="+mj-ea"/>
                <a:cs typeface="+mj-cs"/>
              </a:rPr>
              <a:t>Božkov</a:t>
            </a:r>
            <a:r>
              <a:rPr lang="cs-CZ" sz="1000" i="1" dirty="0">
                <a:latin typeface="+mj-lt"/>
                <a:ea typeface="+mj-ea"/>
                <a:cs typeface="+mj-cs"/>
              </a:rPr>
              <a:t> v rámci EU projektu Moderní škola, autor:  Jana Boháčová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pracovní  list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500" y="2000250"/>
          <a:ext cx="8229600" cy="38719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542916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číslo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holub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poupata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tulipány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medvěd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tunely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216">
                <a:tc>
                  <a:txBody>
                    <a:bodyPr/>
                    <a:lstStyle/>
                    <a:p>
                      <a:r>
                        <a:rPr lang="cs-CZ" dirty="0" smtClean="0"/>
                        <a:t>kotě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sýkorka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3E1CCE-196C-48DE-9C85-738AF60ACF10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6" name="Rectangle 27"/>
          <p:cNvSpPr txBox="1">
            <a:spLocks noChangeArrowheads="1"/>
          </p:cNvSpPr>
          <p:nvPr/>
        </p:nvSpPr>
        <p:spPr bwMode="auto">
          <a:xfrm>
            <a:off x="457200" y="-26988"/>
            <a:ext cx="8229600" cy="647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1000" i="1" dirty="0"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lang="cs-CZ" sz="1000" i="1" dirty="0" err="1">
                <a:latin typeface="+mj-lt"/>
                <a:ea typeface="+mj-ea"/>
                <a:cs typeface="+mj-cs"/>
              </a:rPr>
              <a:t>Božkov</a:t>
            </a:r>
            <a:r>
              <a:rPr lang="cs-CZ" sz="1000" i="1" dirty="0">
                <a:latin typeface="+mj-lt"/>
                <a:ea typeface="+mj-ea"/>
                <a:cs typeface="+mj-cs"/>
              </a:rPr>
              <a:t> v rámci EU projektu Moderní škola, autor:  Jana Boháčová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341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Calibri</vt:lpstr>
      <vt:lpstr>Times New Roman</vt:lpstr>
      <vt:lpstr>Symbol</vt:lpstr>
      <vt:lpstr>Motiv sady Office</vt:lpstr>
      <vt:lpstr>Výukový materiál vytvořený ZŠ a MŠ Plzeň-Božkov v rámci EU projektu Moderní škola, autor:  Jana Boháčová</vt:lpstr>
      <vt:lpstr>Výukový materiál vytvořený ZŠ a MŠ Plzeň-Božkov v rámci EU projektu Moderní škola, autor:  Jana Boháčová</vt:lpstr>
      <vt:lpstr>Podstatná jména</vt:lpstr>
      <vt:lpstr> roztřiď podstatná jména podle rodu</vt:lpstr>
      <vt:lpstr>řešení</vt:lpstr>
      <vt:lpstr>roztřiď podstatná jména podle čísla</vt:lpstr>
      <vt:lpstr>řešení</vt:lpstr>
      <vt:lpstr>pracovní  list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Chalupa</dc:creator>
  <cp:lastModifiedBy>.</cp:lastModifiedBy>
  <cp:revision>29</cp:revision>
  <dcterms:created xsi:type="dcterms:W3CDTF">2012-06-01T19:28:18Z</dcterms:created>
  <dcterms:modified xsi:type="dcterms:W3CDTF">2013-01-02T09:40:09Z</dcterms:modified>
</cp:coreProperties>
</file>