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8" r:id="rId3"/>
    <p:sldId id="259" r:id="rId4"/>
    <p:sldId id="260" r:id="rId5"/>
    <p:sldId id="265" r:id="rId6"/>
    <p:sldId id="262" r:id="rId7"/>
    <p:sldId id="266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7780" autoAdjust="0"/>
    <p:restoredTop sz="94702" autoAdjust="0"/>
  </p:normalViewPr>
  <p:slideViewPr>
    <p:cSldViewPr>
      <p:cViewPr>
        <p:scale>
          <a:sx n="90" d="100"/>
          <a:sy n="90" d="100"/>
        </p:scale>
        <p:origin x="-324" y="-5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682CB5-348B-4F47-ABB1-523ABD6ECF67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ABD15E-B3C9-42D7-B4F7-DE2393AAC9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5513C-1009-4613-8D37-5E0F7CBBFB68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4183D-C08F-4C7D-8731-D75A798A8439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C549C-D79C-4AA9-99BC-B904AB0E9C04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76674-265D-4CC8-B465-8EC71E537931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F9318-26BF-485C-92EE-0DDB74D8E551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43916-0B00-4F4C-B2BD-6CC20F00B60D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CF8F4-5D4A-46F8-A4ED-CA6B41C0B028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5DF26-B7A5-476A-ABC0-7FCA842B5296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1B3C9-1686-4B77-9C5B-412FB706ECB9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2F05F-E8A0-4BB2-B3E7-2042E521A717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837CE-F4D7-4E98-ADCD-561FD2F48807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A4588F-999C-4D60-B129-491BBA29CF3A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E3DFD-087B-44D4-B0A6-F01F856BF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02"/>
          <p:cNvGraphicFramePr>
            <a:graphicFrameLocks noGrp="1"/>
          </p:cNvGraphicFramePr>
          <p:nvPr/>
        </p:nvGraphicFramePr>
        <p:xfrm>
          <a:off x="1857356" y="1071546"/>
          <a:ext cx="5695950" cy="4480243"/>
        </p:xfrm>
        <a:graphic>
          <a:graphicData uri="http://schemas.openxmlformats.org/drawingml/2006/table">
            <a:tbl>
              <a:tblPr/>
              <a:tblGrid>
                <a:gridCol w="1668463"/>
                <a:gridCol w="4027487"/>
              </a:tblGrid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Plzeň-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Božkov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Vřesinská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17, příspěvková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organiazce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Charakteristika výukového materiálu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Jana Boháčová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 VM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19.11. 2012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 –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5.třída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Jazyková gramotnost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VM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PowerPoint – prezentace + pracovní list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Tématický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Zdvojené souhlásky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Zdvojené souhlásky –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 -n-, -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dd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-d-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Cvičení k upevnění znalostí českého jazyka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Pracovní  list k procvičení  učiva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Rectangle 304"/>
          <p:cNvSpPr txBox="1">
            <a:spLocks noChangeArrowheads="1"/>
          </p:cNvSpPr>
          <p:nvPr/>
        </p:nvSpPr>
        <p:spPr bwMode="auto">
          <a:xfrm>
            <a:off x="1258888" y="6021388"/>
            <a:ext cx="7129462" cy="36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buFont typeface="Arial" charset="0"/>
              <a:buChar char="•"/>
              <a:defRPr/>
            </a:pPr>
            <a:endParaRPr lang="cs-CZ" sz="1000" i="1" dirty="0">
              <a:latin typeface="+mn-lt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Group 26"/>
          <p:cNvGraphicFramePr>
            <a:graphicFrameLocks noGrp="1"/>
          </p:cNvGraphicFramePr>
          <p:nvPr/>
        </p:nvGraphicFramePr>
        <p:xfrm>
          <a:off x="1857356" y="1071546"/>
          <a:ext cx="5695950" cy="3441394"/>
        </p:xfrm>
        <a:graphic>
          <a:graphicData uri="http://schemas.openxmlformats.org/drawingml/2006/table">
            <a:tbl>
              <a:tblPr/>
              <a:tblGrid>
                <a:gridCol w="1668463"/>
                <a:gridCol w="4027487"/>
              </a:tblGrid>
              <a:tr h="16430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postup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Strana   4 - 6  -  procvičování zdvojených souhlásek.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Strana  5 -7  - žáci si kontrolují svoji práci.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Jednotlivé úkoly mohou žáci doplňovat samostatně nebo ve dvojicích 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Strana  8 - k zopakování a ověření znalostí slouží pracovní list.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Při sestavování výukového programu byl využit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Point.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Výukový materiál je dostupný z </a:t>
                      </a:r>
                      <a:r>
                        <a:rPr kumimoji="0" lang="pl-PL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www.zsplzenbozkov.cz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85860"/>
            <a:ext cx="8229600" cy="3429024"/>
          </a:xfrm>
        </p:spPr>
        <p:txBody>
          <a:bodyPr>
            <a:normAutofit/>
          </a:bodyPr>
          <a:lstStyle/>
          <a:p>
            <a:r>
              <a:rPr lang="cs-CZ" sz="9600" b="1" dirty="0" smtClean="0"/>
              <a:t>Zdvojené souhlásky</a:t>
            </a:r>
            <a:endParaRPr lang="cs-CZ" sz="9600" b="1" dirty="0"/>
          </a:p>
        </p:txBody>
      </p:sp>
      <p:sp>
        <p:nvSpPr>
          <p:cNvPr id="3" name="Rectangle 4"/>
          <p:cNvSpPr txBox="1">
            <a:spLocks noChangeArrowheads="1"/>
          </p:cNvSpPr>
          <p:nvPr/>
        </p:nvSpPr>
        <p:spPr>
          <a:xfrm>
            <a:off x="971550" y="620713"/>
            <a:ext cx="7772400" cy="576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Výukový materiál vytvořený ZŠ a MŠ Plzeň-</a:t>
            </a:r>
            <a:r>
              <a:rPr kumimoji="0" lang="cs-CZ" sz="12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Božkov</a:t>
            </a: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v rámci EU projektu Moderní škola,  autor Jana</a:t>
            </a:r>
            <a:r>
              <a:rPr kumimoji="0" lang="cs-CZ" sz="12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Boháčová</a:t>
            </a:r>
            <a:endParaRPr kumimoji="0" lang="cs-CZ" sz="12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14356"/>
            <a:ext cx="8229600" cy="928694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</a:rPr>
              <a:t>- </a:t>
            </a:r>
            <a:r>
              <a:rPr lang="cs-CZ" sz="6600" b="1" dirty="0" err="1" smtClean="0">
                <a:solidFill>
                  <a:schemeClr val="accent1">
                    <a:lumMod val="75000"/>
                  </a:schemeClr>
                </a:solidFill>
              </a:rPr>
              <a:t>nn</a:t>
            </a:r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</a:rPr>
              <a:t>- nebo –n-</a:t>
            </a:r>
            <a:endParaRPr lang="cs-CZ" sz="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442915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- člověk, který něco </a:t>
            </a:r>
            <a:r>
              <a:rPr lang="cs-CZ" sz="2800" dirty="0" smtClean="0"/>
              <a:t>provedl, </a:t>
            </a:r>
            <a:r>
              <a:rPr lang="cs-CZ" sz="2800" dirty="0" smtClean="0"/>
              <a:t>je ………………………..</a:t>
            </a:r>
          </a:p>
          <a:p>
            <a:r>
              <a:rPr lang="cs-CZ" sz="2800" dirty="0" smtClean="0"/>
              <a:t>- salát vypěstovaný brzy na jaře je ………………….</a:t>
            </a:r>
          </a:p>
          <a:p>
            <a:r>
              <a:rPr lang="cs-CZ" sz="2800" dirty="0" smtClean="0"/>
              <a:t>- na vinohradech pěstujeme …………………… révu</a:t>
            </a:r>
          </a:p>
          <a:p>
            <a:r>
              <a:rPr lang="cs-CZ" sz="2800" dirty="0" smtClean="0"/>
              <a:t>- když krásně svítí </a:t>
            </a:r>
            <a:r>
              <a:rPr lang="cs-CZ" sz="2800" dirty="0" smtClean="0"/>
              <a:t>sluníčko, </a:t>
            </a:r>
            <a:r>
              <a:rPr lang="cs-CZ" sz="2800" dirty="0" smtClean="0"/>
              <a:t>je …………………….den</a:t>
            </a:r>
          </a:p>
          <a:p>
            <a:r>
              <a:rPr lang="cs-CZ" sz="2800" dirty="0" smtClean="0"/>
              <a:t>- ráno je na trávě ………………………………………rosa</a:t>
            </a:r>
          </a:p>
          <a:p>
            <a:r>
              <a:rPr lang="cs-CZ" sz="2800" dirty="0" smtClean="0"/>
              <a:t>- výlet, který trvá celý </a:t>
            </a:r>
            <a:r>
              <a:rPr lang="cs-CZ" sz="2800" dirty="0" smtClean="0"/>
              <a:t>den, </a:t>
            </a:r>
            <a:r>
              <a:rPr lang="cs-CZ" sz="2800" dirty="0" smtClean="0"/>
              <a:t>je …………………………..</a:t>
            </a:r>
          </a:p>
          <a:p>
            <a:r>
              <a:rPr lang="cs-CZ" sz="2800" dirty="0" smtClean="0"/>
              <a:t>- dům postavený z kamene je ………………………….</a:t>
            </a:r>
          </a:p>
          <a:p>
            <a:r>
              <a:rPr lang="cs-CZ" sz="2800" dirty="0" smtClean="0"/>
              <a:t>- lampa, která stojí na </a:t>
            </a:r>
            <a:r>
              <a:rPr lang="cs-CZ" sz="2800" dirty="0" smtClean="0"/>
              <a:t>stole, </a:t>
            </a:r>
            <a:r>
              <a:rPr lang="cs-CZ" sz="2800" dirty="0" smtClean="0"/>
              <a:t>je ………………………….</a:t>
            </a:r>
          </a:p>
          <a:p>
            <a:endParaRPr lang="cs-CZ" sz="2800" dirty="0"/>
          </a:p>
        </p:txBody>
      </p:sp>
      <p:sp>
        <p:nvSpPr>
          <p:cNvPr id="4" name="Rectangle 4"/>
          <p:cNvSpPr txBox="1">
            <a:spLocks noChangeArrowheads="1"/>
          </p:cNvSpPr>
          <p:nvPr/>
        </p:nvSpPr>
        <p:spPr>
          <a:xfrm>
            <a:off x="971550" y="285729"/>
            <a:ext cx="777240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Výukový materiál vytvořený ZŠ a MŠ Plzeň-</a:t>
            </a:r>
            <a:r>
              <a:rPr kumimoji="0" lang="cs-CZ" sz="12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Božkov</a:t>
            </a: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v rámci EU projektu Moderní škola,  autor Jana</a:t>
            </a:r>
            <a:r>
              <a:rPr kumimoji="0" lang="cs-CZ" sz="12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Boháčová</a:t>
            </a:r>
            <a:endParaRPr kumimoji="0" lang="cs-CZ" sz="12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14356"/>
            <a:ext cx="8229600" cy="703282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ŘEŠENÍ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- člověk, který něco </a:t>
            </a:r>
            <a:r>
              <a:rPr lang="cs-CZ" dirty="0" smtClean="0"/>
              <a:t>provedl, </a:t>
            </a:r>
            <a:r>
              <a:rPr lang="cs-CZ" dirty="0" smtClean="0"/>
              <a:t>je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vinný</a:t>
            </a:r>
          </a:p>
          <a:p>
            <a:r>
              <a:rPr lang="cs-CZ" dirty="0" smtClean="0"/>
              <a:t>- salát vypěstovaný brzy na jaře je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raný</a:t>
            </a:r>
          </a:p>
          <a:p>
            <a:r>
              <a:rPr lang="cs-CZ" dirty="0" smtClean="0"/>
              <a:t>- na vinohradech pěstujeme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vinnou</a:t>
            </a:r>
            <a:r>
              <a:rPr lang="cs-CZ" dirty="0" smtClean="0"/>
              <a:t> révu</a:t>
            </a:r>
          </a:p>
          <a:p>
            <a:r>
              <a:rPr lang="cs-CZ" dirty="0" smtClean="0"/>
              <a:t>- když krásně svítí </a:t>
            </a:r>
            <a:r>
              <a:rPr lang="cs-CZ" dirty="0" smtClean="0"/>
              <a:t>sluníčko, </a:t>
            </a:r>
            <a:r>
              <a:rPr lang="cs-CZ" dirty="0" smtClean="0"/>
              <a:t>je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slunný</a:t>
            </a:r>
            <a:r>
              <a:rPr lang="cs-CZ" dirty="0" smtClean="0"/>
              <a:t> den</a:t>
            </a:r>
          </a:p>
          <a:p>
            <a:r>
              <a:rPr lang="cs-CZ" dirty="0" smtClean="0"/>
              <a:t>- ráno je na trávě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ranní</a:t>
            </a:r>
            <a:r>
              <a:rPr lang="cs-CZ" dirty="0" smtClean="0"/>
              <a:t> rosa</a:t>
            </a:r>
          </a:p>
          <a:p>
            <a:r>
              <a:rPr lang="cs-CZ" dirty="0" smtClean="0"/>
              <a:t>- výlet, který trvá celý </a:t>
            </a:r>
            <a:r>
              <a:rPr lang="cs-CZ" dirty="0" smtClean="0"/>
              <a:t>den, </a:t>
            </a:r>
            <a:r>
              <a:rPr lang="cs-CZ" dirty="0" smtClean="0"/>
              <a:t>je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celodenní</a:t>
            </a:r>
          </a:p>
          <a:p>
            <a:r>
              <a:rPr lang="cs-CZ" dirty="0" smtClean="0"/>
              <a:t>- dům postavený z kamene je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kamenný</a:t>
            </a:r>
          </a:p>
          <a:p>
            <a:r>
              <a:rPr lang="cs-CZ" dirty="0" smtClean="0"/>
              <a:t>- lampa, která stojí na </a:t>
            </a:r>
            <a:r>
              <a:rPr lang="cs-CZ" dirty="0" smtClean="0"/>
              <a:t>stole, </a:t>
            </a:r>
            <a:r>
              <a:rPr lang="cs-CZ" dirty="0" smtClean="0"/>
              <a:t>je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stolní</a:t>
            </a:r>
          </a:p>
          <a:p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Rectangle 4"/>
          <p:cNvSpPr txBox="1">
            <a:spLocks noChangeArrowheads="1"/>
          </p:cNvSpPr>
          <p:nvPr/>
        </p:nvSpPr>
        <p:spPr>
          <a:xfrm>
            <a:off x="971550" y="214291"/>
            <a:ext cx="7772400" cy="4521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Výukový materiál vytvořený ZŠ a MŠ Plzeň-</a:t>
            </a:r>
            <a:r>
              <a:rPr kumimoji="0" lang="cs-CZ" sz="12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Božkov</a:t>
            </a: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v rámci EU projektu Moderní škola,  autor Jana</a:t>
            </a:r>
            <a:r>
              <a:rPr kumimoji="0" lang="cs-CZ" sz="12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Boháčová</a:t>
            </a:r>
            <a:endParaRPr kumimoji="0" lang="cs-CZ" sz="12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5">
                    <a:lumMod val="50000"/>
                  </a:schemeClr>
                </a:solidFill>
              </a:rPr>
              <a:t>-</a:t>
            </a:r>
            <a:r>
              <a:rPr lang="cs-CZ" sz="6600" b="1" dirty="0" err="1" smtClean="0">
                <a:solidFill>
                  <a:schemeClr val="accent5">
                    <a:lumMod val="50000"/>
                  </a:schemeClr>
                </a:solidFill>
              </a:rPr>
              <a:t>dd</a:t>
            </a:r>
            <a:r>
              <a:rPr lang="cs-CZ" sz="6600" b="1" dirty="0" smtClean="0">
                <a:solidFill>
                  <a:schemeClr val="accent5">
                    <a:lumMod val="50000"/>
                  </a:schemeClr>
                </a:solidFill>
              </a:rPr>
              <a:t>- nebo  -d-</a:t>
            </a:r>
            <a:endParaRPr lang="cs-CZ" sz="6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197361"/>
          </a:xfrm>
        </p:spPr>
        <p:txBody>
          <a:bodyPr/>
          <a:lstStyle/>
          <a:p>
            <a:r>
              <a:rPr lang="cs-CZ" dirty="0" smtClean="0"/>
              <a:t>- chodím do skautského ………………………………</a:t>
            </a:r>
          </a:p>
          <a:p>
            <a:r>
              <a:rPr lang="cs-CZ" dirty="0" smtClean="0"/>
              <a:t>- kůň má na kopytě ……………………………………..</a:t>
            </a:r>
          </a:p>
          <a:p>
            <a:r>
              <a:rPr lang="cs-CZ" dirty="0" smtClean="0"/>
              <a:t>- každý král měl ……………………………………..  lid</a:t>
            </a:r>
          </a:p>
          <a:p>
            <a:r>
              <a:rPr lang="cs-CZ" dirty="0" smtClean="0"/>
              <a:t>- do popelnice nosíme ………………………………..</a:t>
            </a:r>
          </a:p>
          <a:p>
            <a:r>
              <a:rPr lang="cs-CZ" dirty="0" smtClean="0"/>
              <a:t>- jsem nemocný, musím ……………………odjezd</a:t>
            </a:r>
          </a:p>
          <a:p>
            <a:r>
              <a:rPr lang="cs-CZ" dirty="0" smtClean="0"/>
              <a:t>- nepojízdné auto se musí …………………………..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Rectangle 4"/>
          <p:cNvSpPr txBox="1">
            <a:spLocks noChangeArrowheads="1"/>
          </p:cNvSpPr>
          <p:nvPr/>
        </p:nvSpPr>
        <p:spPr>
          <a:xfrm>
            <a:off x="971550" y="142852"/>
            <a:ext cx="7772400" cy="357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Výukový materiál vytvořený ZŠ a MŠ Plzeň-</a:t>
            </a:r>
            <a:r>
              <a:rPr kumimoji="0" lang="cs-CZ" sz="12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Božkov</a:t>
            </a: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v rámci EU projektu Moderní škola,  autor Jana</a:t>
            </a:r>
            <a:r>
              <a:rPr kumimoji="0" lang="cs-CZ" sz="12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Boháčová</a:t>
            </a:r>
            <a:endParaRPr kumimoji="0" lang="cs-CZ" sz="12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071570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ŘEŠENÍ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197361"/>
          </a:xfrm>
        </p:spPr>
        <p:txBody>
          <a:bodyPr/>
          <a:lstStyle/>
          <a:p>
            <a:r>
              <a:rPr lang="cs-CZ" dirty="0" smtClean="0"/>
              <a:t>- chodím do skautského </a:t>
            </a:r>
            <a:r>
              <a:rPr lang="cs-CZ" dirty="0" smtClean="0">
                <a:solidFill>
                  <a:srgbClr val="92D050"/>
                </a:solidFill>
              </a:rPr>
              <a:t>oddílu</a:t>
            </a:r>
          </a:p>
          <a:p>
            <a:r>
              <a:rPr lang="cs-CZ" dirty="0" smtClean="0"/>
              <a:t>- kůň má na kopytě </a:t>
            </a:r>
            <a:r>
              <a:rPr lang="cs-CZ" dirty="0" smtClean="0">
                <a:solidFill>
                  <a:srgbClr val="92D050"/>
                </a:solidFill>
              </a:rPr>
              <a:t>podkovu</a:t>
            </a:r>
          </a:p>
          <a:p>
            <a:r>
              <a:rPr lang="cs-CZ" dirty="0" smtClean="0"/>
              <a:t>- každý král měl své </a:t>
            </a:r>
            <a:r>
              <a:rPr lang="cs-CZ" dirty="0" smtClean="0">
                <a:solidFill>
                  <a:srgbClr val="92D050"/>
                </a:solidFill>
              </a:rPr>
              <a:t>poddané</a:t>
            </a:r>
          </a:p>
          <a:p>
            <a:r>
              <a:rPr lang="cs-CZ" dirty="0" smtClean="0"/>
              <a:t>- do popelnice nosíme </a:t>
            </a:r>
            <a:r>
              <a:rPr lang="cs-CZ" dirty="0" smtClean="0">
                <a:solidFill>
                  <a:srgbClr val="92D050"/>
                </a:solidFill>
              </a:rPr>
              <a:t>odpadky</a:t>
            </a:r>
          </a:p>
          <a:p>
            <a:r>
              <a:rPr lang="cs-CZ" dirty="0" smtClean="0"/>
              <a:t>- </a:t>
            </a:r>
            <a:r>
              <a:rPr lang="cs-CZ" dirty="0" smtClean="0"/>
              <a:t>jsem </a:t>
            </a:r>
            <a:r>
              <a:rPr lang="cs-CZ" dirty="0" smtClean="0"/>
              <a:t>nemocný musí </a:t>
            </a:r>
            <a:r>
              <a:rPr lang="cs-CZ" dirty="0" smtClean="0">
                <a:solidFill>
                  <a:srgbClr val="92D050"/>
                </a:solidFill>
              </a:rPr>
              <a:t>oddálit</a:t>
            </a:r>
            <a:r>
              <a:rPr lang="cs-CZ" dirty="0" smtClean="0"/>
              <a:t> odjezd </a:t>
            </a:r>
          </a:p>
          <a:p>
            <a:r>
              <a:rPr lang="cs-CZ" dirty="0" smtClean="0"/>
              <a:t>- nepojízdné auto se musí </a:t>
            </a:r>
            <a:r>
              <a:rPr lang="cs-CZ" dirty="0" smtClean="0">
                <a:solidFill>
                  <a:srgbClr val="92D050"/>
                </a:solidFill>
              </a:rPr>
              <a:t>odtáhnout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4" name="Rectangle 4"/>
          <p:cNvSpPr txBox="1">
            <a:spLocks noChangeArrowheads="1"/>
          </p:cNvSpPr>
          <p:nvPr/>
        </p:nvSpPr>
        <p:spPr>
          <a:xfrm>
            <a:off x="971550" y="214291"/>
            <a:ext cx="7772400" cy="500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Výukový materiál vytvořený ZŠ a MŠ Plzeň-</a:t>
            </a:r>
            <a:r>
              <a:rPr kumimoji="0" lang="cs-CZ" sz="12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Božkov</a:t>
            </a: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v rámci EU projektu Moderní škola,  autor Jana</a:t>
            </a:r>
            <a:r>
              <a:rPr kumimoji="0" lang="cs-CZ" sz="12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Boháčová</a:t>
            </a:r>
            <a:endParaRPr kumimoji="0" lang="cs-CZ" sz="12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1285884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Pracovní list k ověření znalostí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71678"/>
            <a:ext cx="8229600" cy="4054485"/>
          </a:xfrm>
        </p:spPr>
        <p:txBody>
          <a:bodyPr>
            <a:normAutofit/>
          </a:bodyPr>
          <a:lstStyle/>
          <a:p>
            <a:r>
              <a:rPr lang="cs-CZ" dirty="0" err="1" smtClean="0"/>
              <a:t>jesky</a:t>
            </a:r>
            <a:r>
              <a:rPr lang="cs-CZ" dirty="0" smtClean="0"/>
              <a:t>__í  medvěd         </a:t>
            </a:r>
            <a:r>
              <a:rPr lang="cs-CZ" dirty="0" err="1" smtClean="0"/>
              <a:t>jele</a:t>
            </a:r>
            <a:r>
              <a:rPr lang="cs-CZ" dirty="0" smtClean="0"/>
              <a:t>__   parohy,        </a:t>
            </a:r>
          </a:p>
          <a:p>
            <a:r>
              <a:rPr lang="cs-CZ" dirty="0" smtClean="0"/>
              <a:t>nová  </a:t>
            </a:r>
            <a:r>
              <a:rPr lang="cs-CZ" dirty="0" err="1" smtClean="0"/>
              <a:t>vi</a:t>
            </a:r>
            <a:r>
              <a:rPr lang="cs-CZ" dirty="0" smtClean="0"/>
              <a:t>__</a:t>
            </a:r>
            <a:r>
              <a:rPr lang="cs-CZ" dirty="0" err="1" smtClean="0"/>
              <a:t>ice</a:t>
            </a:r>
            <a:r>
              <a:rPr lang="cs-CZ" dirty="0" smtClean="0"/>
              <a:t>                 koňská po__</a:t>
            </a:r>
            <a:r>
              <a:rPr lang="cs-CZ" dirty="0" err="1" smtClean="0"/>
              <a:t>kova</a:t>
            </a:r>
            <a:endParaRPr lang="cs-CZ" dirty="0" smtClean="0"/>
          </a:p>
          <a:p>
            <a:r>
              <a:rPr lang="cs-CZ" dirty="0" smtClean="0"/>
              <a:t>byli__ý  čaj                     po__</a:t>
            </a:r>
            <a:r>
              <a:rPr lang="cs-CZ" dirty="0" err="1" smtClean="0"/>
              <a:t>aná</a:t>
            </a:r>
            <a:r>
              <a:rPr lang="cs-CZ" dirty="0" smtClean="0"/>
              <a:t>  ruka</a:t>
            </a:r>
          </a:p>
          <a:p>
            <a:r>
              <a:rPr lang="cs-CZ" dirty="0" smtClean="0"/>
              <a:t>po__</a:t>
            </a:r>
            <a:r>
              <a:rPr lang="cs-CZ" dirty="0" err="1" smtClean="0"/>
              <a:t>aný</a:t>
            </a:r>
            <a:r>
              <a:rPr lang="cs-CZ" dirty="0" smtClean="0"/>
              <a:t>  lid                   dřevě__á  hračka</a:t>
            </a:r>
          </a:p>
          <a:p>
            <a:r>
              <a:rPr lang="cs-CZ" dirty="0" smtClean="0"/>
              <a:t>skle__</a:t>
            </a:r>
            <a:r>
              <a:rPr lang="cs-CZ" dirty="0" err="1" smtClean="0"/>
              <a:t>ěná</a:t>
            </a:r>
            <a:r>
              <a:rPr lang="cs-CZ" dirty="0" smtClean="0"/>
              <a:t>  váza             </a:t>
            </a:r>
            <a:r>
              <a:rPr lang="cs-CZ" dirty="0" err="1" smtClean="0"/>
              <a:t>slo</a:t>
            </a:r>
            <a:r>
              <a:rPr lang="cs-CZ" dirty="0" smtClean="0"/>
              <a:t>__í  kly</a:t>
            </a:r>
          </a:p>
          <a:p>
            <a:r>
              <a:rPr lang="cs-CZ" dirty="0" err="1" smtClean="0"/>
              <a:t>ra</a:t>
            </a:r>
            <a:r>
              <a:rPr lang="cs-CZ" dirty="0" smtClean="0"/>
              <a:t>__é  brambory            de__í  tisk</a:t>
            </a:r>
            <a:endParaRPr lang="cs-CZ" dirty="0"/>
          </a:p>
        </p:txBody>
      </p:sp>
      <p:sp>
        <p:nvSpPr>
          <p:cNvPr id="4" name="Rectangle 4"/>
          <p:cNvSpPr txBox="1">
            <a:spLocks noChangeArrowheads="1"/>
          </p:cNvSpPr>
          <p:nvPr/>
        </p:nvSpPr>
        <p:spPr>
          <a:xfrm>
            <a:off x="971550" y="214291"/>
            <a:ext cx="7772400" cy="4286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Výukový materiál vytvořený ZŠ a MŠ Plzeň-</a:t>
            </a:r>
            <a:r>
              <a:rPr kumimoji="0" lang="cs-CZ" sz="12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Božkov</a:t>
            </a: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v rámci EU projektu Moderní škola,  autor Jana</a:t>
            </a:r>
            <a:r>
              <a:rPr kumimoji="0" lang="cs-CZ" sz="12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Boháčová</a:t>
            </a:r>
            <a:endParaRPr kumimoji="0" lang="cs-CZ" sz="12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E3DFD-087B-44D4-B0A6-F01F856BFC82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514</Words>
  <Application>Microsoft Office PowerPoint</Application>
  <PresentationFormat>Předvádění na obrazovce (4:3)</PresentationFormat>
  <Paragraphs>88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Zdvojené souhlásky</vt:lpstr>
      <vt:lpstr>- nn- nebo –n-</vt:lpstr>
      <vt:lpstr>ŘEŠENÍ</vt:lpstr>
      <vt:lpstr>-dd- nebo  -d-</vt:lpstr>
      <vt:lpstr>ŘEŠENÍ</vt:lpstr>
      <vt:lpstr>Pracovní list k ověření znalostí</vt:lpstr>
    </vt:vector>
  </TitlesOfParts>
  <Company>mamka_doma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Boháčová</dc:creator>
  <cp:lastModifiedBy>Dum</cp:lastModifiedBy>
  <cp:revision>52</cp:revision>
  <dcterms:created xsi:type="dcterms:W3CDTF">2012-11-29T15:37:23Z</dcterms:created>
  <dcterms:modified xsi:type="dcterms:W3CDTF">2013-03-26T19:08:52Z</dcterms:modified>
</cp:coreProperties>
</file>