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9" r:id="rId3"/>
    <p:sldId id="261" r:id="rId4"/>
    <p:sldId id="262" r:id="rId5"/>
    <p:sldId id="263" r:id="rId6"/>
    <p:sldId id="265" r:id="rId7"/>
    <p:sldId id="266" r:id="rId8"/>
    <p:sldId id="267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404F46-3FB3-4027-B12A-0ADDEE20BF3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76AB9B-01EA-4E80-B484-F000F71B329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A2332-6425-4ECB-B3EE-A5A8A6D8E071}" type="datetime1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86A1A-1CC6-4AC7-9A29-4867133679DB}" type="datetime1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ACD5A-E28D-4104-BCEF-05967DCB4058}" type="datetime1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E1597-311A-478C-B67D-B95346120A19}" type="datetime1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1B2D5-CB8F-4CAA-9C55-D7D569D9EA18}" type="datetime1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4A3BF-FE29-4D37-AAB5-624F3291B9EE}" type="datetime1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CDE9D-4FE7-46A3-8924-12D0842B9723}" type="datetime1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64DA4-44AD-4B8F-AB0A-BB7E8CD6A6AE}" type="datetime1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955AB-040A-481F-AEA5-9F92062F1F2F}" type="datetime1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1B630-4822-4694-ADC1-DAADEE65AD13}" type="datetime1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3E6F7-0F5C-49F6-A8A4-48F5ABD605B8}" type="datetime1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8696E1-DB31-46FE-9C55-D6A73B164E57}" type="datetime1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291C4-D8BD-47EE-8D48-92A427CF867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02"/>
          <p:cNvGraphicFramePr>
            <a:graphicFrameLocks noGrp="1"/>
          </p:cNvGraphicFramePr>
          <p:nvPr/>
        </p:nvGraphicFramePr>
        <p:xfrm>
          <a:off x="1857356" y="1071546"/>
          <a:ext cx="5695950" cy="4693603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Plzeň-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Božkov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Vřesinská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17, příspěvková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organiazce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Charakteristika výukového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Jana Boháčová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 VM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21.11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 –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5.třída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Jazyková gramotnost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PowerPoint – prezentace + pracovní list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Tématický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Zdvojené souhlásky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Zdvojené souhlásky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zz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-,-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jj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 -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j-, 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-, -k-,-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-l-, 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cc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-c-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Cvičení k upevnění znalostí českého jazyka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 list k procvičení  učiva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Rectangle 304"/>
          <p:cNvSpPr txBox="1">
            <a:spLocks noChangeArrowheads="1"/>
          </p:cNvSpPr>
          <p:nvPr/>
        </p:nvSpPr>
        <p:spPr bwMode="auto">
          <a:xfrm>
            <a:off x="1258888" y="6021388"/>
            <a:ext cx="7129462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buFont typeface="Arial" charset="0"/>
              <a:buChar char="•"/>
              <a:defRPr/>
            </a:pPr>
            <a:endParaRPr lang="cs-CZ" sz="1000" i="1" dirty="0">
              <a:latin typeface="+mn-lt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1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8596" y="214290"/>
            <a:ext cx="850112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</a:t>
            </a:r>
            <a:r>
              <a:rPr lang="cs-CZ" sz="1200" i="1" dirty="0" smtClean="0"/>
              <a:t>projektu Moderní </a:t>
            </a:r>
            <a:r>
              <a:rPr lang="cs-CZ" sz="1200" i="1" dirty="0"/>
              <a:t>škola,  autor Jana Boháčová</a:t>
            </a:r>
            <a:endParaRPr lang="cs-CZ" sz="1200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26"/>
          <p:cNvGraphicFramePr>
            <a:graphicFrameLocks noGrp="1"/>
          </p:cNvGraphicFramePr>
          <p:nvPr/>
        </p:nvGraphicFramePr>
        <p:xfrm>
          <a:off x="1857356" y="1071546"/>
          <a:ext cx="5695950" cy="3596640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16430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postup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Strana   4 - 6 -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8 -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procvičování zdvojených souhlásek.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Strana  5 -7 - 9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žáci si kontrolují svoji práci.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Jednotlivé úkoly mohou žáci doplňovat samostatně nebo ve dvojicích 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Strana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k zopakování a ověření znalostí slouží pracovní list.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 sestavování výukového programu byl využit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Point.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Výukový materiál je dostupný z </a:t>
                      </a:r>
                      <a:r>
                        <a:rPr kumimoji="0" lang="pl-PL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www.zsplzenbozkov.cz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2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596" y="214290"/>
            <a:ext cx="80010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projektu Moderní škola,  autor Jana Boháčová</a:t>
            </a:r>
            <a:endParaRPr lang="cs-CZ" sz="1200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60"/>
            <a:ext cx="8229600" cy="3429024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Zdvojené souhlásky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971550" y="620713"/>
            <a:ext cx="7772400" cy="576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Božkov</a:t>
            </a: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 rámci EU projektu Moderní škola,  autor Jana</a:t>
            </a:r>
            <a:r>
              <a:rPr kumimoji="0" lang="cs-CZ" sz="12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Boháčová</a:t>
            </a:r>
            <a:endParaRPr kumimoji="0" lang="cs-CZ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214446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 </a:t>
            </a:r>
            <a:r>
              <a:rPr lang="cs-CZ" sz="6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zz</a:t>
            </a:r>
            <a:r>
              <a:rPr lang="cs-CZ" sz="6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 nebo –z-</a:t>
            </a:r>
            <a:endParaRPr lang="cs-CZ" sz="6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/>
          <a:lstStyle/>
          <a:p>
            <a:r>
              <a:rPr lang="cs-CZ" dirty="0" smtClean="0"/>
              <a:t>- stromeček, který září je…………..…………………</a:t>
            </a:r>
          </a:p>
          <a:p>
            <a:r>
              <a:rPr lang="cs-CZ" dirty="0" smtClean="0"/>
              <a:t>- dítě, které nemá zuby je …………………………..</a:t>
            </a:r>
          </a:p>
          <a:p>
            <a:r>
              <a:rPr lang="cs-CZ" dirty="0" smtClean="0"/>
              <a:t>- ještěrka, která nemá nohy je …………………….</a:t>
            </a:r>
          </a:p>
          <a:p>
            <a:r>
              <a:rPr lang="cs-CZ" dirty="0" smtClean="0"/>
              <a:t>- hmota, která nemá tvar je …………………………</a:t>
            </a:r>
          </a:p>
          <a:p>
            <a:r>
              <a:rPr lang="cs-CZ" dirty="0" smtClean="0"/>
              <a:t>- býk, který zuří je ……………………………………….</a:t>
            </a:r>
          </a:p>
          <a:p>
            <a:r>
              <a:rPr lang="cs-CZ" dirty="0" smtClean="0"/>
              <a:t>- člověk, který se zlobí je …………………………….</a:t>
            </a:r>
            <a:endParaRPr lang="cs-CZ" dirty="0"/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971550" y="214291"/>
            <a:ext cx="7772400" cy="2857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Božkov</a:t>
            </a: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 rámci EU projektu Moderní škola,  autor Jana Boháčová</a:t>
            </a:r>
            <a:endParaRPr kumimoji="0" lang="cs-CZ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ŘEŠENÍ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stromeček, který září je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rozzářený</a:t>
            </a:r>
          </a:p>
          <a:p>
            <a:r>
              <a:rPr lang="cs-CZ" dirty="0" smtClean="0"/>
              <a:t>- dítě, které nemá zuby je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bezzubé</a:t>
            </a:r>
          </a:p>
          <a:p>
            <a:r>
              <a:rPr lang="cs-CZ" dirty="0" smtClean="0"/>
              <a:t>- ještěrka, která nemá nohy je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beznohá</a:t>
            </a:r>
          </a:p>
          <a:p>
            <a:r>
              <a:rPr lang="cs-CZ" dirty="0" smtClean="0"/>
              <a:t>- hmota, která nemá tvar je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beztvará</a:t>
            </a:r>
          </a:p>
          <a:p>
            <a:r>
              <a:rPr lang="cs-CZ" dirty="0" smtClean="0"/>
              <a:t>- býk, který zuří je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rozzuřený</a:t>
            </a:r>
          </a:p>
          <a:p>
            <a:r>
              <a:rPr lang="cs-CZ" dirty="0" smtClean="0"/>
              <a:t>- člověk, který se zlobí je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rozzlobený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971550" y="142853"/>
            <a:ext cx="7772400" cy="2857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Božkov</a:t>
            </a: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 rámci EU projektu Moderní škola,  autor Jana</a:t>
            </a:r>
            <a:r>
              <a:rPr kumimoji="0" lang="cs-CZ" sz="12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Boháčová</a:t>
            </a:r>
            <a:endParaRPr kumimoji="0" lang="cs-CZ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285884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3">
                    <a:lumMod val="50000"/>
                  </a:schemeClr>
                </a:solidFill>
              </a:rPr>
              <a:t>-</a:t>
            </a:r>
            <a:r>
              <a:rPr lang="cs-CZ" sz="6600" b="1" dirty="0" err="1" smtClean="0">
                <a:solidFill>
                  <a:schemeClr val="accent3">
                    <a:lumMod val="50000"/>
                  </a:schemeClr>
                </a:solidFill>
              </a:rPr>
              <a:t>jj</a:t>
            </a:r>
            <a:r>
              <a:rPr lang="cs-CZ" sz="6600" b="1" dirty="0" smtClean="0">
                <a:solidFill>
                  <a:schemeClr val="accent3">
                    <a:lumMod val="50000"/>
                  </a:schemeClr>
                </a:solidFill>
              </a:rPr>
              <a:t>- nebo –j-</a:t>
            </a:r>
            <a:endParaRPr lang="cs-CZ" sz="6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125923"/>
          </a:xfrm>
        </p:spPr>
        <p:txBody>
          <a:bodyPr/>
          <a:lstStyle/>
          <a:p>
            <a:r>
              <a:rPr lang="cs-CZ" dirty="0" smtClean="0"/>
              <a:t>- krajina, která je nejvíce na jih je ………………</a:t>
            </a:r>
          </a:p>
          <a:p>
            <a:r>
              <a:rPr lang="cs-CZ" dirty="0" smtClean="0"/>
              <a:t>- nůž, který je hodně ostrý je …………………….</a:t>
            </a:r>
          </a:p>
          <a:p>
            <a:r>
              <a:rPr lang="cs-CZ" dirty="0" smtClean="0"/>
              <a:t>- nejvíce jedovatá rostlina je ……………………..</a:t>
            </a:r>
          </a:p>
          <a:p>
            <a:r>
              <a:rPr lang="cs-CZ" dirty="0" smtClean="0"/>
              <a:t>- velice lahodný nápoj je ……………………………</a:t>
            </a:r>
          </a:p>
          <a:p>
            <a:r>
              <a:rPr lang="cs-CZ" dirty="0" smtClean="0"/>
              <a:t>- velmi jednoduché řešení je…………………….. </a:t>
            </a:r>
            <a:endParaRPr lang="cs-CZ" dirty="0"/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971550" y="285729"/>
            <a:ext cx="7772400" cy="2857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 vytvořený ZŠ a MŠ Plzeň-</a:t>
            </a:r>
            <a:r>
              <a:rPr kumimoji="0" lang="cs-CZ" sz="12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Božkov</a:t>
            </a:r>
            <a:r>
              <a:rPr kumimoji="0" lang="cs-CZ" sz="1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 rámci EU projektu Moderní škola,  autor Jana</a:t>
            </a:r>
            <a:r>
              <a:rPr kumimoji="0" lang="cs-CZ" sz="12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Boháčová</a:t>
            </a:r>
            <a:endParaRPr kumimoji="0" lang="cs-CZ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214446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ŘEŠENÍ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125923"/>
          </a:xfrm>
        </p:spPr>
        <p:txBody>
          <a:bodyPr/>
          <a:lstStyle/>
          <a:p>
            <a:r>
              <a:rPr lang="cs-CZ" dirty="0" smtClean="0"/>
              <a:t>- krajina, která je nejvíce na jih je </a:t>
            </a:r>
            <a:r>
              <a:rPr lang="cs-CZ" dirty="0" smtClean="0">
                <a:solidFill>
                  <a:srgbClr val="C00000"/>
                </a:solidFill>
              </a:rPr>
              <a:t>nejjižnější</a:t>
            </a:r>
          </a:p>
          <a:p>
            <a:r>
              <a:rPr lang="cs-CZ" dirty="0" smtClean="0"/>
              <a:t>- nůž, který je hodně ostrý je </a:t>
            </a:r>
            <a:r>
              <a:rPr lang="cs-CZ" dirty="0" smtClean="0">
                <a:solidFill>
                  <a:srgbClr val="C00000"/>
                </a:solidFill>
              </a:rPr>
              <a:t>nejostřejší</a:t>
            </a:r>
          </a:p>
          <a:p>
            <a:r>
              <a:rPr lang="cs-CZ" dirty="0" smtClean="0"/>
              <a:t>- nejvíce jedovatá rostlina je </a:t>
            </a:r>
            <a:r>
              <a:rPr lang="cs-CZ" dirty="0" smtClean="0">
                <a:solidFill>
                  <a:srgbClr val="C00000"/>
                </a:solidFill>
              </a:rPr>
              <a:t>nejjedovatější</a:t>
            </a:r>
          </a:p>
          <a:p>
            <a:r>
              <a:rPr lang="cs-CZ" dirty="0" smtClean="0"/>
              <a:t>- velice lahodní nápoj je </a:t>
            </a:r>
            <a:r>
              <a:rPr lang="cs-CZ" dirty="0" smtClean="0">
                <a:solidFill>
                  <a:srgbClr val="C00000"/>
                </a:solidFill>
              </a:rPr>
              <a:t>nejlahodnější</a:t>
            </a:r>
          </a:p>
          <a:p>
            <a:r>
              <a:rPr lang="cs-CZ" dirty="0" smtClean="0"/>
              <a:t>- velmi jednoduché řešení je </a:t>
            </a:r>
            <a:r>
              <a:rPr lang="cs-CZ" dirty="0" smtClean="0">
                <a:solidFill>
                  <a:srgbClr val="C00000"/>
                </a:solidFill>
              </a:rPr>
              <a:t>nejjednodušší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928662" y="285728"/>
            <a:ext cx="777240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7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1472" y="142852"/>
            <a:ext cx="821537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projektu Moderní škola,  autor Jana Boháčová</a:t>
            </a:r>
            <a:endParaRPr lang="cs-CZ" sz="1200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29600" cy="14287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kk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nebo -k- , -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ll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nebo -l-,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cc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- nebo -c-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 doplnění použij slov z nabídky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00305"/>
            <a:ext cx="8229600" cy="3500463"/>
          </a:xfrm>
        </p:spPr>
        <p:txBody>
          <a:bodyPr>
            <a:normAutofit fontScale="40000" lnSpcReduction="20000"/>
          </a:bodyPr>
          <a:lstStyle/>
          <a:p>
            <a:r>
              <a:rPr lang="cs-CZ" sz="5900" dirty="0" smtClean="0">
                <a:latin typeface="Arial" pitchFamily="34" charset="0"/>
                <a:cs typeface="Arial" pitchFamily="34" charset="0"/>
              </a:rPr>
              <a:t> jádro v ………………….    houska je ……………….</a:t>
            </a:r>
            <a:r>
              <a:rPr lang="cs-CZ" sz="59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59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5900" dirty="0" smtClean="0">
                <a:latin typeface="Arial" pitchFamily="34" charset="0"/>
                <a:cs typeface="Arial" pitchFamily="34" charset="0"/>
              </a:rPr>
              <a:t>..…….………...……..piva    tvaroh je…………………</a:t>
            </a:r>
          </a:p>
          <a:p>
            <a:r>
              <a:rPr lang="cs-CZ" sz="59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5900" dirty="0" smtClean="0">
                <a:latin typeface="Arial" pitchFamily="34" charset="0"/>
                <a:cs typeface="Arial" pitchFamily="34" charset="0"/>
              </a:rPr>
              <a:t>ervení …………………     ..……………………návrat</a:t>
            </a:r>
          </a:p>
          <a:p>
            <a:r>
              <a:rPr lang="cs-CZ" sz="59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5900" dirty="0" smtClean="0">
                <a:latin typeface="Arial" pitchFamily="34" charset="0"/>
                <a:cs typeface="Arial" pitchFamily="34" charset="0"/>
              </a:rPr>
              <a:t>emná…………………..      ……….………….…polštář </a:t>
            </a:r>
          </a:p>
          <a:p>
            <a:r>
              <a:rPr lang="cs-CZ" sz="5900" dirty="0" smtClean="0">
                <a:latin typeface="Arial" pitchFamily="34" charset="0"/>
                <a:cs typeface="Arial" pitchFamily="34" charset="0"/>
              </a:rPr>
              <a:t>vajíčko uvařené na……………..   </a:t>
            </a:r>
          </a:p>
          <a:p>
            <a:pPr>
              <a:buNone/>
            </a:pPr>
            <a:r>
              <a:rPr lang="cs-CZ" sz="5900" dirty="0" smtClean="0">
                <a:latin typeface="Arial" pitchFamily="34" charset="0"/>
                <a:cs typeface="Arial" pitchFamily="34" charset="0"/>
              </a:rPr>
              <a:t>                           </a:t>
            </a:r>
          </a:p>
          <a:p>
            <a:r>
              <a:rPr lang="cs-CZ" sz="59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59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ěkká,půllitr,pecce, měkký,brzký, raci, na měkko, půlnoc, měkoučký </a:t>
            </a:r>
            <a:r>
              <a:rPr lang="cs-CZ" sz="59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8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0034" y="142852"/>
            <a:ext cx="82868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 smtClean="0"/>
              <a:t>Výukový materiál vytvořený ZŠ a MŠ Plzeň-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 autor Jana Boháčová</a:t>
            </a:r>
            <a:endParaRPr lang="cs-CZ" sz="1200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28670"/>
            <a:ext cx="8229600" cy="928694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  <a:endParaRPr lang="cs-CZ" sz="6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983047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ádro v pecce                 houska je měkká</a:t>
            </a:r>
          </a:p>
          <a:p>
            <a:r>
              <a:rPr lang="cs-CZ" dirty="0"/>
              <a:t>p</a:t>
            </a:r>
            <a:r>
              <a:rPr lang="cs-CZ" dirty="0" smtClean="0"/>
              <a:t>ůllitr piva                       tvaroh je měkký</a:t>
            </a:r>
          </a:p>
          <a:p>
            <a:r>
              <a:rPr lang="cs-CZ" dirty="0"/>
              <a:t>č</a:t>
            </a:r>
            <a:r>
              <a:rPr lang="cs-CZ" dirty="0" smtClean="0"/>
              <a:t>ervení raci                     brzký návrat</a:t>
            </a:r>
          </a:p>
          <a:p>
            <a:r>
              <a:rPr lang="cs-CZ" dirty="0"/>
              <a:t>t</a:t>
            </a:r>
            <a:r>
              <a:rPr lang="cs-CZ" dirty="0" smtClean="0"/>
              <a:t>emná půlnoc                 měkoučký polštář</a:t>
            </a:r>
          </a:p>
          <a:p>
            <a:r>
              <a:rPr lang="cs-CZ" dirty="0"/>
              <a:t>v</a:t>
            </a:r>
            <a:r>
              <a:rPr lang="cs-CZ" dirty="0" smtClean="0"/>
              <a:t>ajíčko uvařené na měkko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9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0034" y="142852"/>
            <a:ext cx="821537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projektu Moderní škola,  autor Jana Boháčová</a:t>
            </a:r>
            <a:endParaRPr lang="cs-CZ" sz="1200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107157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>Pracovní list</a:t>
            </a:r>
            <a:endParaRPr lang="cs-CZ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Děda vypil ……………………………………piva.</a:t>
            </a:r>
          </a:p>
          <a:p>
            <a:r>
              <a:rPr lang="cs-CZ" dirty="0" smtClean="0"/>
              <a:t>Maminka přinesla ………………………chléb.</a:t>
            </a:r>
          </a:p>
          <a:p>
            <a:r>
              <a:rPr lang="cs-CZ" dirty="0" smtClean="0"/>
              <a:t>Uvařila jsem vajíčko na ……….……………. .</a:t>
            </a:r>
          </a:p>
          <a:p>
            <a:r>
              <a:rPr lang="cs-CZ" dirty="0" smtClean="0"/>
              <a:t>Do buchet se dává ……………………..tvaroh.</a:t>
            </a:r>
          </a:p>
          <a:p>
            <a:r>
              <a:rPr lang="cs-CZ" dirty="0" smtClean="0"/>
              <a:t>V každé ………………………… je jádro.</a:t>
            </a:r>
          </a:p>
          <a:p>
            <a:r>
              <a:rPr lang="cs-CZ" dirty="0" smtClean="0"/>
              <a:t>V posteli mám ……………………. Peřinu. </a:t>
            </a:r>
          </a:p>
          <a:p>
            <a:r>
              <a:rPr lang="cs-CZ" dirty="0" smtClean="0"/>
              <a:t>V čistém potoce žijí ……………………. 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t>10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596" y="142852"/>
            <a:ext cx="85725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projektu Moderní škola,  autor Jana Boháčová</a:t>
            </a:r>
            <a:endParaRPr lang="cs-CZ" sz="1200" i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631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Zdvojené souhlásky</vt:lpstr>
      <vt:lpstr>- zz- nebo –z-</vt:lpstr>
      <vt:lpstr>ŘEŠENÍ</vt:lpstr>
      <vt:lpstr>-jj- nebo –j-</vt:lpstr>
      <vt:lpstr>ŘEŠENÍ</vt:lpstr>
      <vt:lpstr>-kk- nebo -k- , -ll- nebo -l-, -cc- nebo -c- k doplnění použij slov z nabídky</vt:lpstr>
      <vt:lpstr>ŘEŠENÍ</vt:lpstr>
      <vt:lpstr>Pracovní list</vt:lpstr>
    </vt:vector>
  </TitlesOfParts>
  <Company>mamka_doma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Boháčová</dc:creator>
  <cp:lastModifiedBy>Jana Boháčová</cp:lastModifiedBy>
  <cp:revision>12</cp:revision>
  <dcterms:created xsi:type="dcterms:W3CDTF">2012-12-03T17:45:17Z</dcterms:created>
  <dcterms:modified xsi:type="dcterms:W3CDTF">2012-12-03T18:57:29Z</dcterms:modified>
</cp:coreProperties>
</file>