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9"/>
  </p:handoutMasterIdLst>
  <p:sldIdLst>
    <p:sldId id="271" r:id="rId2"/>
    <p:sldId id="272" r:id="rId3"/>
    <p:sldId id="256" r:id="rId4"/>
    <p:sldId id="258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57" r:id="rId13"/>
    <p:sldId id="259" r:id="rId14"/>
    <p:sldId id="260" r:id="rId15"/>
    <p:sldId id="268" r:id="rId16"/>
    <p:sldId id="270" r:id="rId17"/>
    <p:sldId id="269" r:id="rId18"/>
  </p:sldIdLst>
  <p:sldSz cx="9144000" cy="6858000" type="screen4x3"/>
  <p:notesSz cx="6797675" cy="99266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993300"/>
    <a:srgbClr val="FF66CC"/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08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F6FD418-CBCA-49D2-B45D-1396A985624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64D0A4-CC83-454D-BFBF-D78A6461C3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7611A3-B7FF-43CC-9A2C-6AF6BECDBA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FB596E-4BA4-40D8-B66E-AA820D84764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FA9CFA-9537-4F84-A73D-8D2AB3DFF7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2C871D-1BA4-458A-8048-60F1E1531F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806E55-FD0D-4CD0-A456-0551F8BB306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8DF330-06FC-4D04-BCB3-0B7478C9FD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288ED0-C86D-4F33-8C28-34605897F83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D1D562-3AA7-46B7-B3B9-AA2926888D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37E511-C70B-449B-9F2E-435D7FD2D10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0F5643-04D6-492F-8C69-19F54DAA9E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A8C67BD-773F-4261-9743-D07E866BDD6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plzenbozkov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460" name="Group 4"/>
          <p:cNvGraphicFramePr>
            <a:graphicFrameLocks noGrp="1"/>
          </p:cNvGraphicFramePr>
          <p:nvPr/>
        </p:nvGraphicFramePr>
        <p:xfrm>
          <a:off x="1614488" y="1052513"/>
          <a:ext cx="5916612" cy="4824412"/>
        </p:xfrm>
        <a:graphic>
          <a:graphicData uri="http://schemas.openxmlformats.org/drawingml/2006/table">
            <a:tbl>
              <a:tblPr/>
              <a:tblGrid>
                <a:gridCol w="1889125"/>
                <a:gridCol w="4027487"/>
              </a:tblGrid>
              <a:tr h="481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Plzeň-Božkov, Vřesinská 17, příspěvková organizace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Charakteristika výukového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Hana Stýblová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4.12.2012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 –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3.třída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Jazyková gramotnost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– prezentace + pracovní list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Tématický celek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Funny faces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Obličej, oči, uši, nos, ústa, brýle, slovese to have got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1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Obrazová prezentace jako podpora výuky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list k zopakování a procvičení probírané slovní zásoby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99" name="Group 19"/>
          <p:cNvGraphicFramePr>
            <a:graphicFrameLocks noGrp="1"/>
          </p:cNvGraphicFramePr>
          <p:nvPr/>
        </p:nvGraphicFramePr>
        <p:xfrm>
          <a:off x="1042988" y="549275"/>
          <a:ext cx="7092950" cy="5724525"/>
        </p:xfrm>
        <a:graphic>
          <a:graphicData uri="http://schemas.openxmlformats.org/drawingml/2006/table">
            <a:tbl>
              <a:tblPr/>
              <a:tblGrid>
                <a:gridCol w="1757362"/>
                <a:gridCol w="5335588"/>
              </a:tblGrid>
              <a:tr h="4014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postup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3 – Opakování známých slovíček - správná výslovnost – čtení slovní zásoby a spojování názvů s obrázkem.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strany 4 – opakování slovesa to have got v 1.osobě jednotného čísla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Popisují sebe – práce ve dvojicích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Str.4 – čtení vět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Vysvětlení nového učiva to have got 3.os. - ona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Popis děvčat ve třídě.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7 – čtení a překlad vět.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8 – 11 – podobná práce jako s předešlými stranami – jen procvičování he´s got, popis dětí ze třídy lze nahradit popisem jednoho chlapce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ve trojicích – popisují jeden druhého s použitím správného tvaru slovesa to have got.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12 – 13 – hrníček mluví sám za sebe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Str.14 – výklad 3.os. Jednotného čísla it´s got  + použití maňáska např. opičky a popisují ji za použití It´s got….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15 čtení a překlad 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list – úkol číslo 1,2 - samostatně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0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Všechny použité obrázky: Klipart htpp://office.microsoft.com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sestavování výukového materiálu byl použit PowerPoint.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materiál je dostupný z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hlinkClick r:id="rId2"/>
                        </a:rPr>
                        <a:t>www.zsplzenbozkov.cz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424613" y="900113"/>
            <a:ext cx="13795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an ear</a:t>
            </a:r>
          </a:p>
        </p:txBody>
      </p:sp>
      <p:pic>
        <p:nvPicPr>
          <p:cNvPr id="2058" name="Picture 10" descr="MP90040049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484313"/>
            <a:ext cx="4981575" cy="3319462"/>
          </a:xfrm>
          <a:prstGeom prst="rect">
            <a:avLst/>
          </a:prstGeom>
          <a:noFill/>
        </p:spPr>
      </p:pic>
      <p:sp>
        <p:nvSpPr>
          <p:cNvPr id="2059" name="Text Box 11"/>
          <p:cNvSpPr txBox="1">
            <a:spLocks noChangeArrowheads="1"/>
          </p:cNvSpPr>
          <p:nvPr/>
        </p:nvSpPr>
        <p:spPr bwMode="auto">
          <a:xfrm>
            <a:off x="6711950" y="2195513"/>
            <a:ext cx="144621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an eye</a:t>
            </a:r>
          </a:p>
        </p:txBody>
      </p:sp>
      <p:sp>
        <p:nvSpPr>
          <p:cNvPr id="2060" name="Text Box 12"/>
          <p:cNvSpPr txBox="1">
            <a:spLocks noChangeArrowheads="1"/>
          </p:cNvSpPr>
          <p:nvPr/>
        </p:nvSpPr>
        <p:spPr bwMode="auto">
          <a:xfrm>
            <a:off x="6927850" y="3779838"/>
            <a:ext cx="146843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a nose</a:t>
            </a:r>
          </a:p>
        </p:txBody>
      </p:sp>
      <p:sp>
        <p:nvSpPr>
          <p:cNvPr id="2061" name="Text Box 13"/>
          <p:cNvSpPr txBox="1">
            <a:spLocks noChangeArrowheads="1"/>
          </p:cNvSpPr>
          <p:nvPr/>
        </p:nvSpPr>
        <p:spPr bwMode="auto">
          <a:xfrm>
            <a:off x="6927850" y="5148263"/>
            <a:ext cx="9286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hair</a:t>
            </a:r>
          </a:p>
        </p:txBody>
      </p:sp>
      <p:sp>
        <p:nvSpPr>
          <p:cNvPr id="2062" name="Text Box 14"/>
          <p:cNvSpPr txBox="1">
            <a:spLocks noChangeArrowheads="1"/>
          </p:cNvSpPr>
          <p:nvPr/>
        </p:nvSpPr>
        <p:spPr bwMode="auto">
          <a:xfrm>
            <a:off x="2195513" y="5300663"/>
            <a:ext cx="3240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a mouth</a:t>
            </a:r>
          </a:p>
        </p:txBody>
      </p:sp>
      <p:sp>
        <p:nvSpPr>
          <p:cNvPr id="2063" name="Text Box 15"/>
          <p:cNvSpPr txBox="1">
            <a:spLocks noChangeArrowheads="1"/>
          </p:cNvSpPr>
          <p:nvPr/>
        </p:nvSpPr>
        <p:spPr bwMode="auto">
          <a:xfrm>
            <a:off x="2392363" y="466725"/>
            <a:ext cx="13335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a face</a:t>
            </a:r>
          </a:p>
        </p:txBody>
      </p:sp>
      <p:sp>
        <p:nvSpPr>
          <p:cNvPr id="2064" name="Rectangle 16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5899150" y="3357563"/>
            <a:ext cx="32448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/>
              <a:t>I´ve got…..</a:t>
            </a:r>
          </a:p>
        </p:txBody>
      </p:sp>
      <p:pic>
        <p:nvPicPr>
          <p:cNvPr id="4101" name="Picture 5" descr="MC90044063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125538"/>
            <a:ext cx="4105275" cy="4105275"/>
          </a:xfrm>
          <a:prstGeom prst="rect">
            <a:avLst/>
          </a:prstGeom>
          <a:noFill/>
        </p:spPr>
      </p:pic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095375" y="1216025"/>
            <a:ext cx="7148513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FFCC00"/>
                </a:solidFill>
              </a:rPr>
              <a:t>I´ve got blond hair.</a:t>
            </a:r>
          </a:p>
          <a:p>
            <a:endParaRPr lang="cs-CZ" sz="4000" b="1">
              <a:solidFill>
                <a:srgbClr val="FFCC00"/>
              </a:solidFill>
            </a:endParaRPr>
          </a:p>
          <a:p>
            <a:r>
              <a:rPr lang="cs-CZ" sz="4000" b="1"/>
              <a:t>I´ve got long hair.</a:t>
            </a:r>
          </a:p>
          <a:p>
            <a:endParaRPr lang="cs-CZ" sz="4000" b="1">
              <a:solidFill>
                <a:srgbClr val="FF66CC"/>
              </a:solidFill>
            </a:endParaRPr>
          </a:p>
          <a:p>
            <a:r>
              <a:rPr lang="cs-CZ" sz="4000" b="1">
                <a:solidFill>
                  <a:schemeClr val="accent2"/>
                </a:solidFill>
              </a:rPr>
              <a:t>I´ve got blue eyes.</a:t>
            </a:r>
          </a:p>
          <a:p>
            <a:endParaRPr lang="cs-CZ" sz="4000" b="1">
              <a:solidFill>
                <a:schemeClr val="accent2"/>
              </a:solidFill>
            </a:endParaRPr>
          </a:p>
          <a:p>
            <a:r>
              <a:rPr lang="cs-CZ" sz="4000" b="1"/>
              <a:t>I´ve got a little nose.</a:t>
            </a:r>
          </a:p>
          <a:p>
            <a:endParaRPr lang="cs-CZ" sz="4000" b="1"/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5899150" y="3357563"/>
            <a:ext cx="32448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/>
              <a:t>She´s got…..</a:t>
            </a:r>
          </a:p>
        </p:txBody>
      </p:sp>
      <p:pic>
        <p:nvPicPr>
          <p:cNvPr id="8196" name="Picture 4" descr="MC90044063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412875"/>
            <a:ext cx="4105275" cy="4105275"/>
          </a:xfrm>
          <a:prstGeom prst="rect">
            <a:avLst/>
          </a:prstGeom>
          <a:noFill/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5308600" y="2060575"/>
            <a:ext cx="3835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The girl has got ….</a:t>
            </a:r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095375" y="1216025"/>
            <a:ext cx="7148513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FFCC00"/>
                </a:solidFill>
              </a:rPr>
              <a:t>She´s got blond hair.</a:t>
            </a:r>
          </a:p>
          <a:p>
            <a:endParaRPr lang="cs-CZ" sz="4000" b="1">
              <a:solidFill>
                <a:srgbClr val="FFCC00"/>
              </a:solidFill>
            </a:endParaRPr>
          </a:p>
          <a:p>
            <a:r>
              <a:rPr lang="cs-CZ" sz="4000" b="1"/>
              <a:t>She´s got long hair.</a:t>
            </a:r>
          </a:p>
          <a:p>
            <a:endParaRPr lang="cs-CZ" sz="4000" b="1">
              <a:solidFill>
                <a:srgbClr val="FF66CC"/>
              </a:solidFill>
            </a:endParaRPr>
          </a:p>
          <a:p>
            <a:r>
              <a:rPr lang="cs-CZ" sz="4000" b="1">
                <a:solidFill>
                  <a:schemeClr val="accent2"/>
                </a:solidFill>
              </a:rPr>
              <a:t>She´s got blue eyes.</a:t>
            </a:r>
          </a:p>
          <a:p>
            <a:endParaRPr lang="cs-CZ" sz="4000" b="1">
              <a:solidFill>
                <a:schemeClr val="accent2"/>
              </a:solidFill>
            </a:endParaRPr>
          </a:p>
          <a:p>
            <a:r>
              <a:rPr lang="cs-CZ" sz="4000" b="1"/>
              <a:t>She´s got a little nose.</a:t>
            </a:r>
          </a:p>
          <a:p>
            <a:endParaRPr lang="cs-CZ" sz="4000" b="1"/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 descr="MC90044067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341438"/>
            <a:ext cx="4103688" cy="4103687"/>
          </a:xfrm>
          <a:prstGeom prst="rect">
            <a:avLst/>
          </a:prstGeom>
          <a:noFill/>
        </p:spPr>
      </p:pic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5364163" y="3357563"/>
            <a:ext cx="3779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/>
              <a:t>I´ve got…..</a:t>
            </a:r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095375" y="1216025"/>
            <a:ext cx="7148513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993300"/>
                </a:solidFill>
              </a:rPr>
              <a:t>I´ve got brown hair.</a:t>
            </a:r>
          </a:p>
          <a:p>
            <a:endParaRPr lang="cs-CZ" sz="4000" b="1">
              <a:solidFill>
                <a:srgbClr val="FFCC00"/>
              </a:solidFill>
            </a:endParaRPr>
          </a:p>
          <a:p>
            <a:r>
              <a:rPr lang="cs-CZ" sz="4000" b="1"/>
              <a:t>I´ve got short hair.</a:t>
            </a:r>
          </a:p>
          <a:p>
            <a:endParaRPr lang="cs-CZ" sz="4000" b="1">
              <a:solidFill>
                <a:srgbClr val="FF66CC"/>
              </a:solidFill>
            </a:endParaRPr>
          </a:p>
          <a:p>
            <a:r>
              <a:rPr lang="cs-CZ" sz="4000" b="1"/>
              <a:t>I´ve got little ears.</a:t>
            </a:r>
          </a:p>
          <a:p>
            <a:endParaRPr lang="cs-CZ" sz="4000" b="1">
              <a:solidFill>
                <a:schemeClr val="accent2"/>
              </a:solidFill>
            </a:endParaRPr>
          </a:p>
          <a:p>
            <a:r>
              <a:rPr lang="cs-CZ" sz="4000" b="1"/>
              <a:t>I´ve got a big mouth.</a:t>
            </a:r>
          </a:p>
          <a:p>
            <a:endParaRPr lang="cs-CZ" sz="4000" b="1"/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MC90044067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341438"/>
            <a:ext cx="4103688" cy="4103687"/>
          </a:xfrm>
          <a:prstGeom prst="rect">
            <a:avLst/>
          </a:prstGeom>
          <a:noFill/>
        </p:spPr>
      </p:pic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5364163" y="3357563"/>
            <a:ext cx="3779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/>
              <a:t>He´s got…..</a:t>
            </a: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4932363" y="1844675"/>
            <a:ext cx="47021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/>
              <a:t>The boy has got…….</a:t>
            </a:r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1095375" y="1216025"/>
            <a:ext cx="7148513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993300"/>
                </a:solidFill>
              </a:rPr>
              <a:t>He´s got brown hair.</a:t>
            </a:r>
          </a:p>
          <a:p>
            <a:endParaRPr lang="cs-CZ" sz="4000" b="1">
              <a:solidFill>
                <a:srgbClr val="FFCC00"/>
              </a:solidFill>
            </a:endParaRPr>
          </a:p>
          <a:p>
            <a:r>
              <a:rPr lang="cs-CZ" sz="4000" b="1"/>
              <a:t>He´s got short hair.</a:t>
            </a:r>
          </a:p>
          <a:p>
            <a:endParaRPr lang="cs-CZ" sz="4000" b="1">
              <a:solidFill>
                <a:srgbClr val="FF66CC"/>
              </a:solidFill>
            </a:endParaRPr>
          </a:p>
          <a:p>
            <a:r>
              <a:rPr lang="cs-CZ" sz="4000" b="1"/>
              <a:t>He´s got little ears.</a:t>
            </a:r>
          </a:p>
          <a:p>
            <a:endParaRPr lang="cs-CZ" sz="4000" b="1">
              <a:solidFill>
                <a:schemeClr val="accent2"/>
              </a:solidFill>
            </a:endParaRPr>
          </a:p>
          <a:p>
            <a:r>
              <a:rPr lang="cs-CZ" sz="4000" b="1"/>
              <a:t>He´s got a big mouth.</a:t>
            </a:r>
          </a:p>
          <a:p>
            <a:endParaRPr lang="cs-CZ" sz="4000" b="1"/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MP90044871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20713"/>
            <a:ext cx="4327525" cy="5638800"/>
          </a:xfrm>
          <a:prstGeom prst="rect">
            <a:avLst/>
          </a:prstGeom>
          <a:noFill/>
        </p:spPr>
      </p:pic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5899150" y="3357563"/>
            <a:ext cx="32448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/>
              <a:t>I´ve got…..</a:t>
            </a:r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1095375" y="1216025"/>
            <a:ext cx="7148513" cy="435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4000" b="1"/>
              <a:t>I´ve got</a:t>
            </a:r>
            <a:r>
              <a:rPr lang="cs-CZ" sz="4000" b="1">
                <a:solidFill>
                  <a:srgbClr val="00CC00"/>
                </a:solidFill>
              </a:rPr>
              <a:t> green </a:t>
            </a:r>
            <a:r>
              <a:rPr lang="cs-CZ" sz="4000" b="1"/>
              <a:t>and</a:t>
            </a:r>
            <a:r>
              <a:rPr lang="cs-CZ" sz="4000" b="1">
                <a:solidFill>
                  <a:srgbClr val="00CC00"/>
                </a:solidFill>
              </a:rPr>
              <a:t> </a:t>
            </a:r>
            <a:r>
              <a:rPr lang="cs-CZ" sz="4000" b="1">
                <a:solidFill>
                  <a:srgbClr val="FF66CC"/>
                </a:solidFill>
              </a:rPr>
              <a:t>pink</a:t>
            </a:r>
            <a:r>
              <a:rPr lang="cs-CZ" sz="4000" b="1">
                <a:solidFill>
                  <a:srgbClr val="00CC00"/>
                </a:solidFill>
              </a:rPr>
              <a:t> </a:t>
            </a:r>
            <a:r>
              <a:rPr lang="cs-CZ" sz="4000" b="1"/>
              <a:t>hair.</a:t>
            </a:r>
          </a:p>
          <a:p>
            <a:endParaRPr lang="cs-CZ" sz="4000" b="1"/>
          </a:p>
          <a:p>
            <a:endParaRPr lang="cs-CZ" sz="4000" b="1">
              <a:solidFill>
                <a:srgbClr val="FF66CC"/>
              </a:solidFill>
            </a:endParaRPr>
          </a:p>
          <a:p>
            <a:r>
              <a:rPr lang="cs-CZ" sz="4000" b="1"/>
              <a:t>I´ve got black eyes.</a:t>
            </a:r>
          </a:p>
          <a:p>
            <a:endParaRPr lang="cs-CZ" sz="4000" b="1"/>
          </a:p>
          <a:p>
            <a:r>
              <a:rPr lang="cs-CZ" sz="4000" b="1"/>
              <a:t>I´ve got a big mouth.</a:t>
            </a:r>
          </a:p>
          <a:p>
            <a:endParaRPr lang="cs-CZ" sz="4000" b="1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MP90044871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620713"/>
            <a:ext cx="4327525" cy="5638800"/>
          </a:xfrm>
          <a:prstGeom prst="rect">
            <a:avLst/>
          </a:prstGeom>
          <a:noFill/>
        </p:spPr>
      </p:pic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899150" y="3357563"/>
            <a:ext cx="32448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/>
              <a:t>It´s got…..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5292725" y="1989138"/>
            <a:ext cx="49117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/>
              <a:t>The cup has got…..</a:t>
            </a: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1095375" y="1216025"/>
            <a:ext cx="7148513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4000" b="1"/>
              <a:t>It´s got</a:t>
            </a:r>
            <a:r>
              <a:rPr lang="cs-CZ" sz="4000" b="1">
                <a:solidFill>
                  <a:srgbClr val="00CC00"/>
                </a:solidFill>
              </a:rPr>
              <a:t> green </a:t>
            </a:r>
            <a:r>
              <a:rPr lang="cs-CZ" sz="4000" b="1"/>
              <a:t>and</a:t>
            </a:r>
            <a:r>
              <a:rPr lang="cs-CZ" sz="4000" b="1">
                <a:solidFill>
                  <a:srgbClr val="00CC00"/>
                </a:solidFill>
              </a:rPr>
              <a:t> </a:t>
            </a:r>
            <a:r>
              <a:rPr lang="cs-CZ" sz="4000" b="1">
                <a:solidFill>
                  <a:srgbClr val="FF66CC"/>
                </a:solidFill>
              </a:rPr>
              <a:t>pink</a:t>
            </a:r>
            <a:r>
              <a:rPr lang="cs-CZ" sz="4000" b="1">
                <a:solidFill>
                  <a:srgbClr val="00CC00"/>
                </a:solidFill>
              </a:rPr>
              <a:t> </a:t>
            </a:r>
            <a:r>
              <a:rPr lang="cs-CZ" sz="4000" b="1"/>
              <a:t>hair.</a:t>
            </a:r>
          </a:p>
          <a:p>
            <a:endParaRPr lang="cs-CZ" sz="4000" b="1"/>
          </a:p>
          <a:p>
            <a:endParaRPr lang="cs-CZ" sz="4000" b="1">
              <a:solidFill>
                <a:srgbClr val="FF66CC"/>
              </a:solidFill>
            </a:endParaRPr>
          </a:p>
          <a:p>
            <a:endParaRPr lang="cs-CZ" sz="4000" b="1">
              <a:solidFill>
                <a:srgbClr val="FF66CC"/>
              </a:solidFill>
            </a:endParaRPr>
          </a:p>
          <a:p>
            <a:r>
              <a:rPr lang="cs-CZ" sz="4000" b="1"/>
              <a:t>It´s got black eyes.</a:t>
            </a:r>
          </a:p>
          <a:p>
            <a:endParaRPr lang="cs-CZ" sz="4000" b="1"/>
          </a:p>
          <a:p>
            <a:r>
              <a:rPr lang="cs-CZ" sz="4000" b="1"/>
              <a:t>It´s got a big mouth.</a:t>
            </a:r>
          </a:p>
          <a:p>
            <a:endParaRPr lang="cs-CZ" sz="4000" b="1"/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Oval 4"/>
          <p:cNvSpPr>
            <a:spLocks noChangeArrowheads="1"/>
          </p:cNvSpPr>
          <p:nvPr/>
        </p:nvSpPr>
        <p:spPr bwMode="auto">
          <a:xfrm>
            <a:off x="755650" y="1773238"/>
            <a:ext cx="4462463" cy="367188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468313" y="1052513"/>
            <a:ext cx="2800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K číslu napiš část obličeje</a:t>
            </a:r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684213" y="549275"/>
            <a:ext cx="1479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Pracovní list</a:t>
            </a: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6280150" y="1576388"/>
            <a:ext cx="2178050" cy="366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1 a head</a:t>
            </a:r>
          </a:p>
          <a:p>
            <a:endParaRPr lang="cs-CZ"/>
          </a:p>
          <a:p>
            <a:r>
              <a:rPr lang="cs-CZ"/>
              <a:t>2……………………</a:t>
            </a:r>
          </a:p>
          <a:p>
            <a:endParaRPr lang="cs-CZ"/>
          </a:p>
          <a:p>
            <a:r>
              <a:rPr lang="cs-CZ"/>
              <a:t>3……………………</a:t>
            </a:r>
          </a:p>
          <a:p>
            <a:endParaRPr lang="cs-CZ"/>
          </a:p>
          <a:p>
            <a:r>
              <a:rPr lang="cs-CZ"/>
              <a:t>4……………………</a:t>
            </a:r>
          </a:p>
          <a:p>
            <a:endParaRPr lang="cs-CZ"/>
          </a:p>
          <a:p>
            <a:r>
              <a:rPr lang="cs-CZ"/>
              <a:t>5……………………</a:t>
            </a:r>
          </a:p>
          <a:p>
            <a:endParaRPr lang="cs-CZ"/>
          </a:p>
          <a:p>
            <a:r>
              <a:rPr lang="cs-CZ"/>
              <a:t>6……………………</a:t>
            </a:r>
          </a:p>
          <a:p>
            <a:endParaRPr lang="cs-CZ"/>
          </a:p>
          <a:p>
            <a:r>
              <a:rPr lang="cs-CZ"/>
              <a:t>7…………...............</a:t>
            </a:r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447675" y="5681663"/>
            <a:ext cx="145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What´s this?</a:t>
            </a:r>
          </a:p>
        </p:txBody>
      </p:sp>
      <p:sp>
        <p:nvSpPr>
          <p:cNvPr id="18441" name="Text Box 9"/>
          <p:cNvSpPr txBox="1">
            <a:spLocks noChangeArrowheads="1"/>
          </p:cNvSpPr>
          <p:nvPr/>
        </p:nvSpPr>
        <p:spPr bwMode="auto">
          <a:xfrm>
            <a:off x="5200650" y="5681663"/>
            <a:ext cx="3219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………………………………….</a:t>
            </a:r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 bwMode="auto">
          <a:xfrm>
            <a:off x="1763713" y="2679700"/>
            <a:ext cx="4095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3</a:t>
            </a: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3708400" y="2679700"/>
            <a:ext cx="4095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3</a:t>
            </a:r>
          </a:p>
        </p:txBody>
      </p:sp>
      <p:sp>
        <p:nvSpPr>
          <p:cNvPr id="18445" name="Text Box 13"/>
          <p:cNvSpPr txBox="1">
            <a:spLocks noChangeArrowheads="1"/>
          </p:cNvSpPr>
          <p:nvPr/>
        </p:nvSpPr>
        <p:spPr bwMode="auto">
          <a:xfrm>
            <a:off x="827088" y="2492375"/>
            <a:ext cx="431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2</a:t>
            </a:r>
          </a:p>
        </p:txBody>
      </p:sp>
      <p:sp>
        <p:nvSpPr>
          <p:cNvPr id="18449" name="Text Box 17"/>
          <p:cNvSpPr txBox="1">
            <a:spLocks noChangeArrowheads="1"/>
          </p:cNvSpPr>
          <p:nvPr/>
        </p:nvSpPr>
        <p:spPr bwMode="auto">
          <a:xfrm>
            <a:off x="1476375" y="1916113"/>
            <a:ext cx="4318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2</a:t>
            </a:r>
          </a:p>
        </p:txBody>
      </p:sp>
      <p:sp>
        <p:nvSpPr>
          <p:cNvPr id="18450" name="Text Box 18"/>
          <p:cNvSpPr txBox="1">
            <a:spLocks noChangeArrowheads="1"/>
          </p:cNvSpPr>
          <p:nvPr/>
        </p:nvSpPr>
        <p:spPr bwMode="auto">
          <a:xfrm>
            <a:off x="2411413" y="1557338"/>
            <a:ext cx="4318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2</a:t>
            </a:r>
          </a:p>
        </p:txBody>
      </p:sp>
      <p:sp>
        <p:nvSpPr>
          <p:cNvPr id="18451" name="Text Box 19"/>
          <p:cNvSpPr txBox="1">
            <a:spLocks noChangeArrowheads="1"/>
          </p:cNvSpPr>
          <p:nvPr/>
        </p:nvSpPr>
        <p:spPr bwMode="auto">
          <a:xfrm>
            <a:off x="3924300" y="1773238"/>
            <a:ext cx="4318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2</a:t>
            </a:r>
          </a:p>
        </p:txBody>
      </p:sp>
      <p:sp>
        <p:nvSpPr>
          <p:cNvPr id="18452" name="Text Box 20"/>
          <p:cNvSpPr txBox="1">
            <a:spLocks noChangeArrowheads="1"/>
          </p:cNvSpPr>
          <p:nvPr/>
        </p:nvSpPr>
        <p:spPr bwMode="auto">
          <a:xfrm>
            <a:off x="4643438" y="2420938"/>
            <a:ext cx="5762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2</a:t>
            </a:r>
          </a:p>
        </p:txBody>
      </p:sp>
      <p:sp>
        <p:nvSpPr>
          <p:cNvPr id="18453" name="Text Box 21"/>
          <p:cNvSpPr txBox="1">
            <a:spLocks noChangeArrowheads="1"/>
          </p:cNvSpPr>
          <p:nvPr/>
        </p:nvSpPr>
        <p:spPr bwMode="auto">
          <a:xfrm>
            <a:off x="3203575" y="1484313"/>
            <a:ext cx="4318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2</a:t>
            </a:r>
          </a:p>
        </p:txBody>
      </p:sp>
      <p:sp>
        <p:nvSpPr>
          <p:cNvPr id="18454" name="Text Box 22"/>
          <p:cNvSpPr txBox="1">
            <a:spLocks noChangeArrowheads="1"/>
          </p:cNvSpPr>
          <p:nvPr/>
        </p:nvSpPr>
        <p:spPr bwMode="auto">
          <a:xfrm>
            <a:off x="5200650" y="684213"/>
            <a:ext cx="4095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1</a:t>
            </a:r>
          </a:p>
        </p:txBody>
      </p:sp>
      <p:sp>
        <p:nvSpPr>
          <p:cNvPr id="18455" name="Line 23"/>
          <p:cNvSpPr>
            <a:spLocks noChangeShapeType="1"/>
          </p:cNvSpPr>
          <p:nvPr/>
        </p:nvSpPr>
        <p:spPr bwMode="auto">
          <a:xfrm flipH="1">
            <a:off x="4427538" y="1125538"/>
            <a:ext cx="865187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8456" name="Text Box 24"/>
          <p:cNvSpPr txBox="1">
            <a:spLocks noChangeArrowheads="1"/>
          </p:cNvSpPr>
          <p:nvPr/>
        </p:nvSpPr>
        <p:spPr bwMode="auto">
          <a:xfrm>
            <a:off x="2700338" y="3357563"/>
            <a:ext cx="4810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/>
              <a:t>4</a:t>
            </a:r>
          </a:p>
        </p:txBody>
      </p:sp>
      <p:sp>
        <p:nvSpPr>
          <p:cNvPr id="18458" name="Text Box 26"/>
          <p:cNvSpPr txBox="1">
            <a:spLocks noChangeArrowheads="1"/>
          </p:cNvSpPr>
          <p:nvPr/>
        </p:nvSpPr>
        <p:spPr bwMode="auto">
          <a:xfrm>
            <a:off x="1743075" y="4067175"/>
            <a:ext cx="4095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5</a:t>
            </a:r>
          </a:p>
        </p:txBody>
      </p:sp>
      <p:sp>
        <p:nvSpPr>
          <p:cNvPr id="18459" name="Text Box 27"/>
          <p:cNvSpPr txBox="1">
            <a:spLocks noChangeArrowheads="1"/>
          </p:cNvSpPr>
          <p:nvPr/>
        </p:nvSpPr>
        <p:spPr bwMode="auto">
          <a:xfrm>
            <a:off x="2555875" y="4365625"/>
            <a:ext cx="4095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5</a:t>
            </a:r>
          </a:p>
        </p:txBody>
      </p:sp>
      <p:sp>
        <p:nvSpPr>
          <p:cNvPr id="18460" name="Text Box 28"/>
          <p:cNvSpPr txBox="1">
            <a:spLocks noChangeArrowheads="1"/>
          </p:cNvSpPr>
          <p:nvPr/>
        </p:nvSpPr>
        <p:spPr bwMode="auto">
          <a:xfrm>
            <a:off x="3492500" y="4076700"/>
            <a:ext cx="4095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5</a:t>
            </a:r>
          </a:p>
        </p:txBody>
      </p:sp>
      <p:sp>
        <p:nvSpPr>
          <p:cNvPr id="18462" name="Text Box 30"/>
          <p:cNvSpPr txBox="1">
            <a:spLocks noChangeArrowheads="1"/>
          </p:cNvSpPr>
          <p:nvPr/>
        </p:nvSpPr>
        <p:spPr bwMode="auto">
          <a:xfrm>
            <a:off x="395288" y="3213100"/>
            <a:ext cx="4095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6</a:t>
            </a:r>
          </a:p>
        </p:txBody>
      </p:sp>
      <p:sp>
        <p:nvSpPr>
          <p:cNvPr id="18463" name="Text Box 31"/>
          <p:cNvSpPr txBox="1">
            <a:spLocks noChangeArrowheads="1"/>
          </p:cNvSpPr>
          <p:nvPr/>
        </p:nvSpPr>
        <p:spPr bwMode="auto">
          <a:xfrm>
            <a:off x="5219700" y="3213100"/>
            <a:ext cx="4095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6</a:t>
            </a:r>
          </a:p>
        </p:txBody>
      </p:sp>
      <p:sp>
        <p:nvSpPr>
          <p:cNvPr id="18465" name="Text Box 33"/>
          <p:cNvSpPr txBox="1">
            <a:spLocks noChangeArrowheads="1"/>
          </p:cNvSpPr>
          <p:nvPr/>
        </p:nvSpPr>
        <p:spPr bwMode="auto">
          <a:xfrm>
            <a:off x="519113" y="4787900"/>
            <a:ext cx="4095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7</a:t>
            </a:r>
          </a:p>
        </p:txBody>
      </p:sp>
      <p:sp>
        <p:nvSpPr>
          <p:cNvPr id="18466" name="Line 34"/>
          <p:cNvSpPr>
            <a:spLocks noChangeShapeType="1"/>
          </p:cNvSpPr>
          <p:nvPr/>
        </p:nvSpPr>
        <p:spPr bwMode="auto">
          <a:xfrm flipV="1">
            <a:off x="684213" y="3573463"/>
            <a:ext cx="1295400" cy="16557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18467" name="Picture 35" descr="MP900315572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5445125"/>
            <a:ext cx="1497013" cy="1077913"/>
          </a:xfrm>
          <a:prstGeom prst="rect">
            <a:avLst/>
          </a:prstGeom>
          <a:noFill/>
        </p:spPr>
      </p:pic>
      <p:sp>
        <p:nvSpPr>
          <p:cNvPr id="18468" name="Rectangle 36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684213" y="549275"/>
            <a:ext cx="1479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Pracovní list</a:t>
            </a:r>
          </a:p>
        </p:txBody>
      </p:sp>
      <p:pic>
        <p:nvPicPr>
          <p:cNvPr id="15365" name="Picture 5" descr="MC90044066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844675"/>
            <a:ext cx="2641600" cy="2743200"/>
          </a:xfrm>
          <a:prstGeom prst="rect">
            <a:avLst/>
          </a:prstGeom>
          <a:noFill/>
        </p:spPr>
      </p:pic>
      <p:pic>
        <p:nvPicPr>
          <p:cNvPr id="15366" name="Picture 6" descr="MC900440677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1916113"/>
            <a:ext cx="2743200" cy="2743200"/>
          </a:xfrm>
          <a:prstGeom prst="rect">
            <a:avLst/>
          </a:prstGeom>
          <a:noFill/>
        </p:spPr>
      </p:pic>
      <p:sp>
        <p:nvSpPr>
          <p:cNvPr id="15368" name="Text Box 8"/>
          <p:cNvSpPr txBox="1">
            <a:spLocks noChangeArrowheads="1"/>
          </p:cNvSpPr>
          <p:nvPr/>
        </p:nvSpPr>
        <p:spPr bwMode="auto">
          <a:xfrm>
            <a:off x="900113" y="1268413"/>
            <a:ext cx="69119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Popiš děti na obrázku, používej správný tvar slovesa to have got.</a:t>
            </a:r>
          </a:p>
        </p:txBody>
      </p:sp>
      <p:sp>
        <p:nvSpPr>
          <p:cNvPr id="15371" name="Text Box 11"/>
          <p:cNvSpPr txBox="1">
            <a:spLocks noChangeArrowheads="1"/>
          </p:cNvSpPr>
          <p:nvPr/>
        </p:nvSpPr>
        <p:spPr bwMode="auto">
          <a:xfrm>
            <a:off x="468313" y="4724400"/>
            <a:ext cx="3638550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1……………………………………..</a:t>
            </a:r>
          </a:p>
          <a:p>
            <a:endParaRPr lang="cs-CZ"/>
          </a:p>
          <a:p>
            <a:r>
              <a:rPr lang="cs-CZ"/>
              <a:t>2……………………………………..</a:t>
            </a:r>
          </a:p>
          <a:p>
            <a:endParaRPr lang="cs-CZ"/>
          </a:p>
          <a:p>
            <a:r>
              <a:rPr lang="cs-CZ"/>
              <a:t>3…………………………………….</a:t>
            </a:r>
          </a:p>
        </p:txBody>
      </p:sp>
      <p:sp>
        <p:nvSpPr>
          <p:cNvPr id="15373" name="Text Box 13"/>
          <p:cNvSpPr txBox="1">
            <a:spLocks noChangeArrowheads="1"/>
          </p:cNvSpPr>
          <p:nvPr/>
        </p:nvSpPr>
        <p:spPr bwMode="auto">
          <a:xfrm>
            <a:off x="4859338" y="4724400"/>
            <a:ext cx="3638550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1……………………………………..</a:t>
            </a:r>
          </a:p>
          <a:p>
            <a:endParaRPr lang="cs-CZ"/>
          </a:p>
          <a:p>
            <a:r>
              <a:rPr lang="cs-CZ"/>
              <a:t>2……………………………………..</a:t>
            </a:r>
          </a:p>
          <a:p>
            <a:endParaRPr lang="cs-CZ"/>
          </a:p>
          <a:p>
            <a:r>
              <a:rPr lang="cs-CZ"/>
              <a:t>3…………………………………….</a:t>
            </a:r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539750" y="188913"/>
            <a:ext cx="8208963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0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643</Words>
  <Application>Microsoft Office PowerPoint</Application>
  <PresentationFormat>Předvádění na obrazovce (4:3)</PresentationFormat>
  <Paragraphs>155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Times New Roman</vt:lpstr>
      <vt:lpstr>Symbol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41.styblovaha</dc:creator>
  <cp:lastModifiedBy>41.styblovaha</cp:lastModifiedBy>
  <cp:revision>5</cp:revision>
  <dcterms:created xsi:type="dcterms:W3CDTF">2012-12-05T08:24:31Z</dcterms:created>
  <dcterms:modified xsi:type="dcterms:W3CDTF">2012-12-18T08:23:42Z</dcterms:modified>
</cp:coreProperties>
</file>