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6" r:id="rId4"/>
    <p:sldId id="260" r:id="rId5"/>
    <p:sldId id="262" r:id="rId6"/>
    <p:sldId id="264" r:id="rId7"/>
    <p:sldId id="261" r:id="rId8"/>
    <p:sldId id="265" r:id="rId9"/>
    <p:sldId id="263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bg1"/>
              </a:solidFill>
            </a:rPr>
            <a:t>VY_32_INOVACE_01_CJ_12</a:t>
          </a:r>
          <a:endParaRPr lang="cs-CZ" sz="2000" dirty="0">
            <a:solidFill>
              <a:schemeClr val="bg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900" dirty="0" smtClean="0"/>
            <a:t>Základní škola, Uherský Ostroh, okres Uherské Hradiště</a:t>
          </a:r>
          <a:r>
            <a:rPr lang="cs-CZ" sz="800" dirty="0" smtClean="0"/>
            <a:t>, </a:t>
          </a:r>
          <a:r>
            <a:rPr lang="cs-CZ" sz="900" dirty="0" smtClean="0"/>
            <a:t>příspěvková organizace</a:t>
          </a:r>
          <a:endParaRPr lang="cs-CZ" sz="9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bg1"/>
              </a:solidFill>
            </a:rPr>
            <a:t>Mgr. Andrea </a:t>
          </a:r>
          <a:r>
            <a:rPr lang="cs-CZ" sz="2000" dirty="0" err="1" smtClean="0">
              <a:solidFill>
                <a:schemeClr val="bg1"/>
              </a:solidFill>
            </a:rPr>
            <a:t>Kunovjánková</a:t>
          </a:r>
          <a:endParaRPr lang="cs-CZ" sz="2000" b="1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bg1"/>
              </a:solidFill>
            </a:rPr>
            <a:t>ČJ – 1.B – Slabiky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17F617-99F0-498E-9F55-36D7A28B0308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4C373EB-9CAF-43B2-A2FE-C9516ACA93DB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7D2A003-E52C-489B-9D84-870427F8F8DF}" type="presOf" srcId="{D8197B8C-B260-4A16-BDF4-0947B075E274}" destId="{25B08C86-7E15-44DC-BE7F-FFB55DD49D12}" srcOrd="0" destOrd="0" presId="urn:microsoft.com/office/officeart/2005/8/layout/target3"/>
    <dgm:cxn modelId="{6448D8D2-024F-4E91-938E-F661E1C2E2DE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A298C79-B9E4-4408-A5E4-0ABA5CF4F97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40B9B13-1FED-49F3-8C12-D0C7FBC22EC6}" type="presOf" srcId="{B651F6E3-6281-48DB-9319-2AEAFDAE7572}" destId="{6BB5E863-4638-4E1D-BFDE-399D028AC4ED}" srcOrd="1" destOrd="0" presId="urn:microsoft.com/office/officeart/2005/8/layout/target3"/>
    <dgm:cxn modelId="{EF526FB4-D158-402A-BAD8-FEAA7BEDC18E}" type="presOf" srcId="{757F3AB3-0718-4624-B441-E567A8F0AB56}" destId="{333A1088-737F-45CB-B68E-254E46348037}" srcOrd="0" destOrd="0" presId="urn:microsoft.com/office/officeart/2005/8/layout/target3"/>
    <dgm:cxn modelId="{90BDBBF6-978B-4ED6-B3EA-6C28BEE71237}" type="presOf" srcId="{D1B46980-6531-4606-95E6-44980827E919}" destId="{6140AFEC-043D-4C43-A2F9-D0F5331DF3A3}" srcOrd="0" destOrd="0" presId="urn:microsoft.com/office/officeart/2005/8/layout/target3"/>
    <dgm:cxn modelId="{A0A30423-08DA-4EC6-ACE6-293570F9CA6A}" type="presOf" srcId="{4C35D32F-0EAB-4CD7-82EE-45574DC2A586}" destId="{890E4F0B-2866-4A3F-A3C7-2A14B1797930}" srcOrd="1" destOrd="0" presId="urn:microsoft.com/office/officeart/2005/8/layout/target3"/>
    <dgm:cxn modelId="{DAF90DB1-8A8B-401D-B182-EE9C0BAB0832}" type="presOf" srcId="{4C35D32F-0EAB-4CD7-82EE-45574DC2A586}" destId="{8BEBB6EC-1DAA-4CAC-8A25-BC0FCBD5DBD5}" srcOrd="0" destOrd="0" presId="urn:microsoft.com/office/officeart/2005/8/layout/target3"/>
    <dgm:cxn modelId="{E56CDA01-3B89-4017-985B-125408F9126F}" type="presOf" srcId="{D1D4F407-5343-4D3F-B5B9-D407B03CAEB4}" destId="{D005CE8C-CC26-4C3E-AC11-E15060ECD759}" srcOrd="0" destOrd="0" presId="urn:microsoft.com/office/officeart/2005/8/layout/target3"/>
    <dgm:cxn modelId="{836FD42F-651B-4897-9CD0-F719ED7EBAF3}" type="presParOf" srcId="{333A1088-737F-45CB-B68E-254E46348037}" destId="{F5ABB229-8D3B-4694-996A-96F23CF14429}" srcOrd="0" destOrd="0" presId="urn:microsoft.com/office/officeart/2005/8/layout/target3"/>
    <dgm:cxn modelId="{7CBB99EA-1B04-43A0-8B7A-72BF5EA08371}" type="presParOf" srcId="{333A1088-737F-45CB-B68E-254E46348037}" destId="{F41139FD-01EE-4571-8B17-4FB00FC51163}" srcOrd="1" destOrd="0" presId="urn:microsoft.com/office/officeart/2005/8/layout/target3"/>
    <dgm:cxn modelId="{20ECB175-8905-4ECF-B588-FAD8FE5FAC3B}" type="presParOf" srcId="{333A1088-737F-45CB-B68E-254E46348037}" destId="{D005CE8C-CC26-4C3E-AC11-E15060ECD759}" srcOrd="2" destOrd="0" presId="urn:microsoft.com/office/officeart/2005/8/layout/target3"/>
    <dgm:cxn modelId="{73E32A8C-1963-4CB6-8FB2-2AF86113CEF5}" type="presParOf" srcId="{333A1088-737F-45CB-B68E-254E46348037}" destId="{2C702D82-9B77-49B7-9568-BB8EB47C3372}" srcOrd="3" destOrd="0" presId="urn:microsoft.com/office/officeart/2005/8/layout/target3"/>
    <dgm:cxn modelId="{E8EE9262-F4FB-43BD-AE9F-277ED24E03DB}" type="presParOf" srcId="{333A1088-737F-45CB-B68E-254E46348037}" destId="{A52A0455-90FF-4808-ABD0-F02540D31D5A}" srcOrd="4" destOrd="0" presId="urn:microsoft.com/office/officeart/2005/8/layout/target3"/>
    <dgm:cxn modelId="{AF68C9AD-B91F-403C-AB5D-EF89BA740434}" type="presParOf" srcId="{333A1088-737F-45CB-B68E-254E46348037}" destId="{6140AFEC-043D-4C43-A2F9-D0F5331DF3A3}" srcOrd="5" destOrd="0" presId="urn:microsoft.com/office/officeart/2005/8/layout/target3"/>
    <dgm:cxn modelId="{AA4EC374-FDA9-4E9A-A4CF-B6AAC6E1533E}" type="presParOf" srcId="{333A1088-737F-45CB-B68E-254E46348037}" destId="{9358AC05-5D7D-4327-9F80-1AD486AEA664}" srcOrd="6" destOrd="0" presId="urn:microsoft.com/office/officeart/2005/8/layout/target3"/>
    <dgm:cxn modelId="{6C9D68DE-0657-4D5A-B168-C093248B7B3A}" type="presParOf" srcId="{333A1088-737F-45CB-B68E-254E46348037}" destId="{313FC574-E1CD-4FB4-B054-0B805CE0447D}" srcOrd="7" destOrd="0" presId="urn:microsoft.com/office/officeart/2005/8/layout/target3"/>
    <dgm:cxn modelId="{7004C358-F49B-4255-8F39-D6C32E680E29}" type="presParOf" srcId="{333A1088-737F-45CB-B68E-254E46348037}" destId="{619D679B-A015-4ECF-8348-D1034C574F40}" srcOrd="8" destOrd="0" presId="urn:microsoft.com/office/officeart/2005/8/layout/target3"/>
    <dgm:cxn modelId="{35EEF3DF-B6FF-4D5E-ABD2-D3D6E991F4B8}" type="presParOf" srcId="{333A1088-737F-45CB-B68E-254E46348037}" destId="{322283A8-4A27-4CDA-BAE3-F381106A9174}" srcOrd="9" destOrd="0" presId="urn:microsoft.com/office/officeart/2005/8/layout/target3"/>
    <dgm:cxn modelId="{D6D1747C-D088-4798-A4DD-7980AF9BAA4B}" type="presParOf" srcId="{333A1088-737F-45CB-B68E-254E46348037}" destId="{FFC9F71D-1B4F-4AD9-A4A6-86ADEFC8AF5C}" srcOrd="10" destOrd="0" presId="urn:microsoft.com/office/officeart/2005/8/layout/target3"/>
    <dgm:cxn modelId="{672054A3-23A5-4CF9-BA0D-D706A0F91FF3}" type="presParOf" srcId="{333A1088-737F-45CB-B68E-254E46348037}" destId="{25B08C86-7E15-44DC-BE7F-FFB55DD49D12}" srcOrd="11" destOrd="0" presId="urn:microsoft.com/office/officeart/2005/8/layout/target3"/>
    <dgm:cxn modelId="{440BC9F0-59F0-43B5-9FC0-4E766DCD4F40}" type="presParOf" srcId="{333A1088-737F-45CB-B68E-254E46348037}" destId="{76644BE8-9D7C-4C09-B250-3D10AF48CBB7}" srcOrd="12" destOrd="0" presId="urn:microsoft.com/office/officeart/2005/8/layout/target3"/>
    <dgm:cxn modelId="{DC503EEE-4AB7-4B78-A2CE-2FBD15FEE76E}" type="presParOf" srcId="{333A1088-737F-45CB-B68E-254E46348037}" destId="{EE85B701-7295-41C0-BA7A-34D3756A2AE6}" srcOrd="13" destOrd="0" presId="urn:microsoft.com/office/officeart/2005/8/layout/target3"/>
    <dgm:cxn modelId="{EF39F9DF-A100-4858-B157-5FB757B2F807}" type="presParOf" srcId="{333A1088-737F-45CB-B68E-254E46348037}" destId="{8BEBB6EC-1DAA-4CAC-8A25-BC0FCBD5DBD5}" srcOrd="14" destOrd="0" presId="urn:microsoft.com/office/officeart/2005/8/layout/target3"/>
    <dgm:cxn modelId="{707E898B-FE5D-47B1-997C-5041629790EF}" type="presParOf" srcId="{333A1088-737F-45CB-B68E-254E46348037}" destId="{AED2198E-93D5-4001-81B4-73124B309672}" srcOrd="15" destOrd="0" presId="urn:microsoft.com/office/officeart/2005/8/layout/target3"/>
    <dgm:cxn modelId="{4E14A395-EA7E-415C-B57B-D9B59C7D5D23}" type="presParOf" srcId="{333A1088-737F-45CB-B68E-254E46348037}" destId="{2BE915AB-18AA-4053-B92C-3BFC9ED204BB}" srcOrd="16" destOrd="0" presId="urn:microsoft.com/office/officeart/2005/8/layout/target3"/>
    <dgm:cxn modelId="{D7D2EF0D-3DAC-4B53-9B7F-732E292BE810}" type="presParOf" srcId="{333A1088-737F-45CB-B68E-254E46348037}" destId="{6BB5E863-4638-4E1D-BFDE-399D028AC4ED}" srcOrd="17" destOrd="0" presId="urn:microsoft.com/office/officeart/2005/8/layout/target3"/>
    <dgm:cxn modelId="{81F6C751-2043-4BF8-93DE-419FDB9EF225}" type="presParOf" srcId="{333A1088-737F-45CB-B68E-254E46348037}" destId="{5A5FFA88-C948-4069-8E93-59FA12366E83}" srcOrd="18" destOrd="0" presId="urn:microsoft.com/office/officeart/2005/8/layout/target3"/>
    <dgm:cxn modelId="{215FA4E5-3D49-4B9F-91D0-5D00C15C040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900" kern="1200" dirty="0" smtClean="0"/>
            <a:t>Základní škola, Uherský Ostroh, okres Uherské Hradiště</a:t>
          </a:r>
          <a:r>
            <a:rPr lang="cs-CZ" sz="800" kern="1200" dirty="0" smtClean="0"/>
            <a:t>, </a:t>
          </a:r>
          <a:r>
            <a:rPr lang="cs-CZ" sz="900" kern="1200" dirty="0" smtClean="0"/>
            <a:t>příspěvková organizace</a:t>
          </a:r>
          <a:endParaRPr lang="cs-CZ" sz="9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bg1"/>
              </a:solidFill>
            </a:rPr>
            <a:t>Mgr. Andrea </a:t>
          </a:r>
          <a:r>
            <a:rPr lang="cs-CZ" sz="2000" kern="1200" dirty="0" err="1" smtClean="0">
              <a:solidFill>
                <a:schemeClr val="bg1"/>
              </a:solidFill>
            </a:rPr>
            <a:t>Kunovjánková</a:t>
          </a:r>
          <a:endParaRPr lang="cs-CZ" sz="2000" b="1" kern="1200" dirty="0">
            <a:solidFill>
              <a:schemeClr val="bg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bg1"/>
              </a:solidFill>
            </a:rPr>
            <a:t>VY_32_INOVACE_01_CJ_12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bg1"/>
              </a:solidFill>
            </a:rPr>
            <a:t>ČJ – 1.B – Slabiky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F6633E-1490-4B6A-9AB6-6BB50927CED5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021183-6857-422F-BA08-D28FD01619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E7AA661-F580-4E23-8526-EF5854E04B5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5E3A3A8-9E86-423A-A9E7-06BB707FF2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7AA661-F580-4E23-8526-EF5854E04B5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E3A3A8-9E86-423A-A9E7-06BB707FF2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E7AA661-F580-4E23-8526-EF5854E04B5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5E3A3A8-9E86-423A-A9E7-06BB707FF2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7AA661-F580-4E23-8526-EF5854E04B5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5E3A3A8-9E86-423A-A9E7-06BB707FF2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7AA661-F580-4E23-8526-EF5854E04B5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5E3A3A8-9E86-423A-A9E7-06BB707FF2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7AA661-F580-4E23-8526-EF5854E04B5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E3A3A8-9E86-423A-A9E7-06BB707FF2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7AA661-F580-4E23-8526-EF5854E04B5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E3A3A8-9E86-423A-A9E7-06BB707FF2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E7AA661-F580-4E23-8526-EF5854E04B5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5E3A3A8-9E86-423A-A9E7-06BB707FF2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E7AA661-F580-4E23-8526-EF5854E04B5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5E3A3A8-9E86-423A-A9E7-06BB707FF2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7AA661-F580-4E23-8526-EF5854E04B5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E3A3A8-9E86-423A-A9E7-06BB707FF2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7AA661-F580-4E23-8526-EF5854E04B5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E3A3A8-9E86-423A-A9E7-06BB707FF2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E7AA661-F580-4E23-8526-EF5854E04B5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5E3A3A8-9E86-423A-A9E7-06BB707FF2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13" Type="http://schemas.openxmlformats.org/officeDocument/2006/relationships/image" Target="../media/image17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12" Type="http://schemas.openxmlformats.org/officeDocument/2006/relationships/image" Target="../media/image19.wmf"/><Relationship Id="rId17" Type="http://schemas.openxmlformats.org/officeDocument/2006/relationships/image" Target="../media/image27.jpeg"/><Relationship Id="rId2" Type="http://schemas.openxmlformats.org/officeDocument/2006/relationships/image" Target="../media/image3.wmf"/><Relationship Id="rId16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11" Type="http://schemas.openxmlformats.org/officeDocument/2006/relationships/image" Target="../media/image13.png"/><Relationship Id="rId5" Type="http://schemas.openxmlformats.org/officeDocument/2006/relationships/image" Target="../media/image21.jpeg"/><Relationship Id="rId15" Type="http://schemas.openxmlformats.org/officeDocument/2006/relationships/image" Target="../media/image26.jpeg"/><Relationship Id="rId10" Type="http://schemas.openxmlformats.org/officeDocument/2006/relationships/image" Target="../media/image18.wmf"/><Relationship Id="rId4" Type="http://schemas.openxmlformats.org/officeDocument/2006/relationships/image" Target="../media/image5.wmf"/><Relationship Id="rId9" Type="http://schemas.openxmlformats.org/officeDocument/2006/relationships/image" Target="../media/image24.jpeg"/><Relationship Id="rId1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Anotace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646237"/>
            <a:ext cx="8643998" cy="4526280"/>
          </a:xfrm>
        </p:spPr>
        <p:txBody>
          <a:bodyPr/>
          <a:lstStyle/>
          <a:p>
            <a:r>
              <a:rPr lang="cs-CZ" dirty="0" smtClean="0"/>
              <a:t> je určeno pro žáky 1. tříd</a:t>
            </a:r>
          </a:p>
          <a:p>
            <a:r>
              <a:rPr lang="cs-CZ" dirty="0" smtClean="0"/>
              <a:t> je použit PowerPoint</a:t>
            </a:r>
          </a:p>
          <a:p>
            <a:r>
              <a:rPr lang="cs-CZ" dirty="0" smtClean="0"/>
              <a:t> je zařazeno v opakovací části hodiny českého  jazyka</a:t>
            </a:r>
          </a:p>
          <a:p>
            <a:r>
              <a:rPr lang="cs-CZ" dirty="0" smtClean="0"/>
              <a:t> listopad</a:t>
            </a:r>
          </a:p>
          <a:p>
            <a:r>
              <a:rPr lang="cs-CZ" smtClean="0"/>
              <a:t> přiřazování </a:t>
            </a:r>
            <a:r>
              <a:rPr lang="cs-CZ" dirty="0" smtClean="0"/>
              <a:t>slabik se dětem líbilo, vždy </a:t>
            </a:r>
          </a:p>
          <a:p>
            <a:pPr>
              <a:buNone/>
            </a:pPr>
            <a:r>
              <a:rPr lang="cs-CZ" dirty="0" smtClean="0"/>
              <a:t>   s napětím čekaly, jestli správně odpověděly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dobe Garamond Pro" pitchFamily="18" charset="-18"/>
              </a:rPr>
              <a:t>Slabiky</a:t>
            </a:r>
            <a:endParaRPr lang="cs-CZ" dirty="0">
              <a:latin typeface="Adobe Garamond Pro" pitchFamily="18" charset="-18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Adobe Garamond Pro" pitchFamily="18" charset="-18"/>
              </a:rPr>
              <a:t>Upevňování slabik </a:t>
            </a:r>
            <a:r>
              <a:rPr lang="cs-CZ" dirty="0" err="1" smtClean="0">
                <a:latin typeface="Adobe Garamond Pro" pitchFamily="18" charset="-18"/>
              </a:rPr>
              <a:t>Ll</a:t>
            </a:r>
            <a:r>
              <a:rPr lang="cs-CZ" dirty="0" smtClean="0">
                <a:latin typeface="Adobe Garamond Pro" pitchFamily="18" charset="-18"/>
              </a:rPr>
              <a:t>, </a:t>
            </a:r>
            <a:r>
              <a:rPr lang="cs-CZ" dirty="0" err="1" smtClean="0">
                <a:latin typeface="Adobe Garamond Pro" pitchFamily="18" charset="-18"/>
              </a:rPr>
              <a:t>Tt</a:t>
            </a:r>
            <a:r>
              <a:rPr lang="cs-CZ" dirty="0" smtClean="0">
                <a:latin typeface="Adobe Garamond Pro" pitchFamily="18" charset="-18"/>
              </a:rPr>
              <a:t>, Mm, </a:t>
            </a:r>
            <a:r>
              <a:rPr lang="cs-CZ" dirty="0" err="1" smtClean="0">
                <a:latin typeface="Adobe Garamond Pro" pitchFamily="18" charset="-18"/>
              </a:rPr>
              <a:t>Ss</a:t>
            </a:r>
            <a:r>
              <a:rPr lang="cs-CZ" dirty="0" smtClean="0">
                <a:latin typeface="Adobe Garamond Pro" pitchFamily="18" charset="-18"/>
              </a:rPr>
              <a:t>, </a:t>
            </a:r>
            <a:r>
              <a:rPr lang="cs-CZ" dirty="0" err="1" smtClean="0">
                <a:latin typeface="Adobe Garamond Pro" pitchFamily="18" charset="-18"/>
              </a:rPr>
              <a:t>Pp</a:t>
            </a:r>
            <a:endParaRPr lang="cs-CZ" dirty="0">
              <a:latin typeface="Adobe Garamond Pro" pitchFamily="18" charset="-18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Nejprve pojmenuj obrázky a řekni správnou slabiku, na kterou dané slovo začíná).</a:t>
            </a:r>
            <a:endParaRPr lang="cs-CZ" sz="2000" dirty="0"/>
          </a:p>
        </p:txBody>
      </p:sp>
      <p:sp>
        <p:nvSpPr>
          <p:cNvPr id="38" name="Zástupný symbol pro obsah 37"/>
          <p:cNvSpPr>
            <a:spLocks noGrp="1"/>
          </p:cNvSpPr>
          <p:nvPr>
            <p:ph idx="1"/>
          </p:nvPr>
        </p:nvSpPr>
        <p:spPr>
          <a:xfrm>
            <a:off x="457200" y="5517232"/>
            <a:ext cx="8229600" cy="1224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latin typeface="Adobe Garamond Pro" pitchFamily="18" charset="-18"/>
                <a:cs typeface="Arial" pitchFamily="34" charset="0"/>
              </a:rPr>
              <a:t>tu	 se	 </a:t>
            </a:r>
            <a:r>
              <a:rPr lang="cs-CZ" sz="4800" dirty="0" err="1" smtClean="0">
                <a:latin typeface="Adobe Garamond Pro" pitchFamily="18" charset="-18"/>
                <a:cs typeface="Arial" pitchFamily="34" charset="0"/>
              </a:rPr>
              <a:t>te</a:t>
            </a:r>
            <a:r>
              <a:rPr lang="cs-CZ" sz="4800" dirty="0" smtClean="0">
                <a:latin typeface="Adobe Garamond Pro" pitchFamily="18" charset="-18"/>
                <a:cs typeface="Arial" pitchFamily="34" charset="0"/>
              </a:rPr>
              <a:t>	 </a:t>
            </a:r>
            <a:r>
              <a:rPr lang="cs-CZ" sz="4800" dirty="0" err="1" smtClean="0">
                <a:latin typeface="Adobe Garamond Pro" pitchFamily="18" charset="-18"/>
                <a:cs typeface="Arial" pitchFamily="34" charset="0"/>
              </a:rPr>
              <a:t>pa</a:t>
            </a:r>
            <a:r>
              <a:rPr lang="cs-CZ" sz="4800" dirty="0" smtClean="0">
                <a:latin typeface="Adobe Garamond Pro" pitchFamily="18" charset="-18"/>
                <a:cs typeface="Arial" pitchFamily="34" charset="0"/>
              </a:rPr>
              <a:t>	  </a:t>
            </a:r>
            <a:r>
              <a:rPr lang="cs-CZ" sz="4800" dirty="0" err="1" smtClean="0">
                <a:latin typeface="Adobe Garamond Pro" pitchFamily="18" charset="-18"/>
                <a:cs typeface="Arial" pitchFamily="34" charset="0"/>
              </a:rPr>
              <a:t>mo</a:t>
            </a:r>
            <a:r>
              <a:rPr lang="cs-CZ" sz="4800" dirty="0" smtClean="0">
                <a:latin typeface="Adobe Garamond Pro" pitchFamily="18" charset="-18"/>
                <a:cs typeface="Arial" pitchFamily="34" charset="0"/>
              </a:rPr>
              <a:t>   </a:t>
            </a:r>
            <a:r>
              <a:rPr lang="cs-CZ" sz="4800" dirty="0" err="1" smtClean="0">
                <a:latin typeface="Adobe Garamond Pro" pitchFamily="18" charset="-18"/>
                <a:cs typeface="Arial" pitchFamily="34" charset="0"/>
              </a:rPr>
              <a:t>lo</a:t>
            </a:r>
            <a:r>
              <a:rPr lang="cs-CZ" sz="4800" dirty="0" smtClean="0">
                <a:latin typeface="Adobe Garamond Pro" pitchFamily="18" charset="-18"/>
                <a:cs typeface="Arial" pitchFamily="34" charset="0"/>
              </a:rPr>
              <a:t>   po   </a:t>
            </a:r>
            <a:r>
              <a:rPr lang="cs-CZ" sz="4800" dirty="0" err="1" smtClean="0">
                <a:latin typeface="Adobe Garamond Pro" pitchFamily="18" charset="-18"/>
                <a:cs typeface="Arial" pitchFamily="34" charset="0"/>
              </a:rPr>
              <a:t>ma</a:t>
            </a:r>
            <a:endParaRPr lang="cs-CZ" sz="4800" dirty="0">
              <a:latin typeface="Adobe Garamond Pro" pitchFamily="18" charset="-18"/>
              <a:cs typeface="Arial" pitchFamily="34" charset="0"/>
            </a:endParaRPr>
          </a:p>
        </p:txBody>
      </p:sp>
      <p:pic>
        <p:nvPicPr>
          <p:cNvPr id="1038" name="Picture 14" descr="C:\Documents and Settings\Tatínek a maminka\Local Settings\Temporary Internet Files\Content.IE5\QGYT5UDS\MC9003309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933056"/>
            <a:ext cx="1204018" cy="1080120"/>
          </a:xfrm>
          <a:prstGeom prst="rect">
            <a:avLst/>
          </a:prstGeom>
          <a:noFill/>
        </p:spPr>
      </p:pic>
      <p:pic>
        <p:nvPicPr>
          <p:cNvPr id="1042" name="Picture 18" descr="C:\Documents and Settings\Tatínek a maminka\Local Settings\Temporary Internet Files\Content.IE5\LLUCA7QA\MC90043625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44824"/>
            <a:ext cx="1296144" cy="1296144"/>
          </a:xfrm>
          <a:prstGeom prst="rect">
            <a:avLst/>
          </a:prstGeom>
          <a:noFill/>
        </p:spPr>
      </p:pic>
      <p:pic>
        <p:nvPicPr>
          <p:cNvPr id="1051" name="Picture 27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4005064"/>
            <a:ext cx="1019325" cy="1152128"/>
          </a:xfrm>
          <a:prstGeom prst="rect">
            <a:avLst/>
          </a:prstGeom>
          <a:noFill/>
        </p:spPr>
      </p:pic>
      <p:pic>
        <p:nvPicPr>
          <p:cNvPr id="1054" name="Picture 30" descr="C:\Documents and Settings\Tatínek a maminka\Local Settings\Temporary Internet Files\Content.IE5\O69D2ROQ\MP90043093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1916832"/>
            <a:ext cx="792088" cy="1187553"/>
          </a:xfrm>
          <a:prstGeom prst="rect">
            <a:avLst/>
          </a:prstGeom>
          <a:noFill/>
        </p:spPr>
      </p:pic>
      <p:pic>
        <p:nvPicPr>
          <p:cNvPr id="1055" name="Picture 31" descr="C:\Documents and Settings\Tatínek a maminka\Local Settings\Temporary Internet Files\Content.IE5\O69D2ROQ\MC90038259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1988840"/>
            <a:ext cx="1224136" cy="1224136"/>
          </a:xfrm>
          <a:prstGeom prst="rect">
            <a:avLst/>
          </a:prstGeom>
          <a:noFill/>
        </p:spPr>
      </p:pic>
      <p:pic>
        <p:nvPicPr>
          <p:cNvPr id="1056" name="Picture 32" descr="C:\Documents and Settings\Tatínek a maminka\Local Settings\Temporary Internet Files\Content.IE5\QGYT5UDS\MC90023381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4005064"/>
            <a:ext cx="1080120" cy="1080120"/>
          </a:xfrm>
          <a:prstGeom prst="rect">
            <a:avLst/>
          </a:prstGeom>
          <a:noFill/>
        </p:spPr>
      </p:pic>
      <p:pic>
        <p:nvPicPr>
          <p:cNvPr id="1059" name="Picture 35" descr="C:\Documents and Settings\Tatínek a maminka\Local Settings\Temporary Internet Files\Content.IE5\EZN97I6K\MP90041207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2060848"/>
            <a:ext cx="1152128" cy="1152128"/>
          </a:xfrm>
          <a:prstGeom prst="rect">
            <a:avLst/>
          </a:prstGeom>
          <a:noFill/>
        </p:spPr>
      </p:pic>
      <p:pic>
        <p:nvPicPr>
          <p:cNvPr id="1063" name="Picture 39" descr="C:\Documents and Settings\Tatínek a maminka\Local Settings\Temporary Internet Files\Content.IE5\LLUCA7QA\MP90043314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768" y="4000504"/>
            <a:ext cx="908174" cy="1178717"/>
          </a:xfrm>
          <a:prstGeom prst="rect">
            <a:avLst/>
          </a:prstGeom>
          <a:noFill/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0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0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06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Procvičování – čti postupně slabiky a říkej k nim obrázky.</a:t>
            </a:r>
            <a:endParaRPr lang="cs-CZ" sz="2000" dirty="0"/>
          </a:p>
        </p:txBody>
      </p:sp>
      <p:sp>
        <p:nvSpPr>
          <p:cNvPr id="38" name="Zástupný symbol pro obsah 37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1224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latin typeface="Adobe Garamond Pro" pitchFamily="18" charset="-18"/>
                <a:cs typeface="Arial" pitchFamily="34" charset="0"/>
              </a:rPr>
              <a:t>tu	 se	 </a:t>
            </a:r>
            <a:r>
              <a:rPr lang="cs-CZ" sz="4800" dirty="0" err="1" smtClean="0">
                <a:latin typeface="Adobe Garamond Pro" pitchFamily="18" charset="-18"/>
                <a:cs typeface="Arial" pitchFamily="34" charset="0"/>
              </a:rPr>
              <a:t>te</a:t>
            </a:r>
            <a:r>
              <a:rPr lang="cs-CZ" sz="4800" dirty="0" smtClean="0">
                <a:latin typeface="Adobe Garamond Pro" pitchFamily="18" charset="-18"/>
                <a:cs typeface="Arial" pitchFamily="34" charset="0"/>
              </a:rPr>
              <a:t>	 </a:t>
            </a:r>
            <a:r>
              <a:rPr lang="cs-CZ" sz="4800" dirty="0" err="1" smtClean="0">
                <a:latin typeface="Adobe Garamond Pro" pitchFamily="18" charset="-18"/>
                <a:cs typeface="Arial" pitchFamily="34" charset="0"/>
              </a:rPr>
              <a:t>pa</a:t>
            </a:r>
            <a:r>
              <a:rPr lang="cs-CZ" sz="4800" dirty="0" smtClean="0">
                <a:latin typeface="Adobe Garamond Pro" pitchFamily="18" charset="-18"/>
                <a:cs typeface="Arial" pitchFamily="34" charset="0"/>
              </a:rPr>
              <a:t>	  </a:t>
            </a:r>
            <a:r>
              <a:rPr lang="cs-CZ" sz="4800" dirty="0" err="1" smtClean="0">
                <a:latin typeface="Adobe Garamond Pro" pitchFamily="18" charset="-18"/>
                <a:cs typeface="Arial" pitchFamily="34" charset="0"/>
              </a:rPr>
              <a:t>mo</a:t>
            </a:r>
            <a:r>
              <a:rPr lang="cs-CZ" sz="4800" dirty="0" smtClean="0">
                <a:latin typeface="Adobe Garamond Pro" pitchFamily="18" charset="-18"/>
                <a:cs typeface="Arial" pitchFamily="34" charset="0"/>
              </a:rPr>
              <a:t>   </a:t>
            </a:r>
            <a:r>
              <a:rPr lang="cs-CZ" sz="4800" dirty="0" err="1" smtClean="0">
                <a:latin typeface="Adobe Garamond Pro" pitchFamily="18" charset="-18"/>
                <a:cs typeface="Arial" pitchFamily="34" charset="0"/>
              </a:rPr>
              <a:t>lo</a:t>
            </a:r>
            <a:r>
              <a:rPr lang="cs-CZ" sz="4800" dirty="0" smtClean="0">
                <a:latin typeface="Adobe Garamond Pro" pitchFamily="18" charset="-18"/>
                <a:cs typeface="Arial" pitchFamily="34" charset="0"/>
              </a:rPr>
              <a:t>   po   </a:t>
            </a:r>
            <a:r>
              <a:rPr lang="cs-CZ" sz="4800" dirty="0" err="1" smtClean="0">
                <a:latin typeface="Adobe Garamond Pro" pitchFamily="18" charset="-18"/>
                <a:cs typeface="Arial" pitchFamily="34" charset="0"/>
              </a:rPr>
              <a:t>ma</a:t>
            </a:r>
            <a:endParaRPr lang="cs-CZ" sz="4800" dirty="0">
              <a:latin typeface="Adobe Garamond Pro" pitchFamily="18" charset="-18"/>
              <a:cs typeface="Arial" pitchFamily="34" charset="0"/>
            </a:endParaRPr>
          </a:p>
        </p:txBody>
      </p:sp>
      <p:pic>
        <p:nvPicPr>
          <p:cNvPr id="1038" name="Picture 14" descr="C:\Documents and Settings\Tatínek a maminka\Local Settings\Temporary Internet Files\Content.IE5\QGYT5UDS\MC9003309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941168"/>
            <a:ext cx="1204018" cy="1080120"/>
          </a:xfrm>
          <a:prstGeom prst="rect">
            <a:avLst/>
          </a:prstGeom>
          <a:noFill/>
        </p:spPr>
      </p:pic>
      <p:pic>
        <p:nvPicPr>
          <p:cNvPr id="1042" name="Picture 18" descr="C:\Documents and Settings\Tatínek a maminka\Local Settings\Temporary Internet Files\Content.IE5\LLUCA7QA\MC90043625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780928"/>
            <a:ext cx="1296144" cy="1296144"/>
          </a:xfrm>
          <a:prstGeom prst="rect">
            <a:avLst/>
          </a:prstGeom>
          <a:noFill/>
        </p:spPr>
      </p:pic>
      <p:pic>
        <p:nvPicPr>
          <p:cNvPr id="1051" name="Picture 27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4941168"/>
            <a:ext cx="1019325" cy="1152128"/>
          </a:xfrm>
          <a:prstGeom prst="rect">
            <a:avLst/>
          </a:prstGeom>
          <a:noFill/>
        </p:spPr>
      </p:pic>
      <p:pic>
        <p:nvPicPr>
          <p:cNvPr id="1054" name="Picture 30" descr="C:\Documents and Settings\Tatínek a maminka\Local Settings\Temporary Internet Files\Content.IE5\O69D2ROQ\MP90043093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2852936"/>
            <a:ext cx="792088" cy="1187553"/>
          </a:xfrm>
          <a:prstGeom prst="rect">
            <a:avLst/>
          </a:prstGeom>
          <a:noFill/>
        </p:spPr>
      </p:pic>
      <p:pic>
        <p:nvPicPr>
          <p:cNvPr id="1055" name="Picture 31" descr="C:\Documents and Settings\Tatínek a maminka\Local Settings\Temporary Internet Files\Content.IE5\O69D2ROQ\MC90038259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2852936"/>
            <a:ext cx="1224136" cy="1224136"/>
          </a:xfrm>
          <a:prstGeom prst="rect">
            <a:avLst/>
          </a:prstGeom>
          <a:noFill/>
        </p:spPr>
      </p:pic>
      <p:pic>
        <p:nvPicPr>
          <p:cNvPr id="1056" name="Picture 32" descr="C:\Documents and Settings\Tatínek a maminka\Local Settings\Temporary Internet Files\Content.IE5\QGYT5UDS\MC90023381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5013176"/>
            <a:ext cx="1080120" cy="1080120"/>
          </a:xfrm>
          <a:prstGeom prst="rect">
            <a:avLst/>
          </a:prstGeom>
          <a:noFill/>
        </p:spPr>
      </p:pic>
      <p:pic>
        <p:nvPicPr>
          <p:cNvPr id="1059" name="Picture 35" descr="C:\Documents and Settings\Tatínek a maminka\Local Settings\Temporary Internet Files\Content.IE5\EZN97I6K\MP90041207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2924944"/>
            <a:ext cx="1152128" cy="1152128"/>
          </a:xfrm>
          <a:prstGeom prst="rect">
            <a:avLst/>
          </a:prstGeom>
          <a:noFill/>
        </p:spPr>
      </p:pic>
      <p:pic>
        <p:nvPicPr>
          <p:cNvPr id="1063" name="Picture 39" descr="C:\Documents and Settings\Tatínek a maminka\Local Settings\Temporary Internet Files\Content.IE5\LLUCA7QA\MP90043314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08304" y="4797152"/>
            <a:ext cx="1008112" cy="1308426"/>
          </a:xfrm>
          <a:prstGeom prst="rect">
            <a:avLst/>
          </a:prstGeom>
          <a:noFill/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Tatínek a maminka\Local Settings\Temporary Internet Files\Content.IE5\O69D2ROQ\MC9004324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332656"/>
            <a:ext cx="5676453" cy="6095847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Opakování – opět přiřaď k obrázkům slabiky.</a:t>
            </a:r>
            <a:endParaRPr lang="cs-CZ" sz="2000" dirty="0"/>
          </a:p>
        </p:txBody>
      </p:sp>
      <p:pic>
        <p:nvPicPr>
          <p:cNvPr id="4" name="Picture 36" descr="C:\Documents and Settings\Tatínek a maminka\Local Settings\Temporary Internet Files\Content.IE5\O69D2ROQ\MC900441726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2071678"/>
            <a:ext cx="864096" cy="864096"/>
          </a:xfrm>
          <a:prstGeom prst="rect">
            <a:avLst/>
          </a:prstGeom>
          <a:noFill/>
        </p:spPr>
      </p:pic>
      <p:pic>
        <p:nvPicPr>
          <p:cNvPr id="5" name="Picture 37" descr="C:\Documents and Settings\Tatínek a maminka\Local Settings\Temporary Internet Files\Content.IE5\QGYT5UDS\MC9004107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4572008"/>
            <a:ext cx="1224136" cy="862559"/>
          </a:xfrm>
          <a:prstGeom prst="rect">
            <a:avLst/>
          </a:prstGeom>
          <a:noFill/>
        </p:spPr>
      </p:pic>
      <p:pic>
        <p:nvPicPr>
          <p:cNvPr id="6" name="Picture 40" descr="C:\Documents and Settings\Tatínek a maminka\Local Settings\Temporary Internet Files\Content.IE5\QGYT5UDS\MP9004056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4786322"/>
            <a:ext cx="936104" cy="626296"/>
          </a:xfrm>
          <a:prstGeom prst="rect">
            <a:avLst/>
          </a:prstGeom>
          <a:noFill/>
        </p:spPr>
      </p:pic>
      <p:pic>
        <p:nvPicPr>
          <p:cNvPr id="7" name="Picture 38" descr="C:\Documents and Settings\Tatínek a maminka\Local Settings\Temporary Internet Files\Content.IE5\LLUCA7QA\MP90040670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15272" y="2143116"/>
            <a:ext cx="720432" cy="1080120"/>
          </a:xfrm>
          <a:prstGeom prst="rect">
            <a:avLst/>
          </a:prstGeom>
          <a:noFill/>
        </p:spPr>
      </p:pic>
      <p:pic>
        <p:nvPicPr>
          <p:cNvPr id="2050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29322" y="2214554"/>
            <a:ext cx="936104" cy="817669"/>
          </a:xfrm>
          <a:prstGeom prst="rect">
            <a:avLst/>
          </a:prstGeom>
          <a:noFill/>
        </p:spPr>
      </p:pic>
      <p:pic>
        <p:nvPicPr>
          <p:cNvPr id="9" name="Picture 22" descr="C:\Documents and Settings\Tatínek a maminka\Local Settings\Temporary Internet Files\Content.IE5\EZN97I6K\MC90038871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472" y="2143116"/>
            <a:ext cx="1161691" cy="792088"/>
          </a:xfrm>
          <a:prstGeom prst="rect">
            <a:avLst/>
          </a:prstGeom>
          <a:noFill/>
        </p:spPr>
      </p:pic>
      <p:pic>
        <p:nvPicPr>
          <p:cNvPr id="10" name="Picture 34" descr="C:\Documents and Settings\Tatínek a maminka\Local Settings\Temporary Internet Files\Content.IE5\LLUCA7QA\MC90033787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1920" y="1988840"/>
            <a:ext cx="1296144" cy="72578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619672" y="544522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dobe Garamond Pro" pitchFamily="18" charset="-18"/>
              </a:rPr>
              <a:t>li</a:t>
            </a:r>
            <a:endParaRPr lang="cs-CZ" sz="4800" dirty="0">
              <a:latin typeface="Adobe Garamond Pro" pitchFamily="18" charset="-18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5445224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latin typeface="Adobe Garamond Pro" pitchFamily="18" charset="-18"/>
              </a:rPr>
              <a:t>pe</a:t>
            </a:r>
            <a:endParaRPr lang="cs-CZ" sz="4800" dirty="0">
              <a:latin typeface="Adobe Garamond Pro" pitchFamily="18" charset="-18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35896" y="544522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latin typeface="Adobe Garamond Pro" pitchFamily="18" charset="-18"/>
              </a:rPr>
              <a:t>sa</a:t>
            </a:r>
            <a:endParaRPr lang="cs-CZ" sz="4800" dirty="0">
              <a:latin typeface="Adobe Garamond Pro" pitchFamily="18" charset="-18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5445224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dobe Garamond Pro" pitchFamily="18" charset="-18"/>
              </a:rPr>
              <a:t>la</a:t>
            </a:r>
            <a:endParaRPr lang="cs-CZ" sz="4800" dirty="0">
              <a:latin typeface="Adobe Garamond Pro" pitchFamily="18" charset="-18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24128" y="544522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latin typeface="Adobe Garamond Pro" pitchFamily="18" charset="-18"/>
              </a:rPr>
              <a:t>so</a:t>
            </a:r>
            <a:endParaRPr lang="cs-CZ" sz="4800" dirty="0">
              <a:latin typeface="Adobe Garamond Pro" pitchFamily="18" charset="-18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76256" y="544522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dobe Garamond Pro" pitchFamily="18" charset="-18"/>
              </a:rPr>
              <a:t>ta</a:t>
            </a:r>
            <a:endParaRPr lang="cs-CZ" sz="4800" dirty="0">
              <a:latin typeface="Adobe Garamond Pro" pitchFamily="18" charset="-18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884368" y="5445224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latin typeface="Adobe Garamond Pro" pitchFamily="18" charset="-18"/>
              </a:rPr>
              <a:t>lo</a:t>
            </a:r>
            <a:endParaRPr lang="cs-CZ" sz="4800" dirty="0">
              <a:latin typeface="Adobe Garamond Pro" pitchFamily="18" charset="-18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95536" y="5445224"/>
            <a:ext cx="9124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 err="1">
                <a:latin typeface="Adobe Garamond Pro" pitchFamily="18" charset="-18"/>
              </a:rPr>
              <a:t>me</a:t>
            </a:r>
            <a:endParaRPr lang="cs-CZ" sz="4800" dirty="0">
              <a:latin typeface="Adobe Garamond Pro" pitchFamily="18" charset="-18"/>
            </a:endParaRPr>
          </a:p>
        </p:txBody>
      </p:sp>
      <p:pic>
        <p:nvPicPr>
          <p:cNvPr id="2051" name="Picture 3" descr="C:\Documents and Settings\Tatínek a maminka\Local Settings\Temporary Internet Files\Content.IE5\LLUCA7QA\MP90040291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28728" y="4572008"/>
            <a:ext cx="1056117" cy="792088"/>
          </a:xfrm>
          <a:prstGeom prst="rect">
            <a:avLst/>
          </a:prstGeom>
          <a:noFill/>
        </p:spPr>
      </p:pic>
      <p:pic>
        <p:nvPicPr>
          <p:cNvPr id="26" name="Picture 34" descr="C:\Documents and Settings\Tatínek a maminka\Local Settings\Temporary Internet Files\Content.IE5\LLUCA7QA\MC90033787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9058" y="2285992"/>
            <a:ext cx="1296144" cy="7489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41 -0.01806 L -0.34514 -0.4064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" y="-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02 0.0243 L 0.01302 -0.416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04 -0.02848 L -0.30208 -0.3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" y="-1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2.59259E-6 L 0.52778 -0.37801 " pathEditMode="relative" ptsTypes="AA">
                                      <p:cBhvr>
                                        <p:cTn id="34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73 -0.03889 L 0.21962 -0.3435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" y="-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63 -0.00741 L -0.59566 -0.12292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67 4.81481E-6 L 0.02535 -0.1125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-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4 -0.00741 L 0.78368 -0.112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0" y="-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Tatínek a maminka\Local Settings\Temporary Internet Files\Content.IE5\O69D2ROQ\MC9004324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548680"/>
            <a:ext cx="5616624" cy="6031598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Čti slabiky.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4930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898619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dobe Garamond Pro" pitchFamily="18" charset="-18"/>
                        </a:rPr>
                        <a:t>to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dobe Garamond Pro" pitchFamily="18" charset="-18"/>
                        </a:rPr>
                        <a:t>ta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dobe Garamond Pro" pitchFamily="18" charset="-18"/>
                        </a:rPr>
                        <a:t>mi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lí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mo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  <a:tr h="898619"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ma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le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tá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me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sa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  <a:tr h="898619"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so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dobe Garamond Pro" pitchFamily="18" charset="-18"/>
                        </a:rPr>
                        <a:t>mé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su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lo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smtClean="0">
                          <a:latin typeface="Adobe Garamond Pro" pitchFamily="18" charset="-18"/>
                        </a:rPr>
                        <a:t>mí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  <a:tr h="898619"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pá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sí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lá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tů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dobe Garamond Pro" pitchFamily="18" charset="-18"/>
                        </a:rPr>
                        <a:t>se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  <a:tr h="898619"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te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mů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latin typeface="Adobe Garamond Pro" pitchFamily="18" charset="-18"/>
                        </a:rPr>
                        <a:t>pe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dobe Garamond Pro" pitchFamily="18" charset="-18"/>
                        </a:rPr>
                        <a:t>mí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dobe Garamond Pro" pitchFamily="18" charset="-18"/>
                        </a:rPr>
                        <a:t>po</a:t>
                      </a:r>
                      <a:endParaRPr lang="cs-CZ" sz="44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Documents and Settings\Tatínek a maminka\Local Settings\Temporary Internet Files\Content.IE5\QGYT5UDS\MC9003309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005064"/>
            <a:ext cx="720080" cy="645981"/>
          </a:xfrm>
          <a:prstGeom prst="rect">
            <a:avLst/>
          </a:prstGeom>
          <a:noFill/>
        </p:spPr>
      </p:pic>
      <p:pic>
        <p:nvPicPr>
          <p:cNvPr id="1042" name="Picture 18" descr="C:\Documents and Settings\Tatínek a maminka\Local Settings\Temporary Internet Files\Content.IE5\LLUCA7QA\MC90043625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628800"/>
            <a:ext cx="792088" cy="792088"/>
          </a:xfrm>
          <a:prstGeom prst="rect">
            <a:avLst/>
          </a:prstGeom>
          <a:noFill/>
        </p:spPr>
      </p:pic>
      <p:pic>
        <p:nvPicPr>
          <p:cNvPr id="1051" name="Picture 27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5229200"/>
            <a:ext cx="637079" cy="720080"/>
          </a:xfrm>
          <a:prstGeom prst="rect">
            <a:avLst/>
          </a:prstGeom>
          <a:noFill/>
        </p:spPr>
      </p:pic>
      <p:pic>
        <p:nvPicPr>
          <p:cNvPr id="1054" name="Picture 30" descr="C:\Documents and Settings\Tatínek a maminka\Local Settings\Temporary Internet Files\Content.IE5\O69D2ROQ\MP90043093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2780928"/>
            <a:ext cx="480287" cy="720080"/>
          </a:xfrm>
          <a:prstGeom prst="rect">
            <a:avLst/>
          </a:prstGeom>
          <a:noFill/>
        </p:spPr>
      </p:pic>
      <p:pic>
        <p:nvPicPr>
          <p:cNvPr id="1055" name="Picture 31" descr="C:\Documents and Settings\Tatínek a maminka\Local Settings\Temporary Internet Files\Content.IE5\O69D2ROQ\MC90038259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1700808"/>
            <a:ext cx="648072" cy="648072"/>
          </a:xfrm>
          <a:prstGeom prst="rect">
            <a:avLst/>
          </a:prstGeom>
          <a:noFill/>
        </p:spPr>
      </p:pic>
      <p:pic>
        <p:nvPicPr>
          <p:cNvPr id="1056" name="Picture 32" descr="C:\Documents and Settings\Tatínek a maminka\Local Settings\Temporary Internet Files\Content.IE5\QGYT5UDS\MC90023381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2852936"/>
            <a:ext cx="648072" cy="648072"/>
          </a:xfrm>
          <a:prstGeom prst="rect">
            <a:avLst/>
          </a:prstGeom>
          <a:noFill/>
        </p:spPr>
      </p:pic>
      <p:pic>
        <p:nvPicPr>
          <p:cNvPr id="1059" name="Picture 35" descr="C:\Documents and Settings\Tatínek a maminka\Local Settings\Temporary Internet Files\Content.IE5\EZN97I6K\MP90041207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800" y="4005064"/>
            <a:ext cx="648072" cy="648072"/>
          </a:xfrm>
          <a:prstGeom prst="rect">
            <a:avLst/>
          </a:prstGeom>
          <a:noFill/>
        </p:spPr>
      </p:pic>
      <p:pic>
        <p:nvPicPr>
          <p:cNvPr id="1063" name="Picture 39" descr="C:\Documents and Settings\Tatínek a maminka\Local Settings\Temporary Internet Files\Content.IE5\LLUCA7QA\MP90043314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43808" y="5157192"/>
            <a:ext cx="576064" cy="747672"/>
          </a:xfrm>
          <a:prstGeom prst="rect">
            <a:avLst/>
          </a:prstGeom>
          <a:noFill/>
        </p:spPr>
      </p:pic>
      <p:pic>
        <p:nvPicPr>
          <p:cNvPr id="12" name="Picture 22" descr="C:\Documents and Settings\Tatínek a maminka\Local Settings\Temporary Internet Files\Content.IE5\EZN97I6K\MC90038871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5445224"/>
            <a:ext cx="792088" cy="540078"/>
          </a:xfrm>
          <a:prstGeom prst="rect">
            <a:avLst/>
          </a:prstGeom>
          <a:noFill/>
        </p:spPr>
      </p:pic>
      <p:pic>
        <p:nvPicPr>
          <p:cNvPr id="13" name="Picture 36" descr="C:\Documents and Settings\Tatínek a maminka\Local Settings\Temporary Internet Files\Content.IE5\O69D2ROQ\MC900441726[1].png"/>
          <p:cNvPicPr>
            <a:picLocks noGrp="1" noChangeAspect="1" noChangeArrowheads="1"/>
          </p:cNvPicPr>
          <p:nvPr>
            <p:ph idx="1"/>
          </p:nvPr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88224" y="2852936"/>
            <a:ext cx="864096" cy="864096"/>
          </a:xfrm>
          <a:prstGeom prst="rect">
            <a:avLst/>
          </a:prstGeom>
          <a:noFill/>
        </p:spPr>
      </p:pic>
      <p:pic>
        <p:nvPicPr>
          <p:cNvPr id="14" name="Picture 34" descr="C:\Documents and Settings\Tatínek a maminka\Local Settings\Temporary Internet Files\Content.IE5\LLUCA7QA\MC900337874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499992" y="1772816"/>
            <a:ext cx="1008112" cy="582543"/>
          </a:xfrm>
          <a:prstGeom prst="rect">
            <a:avLst/>
          </a:prstGeom>
          <a:noFill/>
        </p:spPr>
      </p:pic>
      <p:pic>
        <p:nvPicPr>
          <p:cNvPr id="18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572000" y="4077072"/>
            <a:ext cx="792088" cy="691874"/>
          </a:xfrm>
          <a:prstGeom prst="rect">
            <a:avLst/>
          </a:prstGeom>
          <a:noFill/>
        </p:spPr>
      </p:pic>
      <p:pic>
        <p:nvPicPr>
          <p:cNvPr id="19" name="Picture 38" descr="C:\Documents and Settings\Tatínek a maminka\Local Settings\Temporary Internet Files\Content.IE5\LLUCA7QA\MP900406706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804248" y="1700808"/>
            <a:ext cx="576346" cy="864096"/>
          </a:xfrm>
          <a:prstGeom prst="rect">
            <a:avLst/>
          </a:prstGeom>
          <a:noFill/>
        </p:spPr>
      </p:pic>
      <p:pic>
        <p:nvPicPr>
          <p:cNvPr id="20" name="Picture 3" descr="C:\Documents and Settings\Tatínek a maminka\Local Settings\Temporary Internet Files\Content.IE5\LLUCA7QA\MP900402910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732240" y="4293096"/>
            <a:ext cx="756696" cy="567522"/>
          </a:xfrm>
          <a:prstGeom prst="rect">
            <a:avLst/>
          </a:prstGeom>
          <a:noFill/>
        </p:spPr>
      </p:pic>
      <p:pic>
        <p:nvPicPr>
          <p:cNvPr id="21" name="Picture 37" descr="C:\Documents and Settings\Tatínek a maminka\Local Settings\Temporary Internet Files\Content.IE5\QGYT5UDS\MC900410753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499992" y="2852936"/>
            <a:ext cx="936104" cy="659604"/>
          </a:xfrm>
          <a:prstGeom prst="rect">
            <a:avLst/>
          </a:prstGeom>
          <a:noFill/>
        </p:spPr>
      </p:pic>
      <p:pic>
        <p:nvPicPr>
          <p:cNvPr id="22" name="Picture 40" descr="C:\Documents and Settings\Tatínek a maminka\Local Settings\Temporary Internet Files\Content.IE5\QGYT5UDS\MP900405636[1]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572000" y="5373216"/>
            <a:ext cx="792088" cy="529943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1331640" y="19168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pavouk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331640" y="306896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mobil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75656" y="422108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postel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331640" y="551723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telefon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31840" y="227687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semafor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03848" y="342900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lokomotiva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347864" y="429309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maska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47864" y="537321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tulipán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436096" y="19168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tanky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92080" y="306896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lampiony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292080" y="43651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64088" y="551723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meloun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308304" y="206084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sova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380312" y="306896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pero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452320" y="45091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lopata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80312" y="537321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sanitka</a:t>
            </a:r>
            <a:endParaRPr lang="cs-CZ" dirty="0"/>
          </a:p>
        </p:txBody>
      </p:sp>
      <p:pic>
        <p:nvPicPr>
          <p:cNvPr id="40" name="Picture 34" descr="C:\Documents and Settings\Tatínek a maminka\Local Settings\Temporary Internet Files\Content.IE5\LLUCA7QA\MC900337874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652392" y="1925216"/>
            <a:ext cx="1008112" cy="582543"/>
          </a:xfrm>
          <a:prstGeom prst="rect">
            <a:avLst/>
          </a:prstGeom>
          <a:noFill/>
        </p:spPr>
      </p:pic>
      <p:sp>
        <p:nvSpPr>
          <p:cNvPr id="38" name="TextovéPole 37"/>
          <p:cNvSpPr txBox="1"/>
          <p:nvPr/>
        </p:nvSpPr>
        <p:spPr>
          <a:xfrm>
            <a:off x="7000892" y="1000108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Vysvětlivky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Zdroje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dirty="0" smtClean="0"/>
          </a:p>
          <a:p>
            <a:endParaRPr lang="cs-CZ" i="1" dirty="0" smtClean="0"/>
          </a:p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152</TotalTime>
  <Words>185</Words>
  <Application>Microsoft Office PowerPoint</Application>
  <PresentationFormat>Předvádění na obrazovce (4:3)</PresentationFormat>
  <Paragraphs>76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Anotace</vt:lpstr>
      <vt:lpstr>Slabiky</vt:lpstr>
      <vt:lpstr>Nejprve pojmenuj obrázky a řekni správnou slabiku, na kterou dané slovo začíná).</vt:lpstr>
      <vt:lpstr>Procvičování – čti postupně slabiky a říkej k nim obrázky.</vt:lpstr>
      <vt:lpstr>Snímek 6</vt:lpstr>
      <vt:lpstr>Opakování – opět přiřaď k obrázkům slabiky.</vt:lpstr>
      <vt:lpstr>Snímek 8</vt:lpstr>
      <vt:lpstr>Čti slabiky.</vt:lpstr>
      <vt:lpstr>Snímek 10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Tatínek a maminka</cp:lastModifiedBy>
  <cp:revision>20</cp:revision>
  <dcterms:created xsi:type="dcterms:W3CDTF">2011-11-16T02:50:49Z</dcterms:created>
  <dcterms:modified xsi:type="dcterms:W3CDTF">2011-11-27T10:52:38Z</dcterms:modified>
</cp:coreProperties>
</file>