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08" r:id="rId2"/>
  </p:sldMasterIdLst>
  <p:notesMasterIdLst>
    <p:notesMasterId r:id="rId12"/>
  </p:notesMasterIdLst>
  <p:sldIdLst>
    <p:sldId id="256" r:id="rId3"/>
    <p:sldId id="257" r:id="rId4"/>
    <p:sldId id="263" r:id="rId5"/>
    <p:sldId id="270" r:id="rId6"/>
    <p:sldId id="264" r:id="rId7"/>
    <p:sldId id="265" r:id="rId8"/>
    <p:sldId id="266" r:id="rId9"/>
    <p:sldId id="267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VY_32_INOVACE_14_PORUCHY PŘÍJMU POTRAVY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Dornicová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PORUCHY PŘÍJMU POTRAVY – ANOREXIE, BULIMIE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95" y="0"/>
          <a:ext cx="6477444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784395" y="0"/>
        <a:ext cx="6477444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477444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Dornicová</a:t>
          </a:r>
          <a:endParaRPr lang="cs-CZ" sz="2000" kern="1200" dirty="0"/>
        </a:p>
      </dsp:txBody>
      <dsp:txXfrm>
        <a:off x="1800200" y="576063"/>
        <a:ext cx="6477444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477444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VY_32_INOVACE_14_PORUCHY PŘÍJMU POTRAVY</a:t>
          </a:r>
          <a:endParaRPr lang="cs-CZ" sz="2000" kern="1200" dirty="0"/>
        </a:p>
      </dsp:txBody>
      <dsp:txXfrm>
        <a:off x="1800200" y="1152127"/>
        <a:ext cx="6477444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50647" y="1729937"/>
          <a:ext cx="6477444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PORUCHY PŘÍJMU POTRAVY – ANOREXIE, BULIMIE </a:t>
          </a:r>
          <a:endParaRPr lang="cs-CZ" sz="2000" kern="1200" dirty="0"/>
        </a:p>
      </dsp:txBody>
      <dsp:txXfrm>
        <a:off x="1750647" y="1729937"/>
        <a:ext cx="6477444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477444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</a:t>
          </a:r>
          <a:endParaRPr lang="cs-CZ" sz="2000" kern="1200" dirty="0"/>
        </a:p>
      </dsp:txBody>
      <dsp:txXfrm>
        <a:off x="1800200" y="2304256"/>
        <a:ext cx="6477444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630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061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612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829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828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461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452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771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799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550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708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32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5161914"/>
              </p:ext>
            </p:extLst>
          </p:nvPr>
        </p:nvGraphicFramePr>
        <p:xfrm>
          <a:off x="614836" y="908720"/>
          <a:ext cx="827764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cs-CZ" sz="2800" b="1" i="1" dirty="0"/>
              <a:t>Druh učebního materiálu: </a:t>
            </a:r>
            <a:r>
              <a:rPr lang="cs-CZ" sz="2800" i="1" dirty="0"/>
              <a:t>Prezentace na interaktivní tabuli</a:t>
            </a:r>
          </a:p>
          <a:p>
            <a:pPr marL="0" indent="0" algn="just">
              <a:buNone/>
            </a:pPr>
            <a:r>
              <a:rPr lang="cs-CZ" sz="2800" b="1" i="1" dirty="0"/>
              <a:t>Anotace: </a:t>
            </a:r>
            <a:r>
              <a:rPr lang="cs-CZ" sz="2800" i="1" dirty="0"/>
              <a:t>Prezentace sloužící k výkladu nebo procvičení učiva o poruchách příjmu potravy a obsahující několik aktivit k tématu. </a:t>
            </a:r>
          </a:p>
          <a:p>
            <a:pPr marL="0" lvl="0" indent="0" algn="just">
              <a:buNone/>
            </a:pPr>
            <a:r>
              <a:rPr lang="cs-CZ" sz="2800" b="1" i="1" dirty="0"/>
              <a:t>Očekávaný výstup: </a:t>
            </a:r>
            <a:r>
              <a:rPr lang="cs-CZ" sz="2800" i="1" dirty="0"/>
              <a:t>Uvědomovat si základní životní potřeby a jejich naplňování ve shodě se zdravím.</a:t>
            </a:r>
            <a:r>
              <a:rPr lang="cs-CZ" sz="2400" b="1" i="1" dirty="0"/>
              <a:t> </a:t>
            </a:r>
            <a:r>
              <a:rPr lang="cs-CZ" sz="2800" i="1" dirty="0"/>
              <a:t>Dodržovat správné stravovací návyky a v rámci svých možností uplatňovat zásady správné výživy a zdravého stravování.</a:t>
            </a:r>
            <a:endParaRPr lang="cs-CZ" sz="2800" dirty="0"/>
          </a:p>
          <a:p>
            <a:pPr marL="0" indent="0" algn="just">
              <a:buNone/>
            </a:pPr>
            <a:endParaRPr lang="cs-CZ" sz="2800" i="1" dirty="0"/>
          </a:p>
          <a:p>
            <a:pPr marL="0" indent="0" algn="just">
              <a:buNone/>
            </a:pPr>
            <a:r>
              <a:rPr lang="cs-CZ" sz="2800" b="1" i="1" dirty="0"/>
              <a:t>Ročník:</a:t>
            </a:r>
            <a:r>
              <a:rPr lang="cs-CZ" sz="2800" i="1" dirty="0"/>
              <a:t> 8. ročník </a:t>
            </a:r>
          </a:p>
          <a:p>
            <a:pPr marL="0" indent="0" algn="just">
              <a:buNone/>
            </a:pPr>
            <a:r>
              <a:rPr lang="cs-CZ" sz="2800" b="1" i="1" dirty="0"/>
              <a:t>Materiál ověřen: </a:t>
            </a:r>
            <a:r>
              <a:rPr lang="cs-CZ" sz="2800" i="1" dirty="0"/>
              <a:t>12. 10. 2011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3528" y="1700808"/>
            <a:ext cx="7956873" cy="4425355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endParaRPr lang="cs-CZ" sz="3100" i="1" dirty="0" smtClean="0"/>
          </a:p>
          <a:p>
            <a:pPr marL="0" indent="0">
              <a:buFont typeface="Wingdings 2"/>
              <a:buNone/>
            </a:pP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-3658" y="115199"/>
            <a:ext cx="8690458" cy="1475857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39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latin typeface="Segoe Script" pitchFamily="34" charset="0"/>
              </a:rPr>
              <a:t>PORUCHY PŘÍJMU POTRAVY</a:t>
            </a:r>
            <a:endParaRPr lang="cs-CZ" sz="9600" dirty="0">
              <a:latin typeface="Segoe Scrip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83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Segoe Script" pitchFamily="34" charset="0"/>
              </a:rPr>
              <a:t>PORUCHY PŘÍJMU POTRAVY</a:t>
            </a:r>
            <a:endParaRPr lang="cs-CZ" sz="4000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Člověk používá jídlo k řešení problémů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Jídlo se stává náplní života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Neustále na jídlo myslí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Přátelé, rodina, školní povinnosti přestávají být důležité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 to určitá závislost na jídle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Daleko častěji postihuje dívky a ženy</a:t>
            </a:r>
          </a:p>
        </p:txBody>
      </p:sp>
      <p:pic>
        <p:nvPicPr>
          <p:cNvPr id="1028" name="Picture 4" descr="C:\Users\0R63\AppData\Local\Microsoft\Windows\Temporary Internet Files\Content.IE5\DE4CGPLA\MP9004339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72817"/>
            <a:ext cx="1683272" cy="162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R63\AppData\Local\Microsoft\Windows\Temporary Internet Files\Content.IE5\K0O7W0UI\MP9004226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7260" y="4602308"/>
            <a:ext cx="3096344" cy="2058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4776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Segoe Script" pitchFamily="34" charset="0"/>
              </a:rPr>
              <a:t>MEZI PORUCHY PŘÍJMU POTRAVY PATŘÍ: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ZÁCHVATOVITÉ PŘEJÍDÁNÍ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MENTÁLNÍ ANOREXIE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BULIMIE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911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Segoe Script" pitchFamily="34" charset="0"/>
              </a:rPr>
              <a:t>ZÁCHVATOVITÉ PŘEJÍDÁNÍ</a:t>
            </a:r>
            <a:endParaRPr lang="cs-CZ" sz="4000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Člověk jí, i když nemá hlad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Člověk jí i taková jídla, která mu nechutnají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Člověk má pocit, že musí jíst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3074" name="Picture 2" descr="C:\Users\0R63\AppData\Local\Microsoft\Windows\Temporary Internet Files\Content.IE5\AM1I8PN9\MP9004252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910" y="3501008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397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egoe Script" pitchFamily="34" charset="0"/>
              </a:rPr>
              <a:t>MENTÁLNÍ ANOREXIE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Většinou postihuje dívky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Kombinují diety a cvičení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Jí stále méně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Trpí utkvělou představou, že jsou tlusté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Trpí závratěmi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Ztrácí menstruaci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Mohou i zemřít</a:t>
            </a:r>
            <a:endParaRPr lang="cs-CZ" dirty="0"/>
          </a:p>
        </p:txBody>
      </p:sp>
      <p:pic>
        <p:nvPicPr>
          <p:cNvPr id="2050" name="Picture 2" descr="C:\Users\0R63\AppData\Local\Microsoft\Windows\Temporary Internet Files\Content.IE5\S7687CZ2\MC900429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672799"/>
            <a:ext cx="18415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0R63\AppData\Local\Microsoft\Windows\Temporary Internet Files\Content.IE5\K0O7W0UI\MP9004306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21088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341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egoe Script" pitchFamily="34" charset="0"/>
              </a:rPr>
              <a:t>BULIMIE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Záchvaty přejídání a následné zvracení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Dlouhodobé hladovění a následné přejídání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Onemocnění jater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Porucha menstruace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Užívání projímadel a závislost na nich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Zvracení způsobuje: bolesti v krku, kazivost zubů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0R63\AppData\Local\Microsoft\Windows\Temporary Internet Files\Content.IE5\K0O7W0UI\MP9003373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993" y="4741168"/>
            <a:ext cx="1510007" cy="21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R63\AppData\Local\Microsoft\Windows\Temporary Internet Files\Content.IE5\AM1I8PN9\MC90044067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047" y="-243407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960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(klip art)</a:t>
            </a:r>
          </a:p>
          <a:p>
            <a:r>
              <a:rPr lang="cs-CZ" dirty="0"/>
              <a:t>MARÁDOVÁ, Eva. </a:t>
            </a:r>
            <a:r>
              <a:rPr lang="cs-CZ" i="1" dirty="0"/>
              <a:t>Rodinná výchova: Zdravý životní styl 2. </a:t>
            </a:r>
            <a:r>
              <a:rPr lang="cs-CZ" dirty="0"/>
              <a:t>Praha: Fortuna, 2000. 120 s. ISBN 80-7168-643-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601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505</TotalTime>
  <Words>253</Words>
  <Application>Microsoft Office PowerPoint</Application>
  <PresentationFormat>Předvádění na obrazovce (4:3)</PresentationFormat>
  <Paragraphs>51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Tok</vt:lpstr>
      <vt:lpstr>Prezentace aplikace PowerPoint</vt:lpstr>
      <vt:lpstr>Anotace</vt:lpstr>
      <vt:lpstr> PORUCHY PŘÍJMU POTRAVY</vt:lpstr>
      <vt:lpstr>PORUCHY PŘÍJMU POTRAVY</vt:lpstr>
      <vt:lpstr>MEZI PORUCHY PŘÍJMU POTRAVY PATŘÍ:</vt:lpstr>
      <vt:lpstr>ZÁCHVATOVITÉ PŘEJÍDÁNÍ</vt:lpstr>
      <vt:lpstr>MENTÁLNÍ ANOREXIE</vt:lpstr>
      <vt:lpstr>BULIMIE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Markéta Březinová</cp:lastModifiedBy>
  <cp:revision>41</cp:revision>
  <dcterms:created xsi:type="dcterms:W3CDTF">2011-06-20T10:40:08Z</dcterms:created>
  <dcterms:modified xsi:type="dcterms:W3CDTF">2013-03-10T12:40:13Z</dcterms:modified>
</cp:coreProperties>
</file>