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32" r:id="rId2"/>
  </p:sldMasterIdLst>
  <p:notesMasterIdLst>
    <p:notesMasterId r:id="rId14"/>
  </p:notesMasterIdLst>
  <p:sldIdLst>
    <p:sldId id="256" r:id="rId3"/>
    <p:sldId id="257" r:id="rId4"/>
    <p:sldId id="263" r:id="rId5"/>
    <p:sldId id="264" r:id="rId6"/>
    <p:sldId id="265" r:id="rId7"/>
    <p:sldId id="266" r:id="rId8"/>
    <p:sldId id="269" r:id="rId9"/>
    <p:sldId id="267" r:id="rId10"/>
    <p:sldId id="270" r:id="rId11"/>
    <p:sldId id="271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VY_32_INOVACE_VKZ_15_AIDS-HIV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Dornicová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AIDS-HIV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Dornicová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VY_32_INOVACE_VKZ_15_AIDS-HIV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AIDS-HIV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30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06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1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2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2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61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52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7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9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50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0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1334904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3100" i="1" dirty="0" smtClean="0">
                <a:solidFill>
                  <a:schemeClr val="tx1"/>
                </a:solidFill>
              </a:rPr>
              <a:t>Prezentace na interaktivní tabuli</a:t>
            </a: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tx1"/>
                </a:solidFill>
              </a:rPr>
              <a:t>Anotace: </a:t>
            </a:r>
            <a:r>
              <a:rPr lang="cs-CZ" sz="3100" i="1" dirty="0" smtClean="0">
                <a:solidFill>
                  <a:schemeClr val="tx1"/>
                </a:solidFill>
              </a:rPr>
              <a:t>Prezentace sloužící k výkladu nebo procvičení učiva o AIDS-HIV a obsahující několik aktivit k tématu. </a:t>
            </a: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tx1"/>
                </a:solidFill>
              </a:rPr>
              <a:t>Očekávaný výstup: </a:t>
            </a:r>
            <a:r>
              <a:rPr lang="cs-CZ" sz="3100" i="1" dirty="0" smtClean="0">
                <a:solidFill>
                  <a:schemeClr val="tx1"/>
                </a:solidFill>
              </a:rPr>
              <a:t>Uvědomovat si základní životní potřeby a jejich naplňování ve shodě se zdravím.</a:t>
            </a: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tx1"/>
                </a:solidFill>
              </a:rPr>
              <a:t>Ročník:</a:t>
            </a:r>
            <a:r>
              <a:rPr lang="cs-CZ" sz="3100" i="1" dirty="0" smtClean="0">
                <a:solidFill>
                  <a:schemeClr val="tx1"/>
                </a:solidFill>
              </a:rPr>
              <a:t> 8. ročník </a:t>
            </a: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tx1"/>
                </a:solidFill>
              </a:rPr>
              <a:t>Materiál ověřen: </a:t>
            </a:r>
            <a:r>
              <a:rPr lang="cs-CZ" sz="3100" i="1" dirty="0" smtClean="0">
                <a:solidFill>
                  <a:schemeClr val="tx1"/>
                </a:solidFill>
              </a:rPr>
              <a:t>30.11.2011</a:t>
            </a:r>
          </a:p>
          <a:p>
            <a:pPr marL="0" indent="0">
              <a:buNone/>
            </a:pPr>
            <a:endParaRPr lang="cs-CZ" sz="3100" i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39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7772400" cy="1780108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tx2">
                    <a:lumMod val="50000"/>
                  </a:schemeClr>
                </a:solidFill>
                <a:latin typeface="Segoe Script" pitchFamily="34" charset="0"/>
                <a:cs typeface="CordiaUPC" pitchFamily="34" charset="-34"/>
              </a:rPr>
              <a:t>AIDS - HIV</a:t>
            </a:r>
            <a:endParaRPr lang="cs-CZ" sz="8000" dirty="0">
              <a:solidFill>
                <a:schemeClr val="tx2">
                  <a:lumMod val="50000"/>
                </a:schemeClr>
              </a:solidFill>
              <a:latin typeface="Segoe Script" pitchFamily="34" charset="0"/>
              <a:cs typeface="CordiaUPC" pitchFamily="34" charset="-34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96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268760"/>
            <a:ext cx="3822192" cy="936104"/>
          </a:xfrm>
        </p:spPr>
        <p:txBody>
          <a:bodyPr/>
          <a:lstStyle/>
          <a:p>
            <a:r>
              <a:rPr lang="cs-CZ" sz="4800" dirty="0" smtClean="0">
                <a:latin typeface="Segoe Script" pitchFamily="34" charset="0"/>
              </a:rPr>
              <a:t>AIDS</a:t>
            </a:r>
            <a:endParaRPr lang="cs-CZ" sz="4800" dirty="0">
              <a:latin typeface="Segoe Script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77332" y="2564904"/>
            <a:ext cx="3820055" cy="356125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nemocnění způsobené virem HIV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syndrom získaného selhání imunity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ejvíce nemocných je v Africe, USA, Evropě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emoc je neléčitelná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268760"/>
            <a:ext cx="3822192" cy="936104"/>
          </a:xfrm>
        </p:spPr>
        <p:txBody>
          <a:bodyPr/>
          <a:lstStyle/>
          <a:p>
            <a:r>
              <a:rPr lang="cs-CZ" sz="4800" dirty="0" smtClean="0">
                <a:solidFill>
                  <a:schemeClr val="bg1"/>
                </a:solidFill>
                <a:latin typeface="Segoe Script" pitchFamily="34" charset="0"/>
              </a:rPr>
              <a:t>HIV</a:t>
            </a:r>
            <a:endParaRPr lang="cs-CZ" sz="4800" dirty="0">
              <a:solidFill>
                <a:schemeClr val="bg1"/>
              </a:solidFill>
              <a:latin typeface="Segoe Script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64904"/>
            <a:ext cx="3822192" cy="356125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virus způsobující onemocnění AIDS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způsobuje </a:t>
            </a:r>
            <a:r>
              <a:rPr lang="cs-CZ" dirty="0"/>
              <a:t>selhání obranyschopnosti </a:t>
            </a:r>
            <a:r>
              <a:rPr lang="cs-CZ" dirty="0" smtClean="0"/>
              <a:t>organismu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apadá a ničí bílé krvinky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yskytuje se v krvi a výměšcích pohlavních orgánů</a:t>
            </a: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25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Pohlavním stykem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Injekčními jehlami (narkomani)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Krevní transfuzí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 matky na plod v těhotenství nebo při porodu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Segoe Script" pitchFamily="34" charset="0"/>
              </a:rPr>
              <a:t>ZPŮSOB PŘENOSU</a:t>
            </a:r>
            <a:endParaRPr lang="cs-CZ" sz="4800" dirty="0">
              <a:latin typeface="Segoe Script" pitchFamily="34" charset="0"/>
            </a:endParaRPr>
          </a:p>
        </p:txBody>
      </p:sp>
      <p:pic>
        <p:nvPicPr>
          <p:cNvPr id="1026" name="Picture 2" descr="C:\Users\0R63\AppData\Local\Microsoft\Windows\Temporary Internet Files\Content.IE5\K0O7W0UI\MP9001785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3478088" cy="2301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R63\AppData\Local\Microsoft\Windows\Temporary Internet Files\Content.IE5\K0O7W0UI\MC900383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665" y="4581128"/>
            <a:ext cx="2327391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R63\AppData\Local\Microsoft\Windows\Temporary Internet Files\Content.IE5\S7687CZ2\MC9002932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214" y="4004276"/>
            <a:ext cx="1872208" cy="253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Podáním ruky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Líbáním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Potravou nebo nápojem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WC, v bazénu, v tělocvičně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dopravních prostředcích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Hmyzím bodnutím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Segoe Script" pitchFamily="34" charset="0"/>
              </a:rPr>
              <a:t>K PŘENOSU NEDOJDE</a:t>
            </a:r>
            <a:endParaRPr lang="cs-CZ" sz="4800" dirty="0">
              <a:latin typeface="Segoe Script" pitchFamily="34" charset="0"/>
            </a:endParaRPr>
          </a:p>
        </p:txBody>
      </p:sp>
      <p:pic>
        <p:nvPicPr>
          <p:cNvPr id="2050" name="Picture 2" descr="C:\Users\0R63\AppData\Local\Microsoft\Windows\Temporary Internet Files\Content.IE5\DE4CGPLA\MP900430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72816"/>
            <a:ext cx="2448272" cy="164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R63\AppData\Local\Microsoft\Windows\Temporary Internet Files\Content.IE5\S7687CZ2\MP9004316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405811"/>
            <a:ext cx="200638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R63\AppData\Local\Microsoft\Windows\Temporary Internet Files\Content.IE5\AM1I8PN9\MP9004387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4587077"/>
            <a:ext cx="3096344" cy="2073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R63\AppData\Local\Microsoft\Windows\Temporary Internet Files\Content.IE5\S7687CZ2\MP9003168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730662" y="4901318"/>
            <a:ext cx="1584176" cy="238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443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Bakteriální </a:t>
            </a:r>
            <a:r>
              <a:rPr lang="cs-CZ" dirty="0" err="1" smtClean="0"/>
              <a:t>vaginóza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Zánět močové trubice a močového měchýře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Genitální opar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Kapavka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Zánět vaječníků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Syfylis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Hepatitida B, 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egoe Script" pitchFamily="34" charset="0"/>
              </a:rPr>
              <a:t>JINÉ NEMOCI PŘENOSNÉ POHLAVNÍM STYKEM</a:t>
            </a:r>
            <a:endParaRPr lang="cs-CZ" dirty="0"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8472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44644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/>
              <a:t>o</a:t>
            </a:r>
            <a:r>
              <a:rPr lang="cs-CZ" sz="2000" dirty="0" smtClean="0"/>
              <a:t>nemocnění </a:t>
            </a:r>
            <a:r>
              <a:rPr lang="cs-CZ" sz="2000" dirty="0"/>
              <a:t>způsobené virem </a:t>
            </a:r>
            <a:r>
              <a:rPr lang="cs-CZ" sz="2000" dirty="0" smtClean="0"/>
              <a:t>HIV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/>
              <a:t>virus způsobující onemocnění </a:t>
            </a:r>
            <a:r>
              <a:rPr lang="cs-CZ" sz="2000" dirty="0" smtClean="0"/>
              <a:t>AIDS</a:t>
            </a:r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r>
              <a:rPr lang="cs-CZ" sz="2000" dirty="0"/>
              <a:t>n</a:t>
            </a:r>
            <a:r>
              <a:rPr lang="cs-CZ" sz="2000" dirty="0" smtClean="0"/>
              <a:t>eléčitelné onemocnění</a:t>
            </a:r>
            <a:endParaRPr lang="cs-CZ" sz="2000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AIDS  						</a:t>
            </a: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HIV</a:t>
            </a:r>
          </a:p>
          <a:p>
            <a:pPr marL="0" indent="0" algn="ctr">
              <a:buNone/>
            </a:pPr>
            <a:r>
              <a:rPr lang="cs-CZ" sz="2000" dirty="0" smtClean="0"/>
              <a:t>syndrom získaného selhání imunity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napadá a ničí bílé krvinky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/>
              <a:t>v</a:t>
            </a:r>
            <a:r>
              <a:rPr lang="cs-CZ" sz="2000" dirty="0" smtClean="0"/>
              <a:t>yskytuje </a:t>
            </a:r>
            <a:r>
              <a:rPr lang="cs-CZ" sz="2000" dirty="0"/>
              <a:t>se v krvi a výměšcích pohlavních orgánů</a:t>
            </a:r>
          </a:p>
          <a:p>
            <a:pPr marL="0" indent="0" algn="ctr">
              <a:buNone/>
            </a:pP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SPOJ, CO K SOBĚ PATŘÍ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1593156" y="18185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2072612" y="328498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1618116" y="422108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588224" y="24928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343848" y="494116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7382228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29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atin typeface="Segoe Script" pitchFamily="34" charset="0"/>
              </a:rPr>
              <a:t>VYBER A PODTRHNI MOŽNOSTI PŘENOSU HIV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77332" y="2132856"/>
            <a:ext cx="3820055" cy="3993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Injekčními </a:t>
            </a:r>
            <a:r>
              <a:rPr lang="cs-CZ" sz="2400" dirty="0"/>
              <a:t>jehlami (narkomani</a:t>
            </a:r>
            <a:r>
              <a:rPr lang="cs-CZ" sz="2400" dirty="0" smtClean="0"/>
              <a:t>)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Hmyzím bodnutím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Líbáním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Krevní </a:t>
            </a:r>
            <a:r>
              <a:rPr lang="cs-CZ" sz="2400" dirty="0"/>
              <a:t>transfuzí 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Z matky na plod v těhotenství nebo při porodu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  <a:p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32856"/>
            <a:ext cx="3822192" cy="399330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Podáním </a:t>
            </a:r>
            <a:r>
              <a:rPr lang="cs-CZ" sz="2400" dirty="0" smtClean="0"/>
              <a:t>ruky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Pohlavním </a:t>
            </a:r>
            <a:r>
              <a:rPr lang="cs-CZ" sz="2400" dirty="0" smtClean="0"/>
              <a:t>stykem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Potravou </a:t>
            </a:r>
            <a:r>
              <a:rPr lang="cs-CZ" sz="2400" dirty="0"/>
              <a:t>nebo nápojem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Na WC, v bazénu, v tělocvičně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</a:t>
            </a:r>
            <a:r>
              <a:rPr lang="cs-CZ" sz="2400" dirty="0"/>
              <a:t>dopravních prostředcích</a:t>
            </a:r>
          </a:p>
          <a:p>
            <a:endParaRPr lang="cs-CZ" sz="2400" dirty="0"/>
          </a:p>
          <a:p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3455876" y="233778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707904" y="46531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264421" y="3861048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452320" y="2590825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21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CHŘIPKA		AIDS		ZÁPAL PLIC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       KAPAVKA		MENINGITIDA		RÝMA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SYFILIS		MIGRÉNA		ASTMA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HEPATITIDA		      OBEZITA	           REVMA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egoe Script" pitchFamily="34" charset="0"/>
              </a:rPr>
              <a:t>OZNAČ NEMOCI PŘENOSNÉ POHLAVNÍM STYKEM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819922" y="3051063"/>
            <a:ext cx="392038" cy="33374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2790106" y="3926569"/>
            <a:ext cx="392038" cy="33374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187624" y="4797152"/>
            <a:ext cx="392038" cy="33374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411760" y="5661248"/>
            <a:ext cx="392038" cy="33374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09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(klip art)</a:t>
            </a:r>
          </a:p>
          <a:p>
            <a:r>
              <a:rPr lang="cs-CZ" dirty="0" smtClean="0"/>
              <a:t>MARÁDOVÁ, Eva. </a:t>
            </a:r>
            <a:r>
              <a:rPr lang="cs-CZ" i="1" dirty="0" smtClean="0"/>
              <a:t>Rodinná výchova: Zdravý životní styl 1. </a:t>
            </a:r>
            <a:r>
              <a:rPr lang="cs-CZ" dirty="0" smtClean="0"/>
              <a:t>Praha: Fortuna, 2003. 144 s. ISBN 80-7168-712-X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01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379</TotalTime>
  <Words>288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Vlnění</vt:lpstr>
      <vt:lpstr>Prezentace aplikace PowerPoint</vt:lpstr>
      <vt:lpstr>Anotace</vt:lpstr>
      <vt:lpstr>AIDS - HIV</vt:lpstr>
      <vt:lpstr>Prezentace aplikace PowerPoint</vt:lpstr>
      <vt:lpstr>ZPŮSOB PŘENOSU</vt:lpstr>
      <vt:lpstr>K PŘENOSU NEDOJDE</vt:lpstr>
      <vt:lpstr>JINÉ NEMOCI PŘENOSNÉ POHLAVNÍM STYKEM</vt:lpstr>
      <vt:lpstr>SPOJ, CO K SOBĚ PATŘÍ</vt:lpstr>
      <vt:lpstr>VYBER A PODTRHNI MOŽNOSTI PŘENOSU HIV</vt:lpstr>
      <vt:lpstr>OZNAČ NEMOCI PŘENOSNÉ POHLAVNÍM STYKEM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46</cp:revision>
  <dcterms:created xsi:type="dcterms:W3CDTF">2011-06-20T10:40:08Z</dcterms:created>
  <dcterms:modified xsi:type="dcterms:W3CDTF">2013-03-10T12:42:06Z</dcterms:modified>
</cp:coreProperties>
</file>