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708" r:id="rId2"/>
  </p:sldMasterIdLst>
  <p:notesMasterIdLst>
    <p:notesMasterId r:id="rId13"/>
  </p:notesMasterIdLst>
  <p:sldIdLst>
    <p:sldId id="256" r:id="rId3"/>
    <p:sldId id="257" r:id="rId4"/>
    <p:sldId id="263" r:id="rId5"/>
    <p:sldId id="264" r:id="rId6"/>
    <p:sldId id="265" r:id="rId7"/>
    <p:sldId id="266" r:id="rId8"/>
    <p:sldId id="267" r:id="rId9"/>
    <p:sldId id="268" r:id="rId10"/>
    <p:sldId id="270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VY_32_INOVACE_17_DROGY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Dornicová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DROGY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600400" cy="3600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784395" y="0"/>
          <a:ext cx="6477444" cy="360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784395" y="0"/>
        <a:ext cx="6477444" cy="576063"/>
      </dsp:txXfrm>
    </dsp:sp>
    <dsp:sp modelId="{A52A0455-90FF-4808-ABD0-F02540D31D5A}">
      <dsp:nvSpPr>
        <dsp:cNvPr id="0" name=""/>
        <dsp:cNvSpPr/>
      </dsp:nvSpPr>
      <dsp:spPr>
        <a:xfrm>
          <a:off x="378041" y="576063"/>
          <a:ext cx="2844316" cy="28443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800200" y="576063"/>
          <a:ext cx="6477444" cy="28443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Dornicová</a:t>
          </a:r>
          <a:endParaRPr lang="cs-CZ" sz="2000" kern="1200" dirty="0"/>
        </a:p>
      </dsp:txBody>
      <dsp:txXfrm>
        <a:off x="1800200" y="576063"/>
        <a:ext cx="6477444" cy="576063"/>
      </dsp:txXfrm>
    </dsp:sp>
    <dsp:sp modelId="{313FC574-E1CD-4FB4-B054-0B805CE0447D}">
      <dsp:nvSpPr>
        <dsp:cNvPr id="0" name=""/>
        <dsp:cNvSpPr/>
      </dsp:nvSpPr>
      <dsp:spPr>
        <a:xfrm>
          <a:off x="756083" y="1152127"/>
          <a:ext cx="2088232" cy="20882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800200" y="1152127"/>
          <a:ext cx="6477444" cy="20882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VY_32_INOVACE_17_DROGY</a:t>
          </a:r>
          <a:endParaRPr lang="cs-CZ" sz="2000" kern="1200" dirty="0"/>
        </a:p>
      </dsp:txBody>
      <dsp:txXfrm>
        <a:off x="1800200" y="1152127"/>
        <a:ext cx="6477444" cy="576064"/>
      </dsp:txXfrm>
    </dsp:sp>
    <dsp:sp modelId="{FFC9F71D-1B4F-4AD9-A4A6-86ADEFC8AF5C}">
      <dsp:nvSpPr>
        <dsp:cNvPr id="0" name=""/>
        <dsp:cNvSpPr/>
      </dsp:nvSpPr>
      <dsp:spPr>
        <a:xfrm>
          <a:off x="1134126" y="1728192"/>
          <a:ext cx="1332147" cy="13321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750647" y="1729937"/>
          <a:ext cx="6477444" cy="13321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DROGY</a:t>
          </a:r>
          <a:endParaRPr lang="cs-CZ" sz="2000" kern="1200" dirty="0"/>
        </a:p>
      </dsp:txBody>
      <dsp:txXfrm>
        <a:off x="1750647" y="1729937"/>
        <a:ext cx="6477444" cy="576064"/>
      </dsp:txXfrm>
    </dsp:sp>
    <dsp:sp modelId="{EE85B701-7295-41C0-BA7A-34D3756A2AE6}">
      <dsp:nvSpPr>
        <dsp:cNvPr id="0" name=""/>
        <dsp:cNvSpPr/>
      </dsp:nvSpPr>
      <dsp:spPr>
        <a:xfrm>
          <a:off x="1512168" y="2304256"/>
          <a:ext cx="576063" cy="5760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800200" y="2304256"/>
          <a:ext cx="6477444" cy="5760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</a:t>
          </a:r>
          <a:endParaRPr lang="cs-CZ" sz="2000" kern="1200" dirty="0"/>
        </a:p>
      </dsp:txBody>
      <dsp:txXfrm>
        <a:off x="1800200" y="2304256"/>
        <a:ext cx="6477444" cy="57606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630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80616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6120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2829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18289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74613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94521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77145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3799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5504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7081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325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10.3.2013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20800332"/>
              </p:ext>
            </p:extLst>
          </p:nvPr>
        </p:nvGraphicFramePr>
        <p:xfrm>
          <a:off x="614836" y="908720"/>
          <a:ext cx="8277644" cy="36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cs-CZ" sz="2800" b="1" i="1" dirty="0"/>
              <a:t>Druh učebního materiálu: </a:t>
            </a:r>
            <a:r>
              <a:rPr lang="cs-CZ" sz="2800" i="1" dirty="0"/>
              <a:t>Prezentace na interaktivní tabuli</a:t>
            </a:r>
          </a:p>
          <a:p>
            <a:pPr marL="0" indent="0" algn="just">
              <a:buNone/>
            </a:pPr>
            <a:r>
              <a:rPr lang="cs-CZ" sz="2800" b="1" i="1" dirty="0"/>
              <a:t>Anotace: </a:t>
            </a:r>
            <a:r>
              <a:rPr lang="cs-CZ" sz="2800" i="1" dirty="0"/>
              <a:t>Prezentace sloužící k výkladu nebo procvičení učiva o </a:t>
            </a:r>
            <a:r>
              <a:rPr lang="cs-CZ" sz="2800" i="1" dirty="0" smtClean="0"/>
              <a:t>návykových látkách (drogy) </a:t>
            </a:r>
            <a:r>
              <a:rPr lang="cs-CZ" sz="2800" i="1" dirty="0"/>
              <a:t>a obsahující několik aktivit k tématu. </a:t>
            </a:r>
          </a:p>
          <a:p>
            <a:pPr marL="0" lvl="0" indent="0">
              <a:buNone/>
            </a:pPr>
            <a:r>
              <a:rPr lang="cs-CZ" sz="2800" b="1" i="1" dirty="0"/>
              <a:t>Očekávaný výstup: </a:t>
            </a:r>
            <a:r>
              <a:rPr lang="cs-CZ" sz="2800" i="1" dirty="0"/>
              <a:t>D</a:t>
            </a:r>
            <a:r>
              <a:rPr lang="cs-CZ" sz="2800" i="1" dirty="0" smtClean="0"/>
              <a:t>át </a:t>
            </a:r>
            <a:r>
              <a:rPr lang="cs-CZ" sz="2800" i="1" dirty="0"/>
              <a:t>do souvislosti zdravotní a psychosociální rizika spojená se zneužíváním návykových látek a provozováním hazardních </a:t>
            </a:r>
            <a:r>
              <a:rPr lang="cs-CZ" sz="2800" i="1" dirty="0" smtClean="0"/>
              <a:t>her.</a:t>
            </a:r>
            <a:r>
              <a:rPr lang="cs-CZ" sz="2800" dirty="0"/>
              <a:t> </a:t>
            </a:r>
            <a:r>
              <a:rPr lang="cs-CZ" sz="2800" dirty="0" smtClean="0"/>
              <a:t>P</a:t>
            </a:r>
            <a:r>
              <a:rPr lang="cs-CZ" sz="2800" i="1" dirty="0" smtClean="0"/>
              <a:t>ochopit </a:t>
            </a:r>
            <a:r>
              <a:rPr lang="cs-CZ" sz="2800" i="1" dirty="0"/>
              <a:t>souvislosti mezi konzumací návykových psychoaktivních látek a poškozováním zdraví a životního stylu</a:t>
            </a:r>
            <a:endParaRPr lang="cs-CZ" sz="2800" dirty="0"/>
          </a:p>
          <a:p>
            <a:pPr marL="0" indent="0" algn="just">
              <a:buNone/>
            </a:pPr>
            <a:r>
              <a:rPr lang="cs-CZ" sz="2800" b="1" i="1" dirty="0" smtClean="0"/>
              <a:t>Ročník</a:t>
            </a:r>
            <a:r>
              <a:rPr lang="cs-CZ" sz="2800" b="1" i="1" dirty="0"/>
              <a:t>:</a:t>
            </a:r>
            <a:r>
              <a:rPr lang="cs-CZ" sz="2800" i="1" dirty="0"/>
              <a:t> 8. ročník </a:t>
            </a:r>
          </a:p>
          <a:p>
            <a:pPr marL="0" indent="0" algn="just">
              <a:buNone/>
            </a:pPr>
            <a:r>
              <a:rPr lang="cs-CZ" sz="2800" b="1" i="1" dirty="0"/>
              <a:t>Materiál ověřen: </a:t>
            </a:r>
            <a:r>
              <a:rPr lang="cs-CZ" sz="2800" i="1" dirty="0" smtClean="0"/>
              <a:t>18. 1. 2012</a:t>
            </a:r>
            <a:endParaRPr lang="cs-CZ" sz="2800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8039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3058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 </a:t>
            </a:r>
            <a:r>
              <a:rPr lang="cs-CZ" sz="9600" dirty="0" smtClean="0">
                <a:latin typeface="Castellar" pitchFamily="18" charset="0"/>
              </a:rPr>
              <a:t>DROGY</a:t>
            </a:r>
            <a:endParaRPr lang="cs-CZ" sz="9600" dirty="0">
              <a:latin typeface="Castellar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983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egoe Script" pitchFamily="34" charset="0"/>
              </a:rPr>
              <a:t>Drogy z konopí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Marihuana a hašiš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Vstupní droga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Poškození mozkových buněk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Zvýšené riziko rakoviny plic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Snížená obranyschopnost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Horší kvalita pleti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Halucinace, kolísání nálad, deprese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Zhoršená paměť a schopnost soustředit se</a:t>
            </a:r>
            <a:endParaRPr lang="cs-CZ" dirty="0"/>
          </a:p>
        </p:txBody>
      </p:sp>
      <p:pic>
        <p:nvPicPr>
          <p:cNvPr id="2054" name="Picture 6" descr="C:\Users\0R63\AppData\Local\Microsoft\Windows\Temporary Internet Files\Content.IE5\K0O7W0UI\MC9002288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147" y="880447"/>
            <a:ext cx="1412966" cy="2069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0R63\AppData\Local\Microsoft\Windows\Temporary Internet Files\Content.IE5\AM1I8PN9\MC9004261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694772"/>
            <a:ext cx="1575425" cy="1486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0R63\AppData\Local\Microsoft\Windows\Temporary Internet Files\Content.IE5\DE4CGPLA\MP90028991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870" y="4159859"/>
            <a:ext cx="1810504" cy="2682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79112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egoe Script" pitchFamily="34" charset="0"/>
              </a:rPr>
              <a:t>Opiáty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Opium se získává z makovic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Používá se pro výrobu léků (morfin)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 opia se vyrábí heroin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Užívá se injekčně, kouřením nebo šňupáním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Rychlá fyzická i psychická závislost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Abstinenční příznaky (pocení, průjmy, křeče)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Ohrožení života při předávkování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Ženy -  poškození plodu v těhotenství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Riziko nákazy HIV / AIDS</a:t>
            </a:r>
          </a:p>
          <a:p>
            <a:pPr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1026" name="Picture 2" descr="C:\Users\0R63\AppData\Local\Microsoft\Windows\Temporary Internet Files\Content.IE5\K0O7W0UI\MC90042816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548680"/>
            <a:ext cx="1774825" cy="186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R63\AppData\Local\Microsoft\Windows\Temporary Internet Files\Content.IE5\AM1I8PN9\MP900410104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255"/>
          <a:stretch/>
        </p:blipFill>
        <p:spPr bwMode="auto">
          <a:xfrm>
            <a:off x="6876256" y="4683603"/>
            <a:ext cx="1307263" cy="2174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R63\AppData\Local\Microsoft\Windows\Temporary Internet Files\Content.IE5\K0O7W0UI\MP90039884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6317" y="2342580"/>
            <a:ext cx="1544214" cy="1103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9397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egoe Script" pitchFamily="34" charset="0"/>
              </a:rPr>
              <a:t>Stimulační drogy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Povzbuzující účinky na psychiku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Snížená únava a chuť k jídlu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Patří sem kokain, </a:t>
            </a:r>
            <a:r>
              <a:rPr lang="cs-CZ" dirty="0" err="1" smtClean="0"/>
              <a:t>crack</a:t>
            </a:r>
            <a:r>
              <a:rPr lang="cs-CZ" dirty="0" smtClean="0"/>
              <a:t>, pervitin, efedrin, </a:t>
            </a:r>
            <a:r>
              <a:rPr lang="cs-CZ" dirty="0" err="1" smtClean="0"/>
              <a:t>ecstasy</a:t>
            </a: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Užívají se šňupáním nebo injekčně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Rychle vyvolávají závislost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Vyvolávají stavy úzkosti, neklid, nespavost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Poškození nosní sliznice při šňupání</a:t>
            </a:r>
            <a:endParaRPr lang="cs-CZ" dirty="0"/>
          </a:p>
        </p:txBody>
      </p:sp>
      <p:pic>
        <p:nvPicPr>
          <p:cNvPr id="3074" name="Picture 2" descr="C:\Users\0R63\AppData\Local\Microsoft\Windows\Temporary Internet Files\Content.IE5\AM1I8PN9\MC9000787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4228" y="0"/>
            <a:ext cx="1530577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0R63\AppData\Local\Microsoft\Windows\Temporary Internet Files\Content.IE5\S7687CZ2\MP90032115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6861447" y="4595937"/>
            <a:ext cx="1718127" cy="2408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341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egoe Script" pitchFamily="34" charset="0"/>
              </a:rPr>
              <a:t>Halucinogeny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Navozují změnu vnímání skutečnosti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Přírodní halucinogeny jsou v lysohlávkách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Uměle se připravuje LSD – </a:t>
            </a:r>
            <a:r>
              <a:rPr lang="cs-CZ" dirty="0" err="1" smtClean="0"/>
              <a:t>tripy</a:t>
            </a:r>
            <a:r>
              <a:rPr lang="cs-CZ" dirty="0" smtClean="0"/>
              <a:t> 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Měnící se nálady – od smíchu po deprese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Riziko sebevražd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Duševní poruchy</a:t>
            </a:r>
          </a:p>
          <a:p>
            <a:pPr>
              <a:buFont typeface="Wingdings" pitchFamily="2" charset="2"/>
              <a:buChar char="Ø"/>
            </a:pPr>
            <a:r>
              <a:rPr lang="cs-CZ" dirty="0" err="1" smtClean="0"/>
              <a:t>Flash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r>
              <a:rPr lang="cs-CZ" dirty="0" smtClean="0"/>
              <a:t> – stav jako po požití drogy i bez jejího užití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0R63\AppData\Local\Microsoft\Windows\Temporary Internet Files\Content.IE5\K0O7W0UI\MC9001986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2907513"/>
            <a:ext cx="1401778" cy="1925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R63\AppData\Local\Microsoft\Windows\Temporary Internet Files\Content.IE5\DE4CGPLA\MC9003835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476672"/>
            <a:ext cx="1222689" cy="1458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0R63\AppData\Local\Microsoft\Windows\Temporary Internet Files\Content.IE5\K0O7W0UI\MC9000787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0392" y="548457"/>
            <a:ext cx="694016" cy="1452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1960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Segoe Script" pitchFamily="34" charset="0"/>
              </a:rPr>
              <a:t>Těkavé látky</a:t>
            </a:r>
            <a:endParaRPr lang="cs-CZ" dirty="0">
              <a:latin typeface="Segoe Script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Rychle se vypařující kapaliny (toluen)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Čichají se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Rychlé odumírání mozkových buněk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Poruchy paměti, neschopnost vnímat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Poškození dýchacích cest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Poškození jater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Muži impotence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Ženy poškození plodu v těhotenství</a:t>
            </a:r>
            <a:endParaRPr lang="cs-CZ" dirty="0"/>
          </a:p>
        </p:txBody>
      </p:sp>
      <p:pic>
        <p:nvPicPr>
          <p:cNvPr id="5122" name="Picture 2" descr="C:\Users\0R63\AppData\Local\Microsoft\Windows\Temporary Internet Files\Content.IE5\DE4CGPLA\MC90001840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052736"/>
            <a:ext cx="1741932" cy="1806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0066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latin typeface="Segoe Script" pitchFamily="34" charset="0"/>
              </a:rPr>
              <a:t>Spoj, co k sobě patří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Drogy z konopí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Stimulační drogy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Halucinogeny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Těkavé látky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Opiáty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364088" y="1920085"/>
            <a:ext cx="3322712" cy="4434840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HEROIN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KOKAIN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PERVITIN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MARIHUANA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TOLUEN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HAŠIŠ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LYSOHLÁVKY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LSD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EXTÁZE</a:t>
            </a: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915816" y="2204864"/>
            <a:ext cx="2376264" cy="1368152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843808" y="2420888"/>
            <a:ext cx="2592288" cy="2160240"/>
          </a:xfrm>
          <a:prstGeom prst="straightConnector1">
            <a:avLst/>
          </a:prstGeom>
          <a:ln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1763688" y="2204864"/>
            <a:ext cx="3672408" cy="3744416"/>
          </a:xfrm>
          <a:prstGeom prst="straightConnector1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131840" y="2636912"/>
            <a:ext cx="21602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3131840" y="3140968"/>
            <a:ext cx="2160240" cy="14401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3059832" y="3284984"/>
            <a:ext cx="2232248" cy="26642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627784" y="4077072"/>
            <a:ext cx="2664296" cy="93610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2627784" y="4221088"/>
            <a:ext cx="2664296" cy="1296144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>
            <a:endCxn id="4" idx="1"/>
          </p:cNvCxnSpPr>
          <p:nvPr/>
        </p:nvCxnSpPr>
        <p:spPr>
          <a:xfrm flipV="1">
            <a:off x="2411760" y="4137505"/>
            <a:ext cx="2952328" cy="875671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9151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r>
              <a:rPr lang="cs-CZ" dirty="0" smtClean="0"/>
              <a:t> (klip art)</a:t>
            </a:r>
          </a:p>
          <a:p>
            <a:r>
              <a:rPr lang="cs-CZ" dirty="0"/>
              <a:t>MARÁDOVÁ, Eva. </a:t>
            </a:r>
            <a:r>
              <a:rPr lang="cs-CZ" i="1" dirty="0"/>
              <a:t>Rodinná výchova: Zdravý životní styl 1. </a:t>
            </a:r>
            <a:r>
              <a:rPr lang="cs-CZ" dirty="0"/>
              <a:t>Praha: Fortuna, 2003. 144 s. ISBN 80-7168-712-X</a:t>
            </a:r>
          </a:p>
          <a:p>
            <a:pPr marL="0" indent="0">
              <a:buNone/>
            </a:pP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76011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706</TotalTime>
  <Words>346</Words>
  <Application>Microsoft Office PowerPoint</Application>
  <PresentationFormat>Předvádění na obrazovce (4:3)</PresentationFormat>
  <Paragraphs>79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Tok</vt:lpstr>
      <vt:lpstr>Prezentace aplikace PowerPoint</vt:lpstr>
      <vt:lpstr>Anotace</vt:lpstr>
      <vt:lpstr> DROGY</vt:lpstr>
      <vt:lpstr>Drogy z konopí</vt:lpstr>
      <vt:lpstr>Opiáty</vt:lpstr>
      <vt:lpstr>Stimulační drogy</vt:lpstr>
      <vt:lpstr>Halucinogeny</vt:lpstr>
      <vt:lpstr>Těkavé látky</vt:lpstr>
      <vt:lpstr>Spoj, co k sobě patří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Markéta Březinová</cp:lastModifiedBy>
  <cp:revision>46</cp:revision>
  <dcterms:created xsi:type="dcterms:W3CDTF">2011-06-20T10:40:08Z</dcterms:created>
  <dcterms:modified xsi:type="dcterms:W3CDTF">2013-03-10T12:46:16Z</dcterms:modified>
</cp:coreProperties>
</file>