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708" r:id="rId2"/>
  </p:sldMasterIdLst>
  <p:notesMasterIdLst>
    <p:notesMasterId r:id="rId12"/>
  </p:notesMasterIdLst>
  <p:sldIdLst>
    <p:sldId id="256" r:id="rId3"/>
    <p:sldId id="257" r:id="rId4"/>
    <p:sldId id="263" r:id="rId5"/>
    <p:sldId id="270" r:id="rId6"/>
    <p:sldId id="264" r:id="rId7"/>
    <p:sldId id="271" r:id="rId8"/>
    <p:sldId id="272" r:id="rId9"/>
    <p:sldId id="273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36" y="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VY_32_INOVACE_20_ZÁVISLOST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praktická a mateřská škola Toužim,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Markéta </a:t>
          </a:r>
          <a:r>
            <a:rPr lang="cs-CZ" sz="2000" dirty="0" err="1" smtClean="0"/>
            <a:t>Dornicová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ZÁVISLOST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CZ.1.07/1.4.00/21.0613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600400" cy="3600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84395" y="0"/>
          <a:ext cx="6477444" cy="360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praktická a mateřská škola Toužim, příspěvková organizace</a:t>
          </a:r>
          <a:endParaRPr lang="cs-CZ" sz="2000" kern="1200" dirty="0"/>
        </a:p>
      </dsp:txBody>
      <dsp:txXfrm>
        <a:off x="1784395" y="0"/>
        <a:ext cx="6477444" cy="576063"/>
      </dsp:txXfrm>
    </dsp:sp>
    <dsp:sp modelId="{A52A0455-90FF-4808-ABD0-F02540D31D5A}">
      <dsp:nvSpPr>
        <dsp:cNvPr id="0" name=""/>
        <dsp:cNvSpPr/>
      </dsp:nvSpPr>
      <dsp:spPr>
        <a:xfrm>
          <a:off x="378041" y="576063"/>
          <a:ext cx="2844316" cy="28443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800200" y="576063"/>
          <a:ext cx="6477444" cy="28443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Markéta </a:t>
          </a:r>
          <a:r>
            <a:rPr lang="cs-CZ" sz="2000" kern="1200" dirty="0" err="1" smtClean="0"/>
            <a:t>Dornicová</a:t>
          </a:r>
          <a:endParaRPr lang="cs-CZ" sz="2000" kern="1200" dirty="0"/>
        </a:p>
      </dsp:txBody>
      <dsp:txXfrm>
        <a:off x="1800200" y="576063"/>
        <a:ext cx="6477444" cy="576063"/>
      </dsp:txXfrm>
    </dsp:sp>
    <dsp:sp modelId="{313FC574-E1CD-4FB4-B054-0B805CE0447D}">
      <dsp:nvSpPr>
        <dsp:cNvPr id="0" name=""/>
        <dsp:cNvSpPr/>
      </dsp:nvSpPr>
      <dsp:spPr>
        <a:xfrm>
          <a:off x="756083" y="1152127"/>
          <a:ext cx="2088232" cy="20882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800200" y="1152127"/>
          <a:ext cx="6477444" cy="20882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VY_32_INOVACE_20_ZÁVISLOST</a:t>
          </a:r>
          <a:endParaRPr lang="cs-CZ" sz="2000" kern="1200" dirty="0"/>
        </a:p>
      </dsp:txBody>
      <dsp:txXfrm>
        <a:off x="1800200" y="1152127"/>
        <a:ext cx="6477444" cy="576064"/>
      </dsp:txXfrm>
    </dsp:sp>
    <dsp:sp modelId="{FFC9F71D-1B4F-4AD9-A4A6-86ADEFC8AF5C}">
      <dsp:nvSpPr>
        <dsp:cNvPr id="0" name=""/>
        <dsp:cNvSpPr/>
      </dsp:nvSpPr>
      <dsp:spPr>
        <a:xfrm>
          <a:off x="1134126" y="1728192"/>
          <a:ext cx="1332147" cy="13321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750647" y="1729937"/>
          <a:ext cx="6477444" cy="13321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ZÁVISLOST </a:t>
          </a:r>
          <a:endParaRPr lang="cs-CZ" sz="2000" kern="1200" dirty="0"/>
        </a:p>
      </dsp:txBody>
      <dsp:txXfrm>
        <a:off x="1750647" y="1729937"/>
        <a:ext cx="6477444" cy="576064"/>
      </dsp:txXfrm>
    </dsp:sp>
    <dsp:sp modelId="{EE85B701-7295-41C0-BA7A-34D3756A2AE6}">
      <dsp:nvSpPr>
        <dsp:cNvPr id="0" name=""/>
        <dsp:cNvSpPr/>
      </dsp:nvSpPr>
      <dsp:spPr>
        <a:xfrm>
          <a:off x="1512168" y="2304256"/>
          <a:ext cx="576063" cy="5760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800200" y="2304256"/>
          <a:ext cx="6477444" cy="5760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CZ.1.07/1.4.00/21.0613</a:t>
          </a:r>
          <a:endParaRPr lang="cs-CZ" sz="2000" kern="1200" dirty="0"/>
        </a:p>
      </dsp:txBody>
      <dsp:txXfrm>
        <a:off x="1800200" y="2304256"/>
        <a:ext cx="6477444" cy="5760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06304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80616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46120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28299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18289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74613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94521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77714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37995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65504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17081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9325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22800754"/>
              </p:ext>
            </p:extLst>
          </p:nvPr>
        </p:nvGraphicFramePr>
        <p:xfrm>
          <a:off x="614836" y="908720"/>
          <a:ext cx="8277644" cy="3600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 algn="just">
              <a:buNone/>
            </a:pPr>
            <a:r>
              <a:rPr lang="cs-CZ" sz="2800" b="1" i="1" dirty="0"/>
              <a:t>Druh učebního materiálu: </a:t>
            </a:r>
            <a:r>
              <a:rPr lang="cs-CZ" sz="2800" i="1" dirty="0"/>
              <a:t>Prezentace na interaktivní tabuli</a:t>
            </a:r>
          </a:p>
          <a:p>
            <a:pPr marL="0" indent="0" algn="just">
              <a:buNone/>
            </a:pPr>
            <a:r>
              <a:rPr lang="cs-CZ" sz="2800" b="1" i="1" dirty="0"/>
              <a:t>Anotace: </a:t>
            </a:r>
            <a:r>
              <a:rPr lang="cs-CZ" sz="2800" i="1" dirty="0"/>
              <a:t>Prezentace sloužící </a:t>
            </a:r>
            <a:r>
              <a:rPr lang="cs-CZ" sz="2800" i="1" dirty="0" smtClean="0"/>
              <a:t>k pochopení problematiky závislostí.  </a:t>
            </a:r>
            <a:endParaRPr lang="cs-CZ" sz="2800" i="1" dirty="0"/>
          </a:p>
          <a:p>
            <a:pPr marL="0" lvl="0" indent="0" algn="just">
              <a:buNone/>
            </a:pPr>
            <a:r>
              <a:rPr lang="cs-CZ" sz="2800" b="1" i="1" dirty="0"/>
              <a:t>Očekávaný </a:t>
            </a:r>
            <a:r>
              <a:rPr lang="cs-CZ" sz="2800" b="1" i="1" dirty="0" smtClean="0"/>
              <a:t>výstup: </a:t>
            </a:r>
            <a:r>
              <a:rPr lang="cs-CZ" sz="2800" i="1" dirty="0" smtClean="0"/>
              <a:t>Dát </a:t>
            </a:r>
            <a:r>
              <a:rPr lang="cs-CZ" sz="2800" i="1" dirty="0"/>
              <a:t>do souvislosti zdravotní a psychosociální rizika spojená se zneužíváním návykových látek a provozováním hazardních her.</a:t>
            </a:r>
            <a:r>
              <a:rPr lang="cs-CZ" sz="2800" dirty="0"/>
              <a:t> P</a:t>
            </a:r>
            <a:r>
              <a:rPr lang="cs-CZ" sz="2800" i="1" dirty="0"/>
              <a:t>ochopit souvislosti mezi konzumací návykových psychoaktivních látek a poškozováním zdraví a životního stylu</a:t>
            </a:r>
            <a:endParaRPr lang="cs-CZ" sz="2800" dirty="0"/>
          </a:p>
          <a:p>
            <a:pPr marL="0" indent="0" algn="just">
              <a:buNone/>
            </a:pPr>
            <a:r>
              <a:rPr lang="cs-CZ" sz="2800" b="1" i="1" dirty="0" smtClean="0"/>
              <a:t>Ročník</a:t>
            </a:r>
            <a:r>
              <a:rPr lang="cs-CZ" sz="2800" b="1" i="1" dirty="0"/>
              <a:t>:</a:t>
            </a:r>
            <a:r>
              <a:rPr lang="cs-CZ" sz="2800" i="1" dirty="0"/>
              <a:t> 8. ročník </a:t>
            </a:r>
          </a:p>
          <a:p>
            <a:pPr marL="0" indent="0" algn="just">
              <a:buNone/>
            </a:pPr>
            <a:r>
              <a:rPr lang="cs-CZ" sz="2800" b="1" i="1" dirty="0"/>
              <a:t>Materiál ověřen: </a:t>
            </a:r>
            <a:r>
              <a:rPr lang="cs-CZ" sz="2800" i="1" dirty="0" smtClean="0"/>
              <a:t>8. 2. 2012</a:t>
            </a:r>
            <a:endParaRPr lang="cs-CZ" sz="2800" i="1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0399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36912"/>
            <a:ext cx="8305800" cy="1143000"/>
          </a:xfrm>
        </p:spPr>
        <p:txBody>
          <a:bodyPr>
            <a:normAutofit/>
          </a:bodyPr>
          <a:lstStyle/>
          <a:p>
            <a:pPr algn="ctr"/>
            <a:r>
              <a:rPr lang="cs-CZ" sz="7200" dirty="0" smtClean="0">
                <a:latin typeface="Segoe Script" pitchFamily="34" charset="0"/>
              </a:rPr>
              <a:t>ZÁVISLOST</a:t>
            </a:r>
            <a:endParaRPr lang="cs-CZ" sz="7200" dirty="0">
              <a:latin typeface="Segoe Script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198354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latin typeface="Segoe Script" pitchFamily="34" charset="0"/>
              </a:rPr>
              <a:t>CO JE ZÁVISLOST?</a:t>
            </a:r>
            <a:endParaRPr lang="cs-CZ" sz="4000" dirty="0">
              <a:latin typeface="Segoe Script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Nutkání opakovat chování nebo užívat látku (drogu)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Nedaří se s tím přestat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Zanedbávání povinností nebo rodiny, přátel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Užívá látku, i když ví, že škodí zdraví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Potřeba zvyšovat množství látky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 vysazení se objevují abstinenční příznaky</a:t>
            </a:r>
          </a:p>
        </p:txBody>
      </p:sp>
    </p:spTree>
    <p:extLst>
      <p:ext uri="{BB962C8B-B14F-4D97-AF65-F5344CB8AC3E}">
        <p14:creationId xmlns:p14="http://schemas.microsoft.com/office/powerpoint/2010/main" val="1824776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atin typeface="Segoe Script" pitchFamily="34" charset="0"/>
              </a:rPr>
              <a:t>MŮŽEME BÝT ZÁVISLÍ NA LÁTCE:</a:t>
            </a:r>
            <a:endParaRPr lang="cs-CZ" dirty="0">
              <a:latin typeface="Segoe Script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CIGARETY – KUŘÁK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ALKOHOL – ALKOHOLIK</a:t>
            </a: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DROGY – NARKOMAN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JÍDLO – MŮŽE PŘERŮST V ANOREXII ČI BULIMII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LÉKY</a:t>
            </a:r>
          </a:p>
        </p:txBody>
      </p:sp>
      <p:pic>
        <p:nvPicPr>
          <p:cNvPr id="1026" name="Picture 2" descr="C:\Users\0R63\AppData\Local\Microsoft\Windows\Temporary Internet Files\Content.IE5\S7687CZ2\MP90038608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653136"/>
            <a:ext cx="2232248" cy="1594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R63\AppData\Local\Microsoft\Windows\Temporary Internet Files\Content.IE5\DE4CGPLA\MP90040057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3861048"/>
            <a:ext cx="1713070" cy="2141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879112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atin typeface="Segoe Script" pitchFamily="34" charset="0"/>
              </a:rPr>
              <a:t>MŮŽEME BÝT ZÁVISLÍ NA ČINNOSTI:</a:t>
            </a:r>
            <a:endParaRPr lang="cs-CZ" dirty="0">
              <a:latin typeface="Segoe Script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/>
              <a:t>VÝHERNÍ AUTOMATY – </a:t>
            </a:r>
            <a:r>
              <a:rPr lang="cs-CZ" dirty="0" smtClean="0"/>
              <a:t>GAMBLER</a:t>
            </a: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/>
              <a:t>PRÁCE – WORKOHOLIK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NAKUPOVÁNÍ  - </a:t>
            </a:r>
            <a:r>
              <a:rPr lang="cs-CZ" dirty="0" smtClean="0"/>
              <a:t>SHOPAHOLISMUS</a:t>
            </a: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V POSLEDNÍ DOBĚ I ZÁVISLOST NA INTERNETU NEBO MOBILNÍM TELEFONU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C:\Program Files (x86)\Microsoft Office\MEDIA\CAGCAT10\j019538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272154"/>
            <a:ext cx="1795882" cy="1833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0R63\AppData\Local\Microsoft\Windows\Temporary Internet Files\Content.IE5\DE4CGPLA\MP900433100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2506"/>
          <a:stretch/>
        </p:blipFill>
        <p:spPr bwMode="auto">
          <a:xfrm>
            <a:off x="7270141" y="4169060"/>
            <a:ext cx="1674068" cy="24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R63\AppData\Local\Microsoft\Windows\Temporary Internet Files\Content.IE5\S7687CZ2\MP90039996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9582" y="4509120"/>
            <a:ext cx="2250250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13909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Segoe Script" pitchFamily="34" charset="0"/>
              </a:rPr>
              <a:t>LÉČBA ZÁVISLOSTI</a:t>
            </a:r>
            <a:endParaRPr lang="cs-CZ" dirty="0">
              <a:latin typeface="Segoe Script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VŽDY VELMI SLOŽITÁ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ZÁLEŽÍ NA DRUHU ZÁVISLOSTI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ČLOVĚK SE MUSÍ CHTÍT VYLÉČIT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PROBÍHÁ V LÉČEBNÁCH ČI AMBULANTNĚ</a:t>
            </a:r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3962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atin typeface="Segoe Script" pitchFamily="34" charset="0"/>
              </a:rPr>
              <a:t>PŘIŘAĎ, CO K SOBĚ PATŘÍ:</a:t>
            </a:r>
            <a:endParaRPr lang="cs-CZ" dirty="0">
              <a:latin typeface="Segoe Script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DROGY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PRÁCE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ALKOHOL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CIGARETY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NAKUPOVÁNÍ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VÝHERNÍ AUTOMATY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868144" y="1920085"/>
            <a:ext cx="2818656" cy="4434840"/>
          </a:xfrm>
        </p:spPr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SHOPAHOLIK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GAMBLER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NARKOMAN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ALKOHOLIK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WORKOHOLIK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KUŘÁK</a:t>
            </a:r>
            <a:endParaRPr lang="cs-CZ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1979712" y="2276872"/>
            <a:ext cx="3744416" cy="13681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2051720" y="2960948"/>
            <a:ext cx="3744416" cy="20522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2411760" y="3645024"/>
            <a:ext cx="3384376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2483768" y="4293096"/>
            <a:ext cx="3240360" cy="12961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2843808" y="2348880"/>
            <a:ext cx="2952328" cy="26642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V="1">
            <a:off x="3995936" y="3068960"/>
            <a:ext cx="1944216" cy="25202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64623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www.office.microsoft.com</a:t>
            </a:r>
            <a:r>
              <a:rPr lang="cs-CZ" dirty="0" smtClean="0"/>
              <a:t> (klip art)</a:t>
            </a:r>
          </a:p>
          <a:p>
            <a:r>
              <a:rPr lang="cs-CZ" dirty="0"/>
              <a:t>MARÁDOVÁ, Eva. </a:t>
            </a:r>
            <a:r>
              <a:rPr lang="cs-CZ" i="1" dirty="0"/>
              <a:t>Rodinná výchova: Zdravý životní styl </a:t>
            </a:r>
            <a:r>
              <a:rPr lang="cs-CZ" i="1" dirty="0" smtClean="0"/>
              <a:t>2. </a:t>
            </a:r>
            <a:r>
              <a:rPr lang="cs-CZ" dirty="0"/>
              <a:t>Praha: Fortuna, </a:t>
            </a:r>
            <a:r>
              <a:rPr lang="cs-CZ" dirty="0" smtClean="0"/>
              <a:t>2000. 120 </a:t>
            </a:r>
            <a:r>
              <a:rPr lang="cs-CZ" dirty="0"/>
              <a:t>s. ISBN </a:t>
            </a:r>
            <a:r>
              <a:rPr lang="cs-CZ" dirty="0" smtClean="0"/>
              <a:t>80-7168-643-</a:t>
            </a:r>
            <a:endParaRPr lang="cs-CZ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876011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711</TotalTime>
  <Words>240</Words>
  <Application>Microsoft Office PowerPoint</Application>
  <PresentationFormat>Předvádění na obrazovce (4:3)</PresentationFormat>
  <Paragraphs>55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systému Office</vt:lpstr>
      <vt:lpstr>Tok</vt:lpstr>
      <vt:lpstr>Prezentace aplikace PowerPoint</vt:lpstr>
      <vt:lpstr>ANOTACE</vt:lpstr>
      <vt:lpstr>ZÁVISLOST</vt:lpstr>
      <vt:lpstr>CO JE ZÁVISLOST?</vt:lpstr>
      <vt:lpstr>MŮŽEME BÝT ZÁVISLÍ NA LÁTCE:</vt:lpstr>
      <vt:lpstr>MŮŽEME BÝT ZÁVISLÍ NA ČINNOSTI:</vt:lpstr>
      <vt:lpstr>LÉČBA ZÁVISLOSTI</vt:lpstr>
      <vt:lpstr>PŘIŘAĎ, CO K SOBĚ PATŘÍ: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Markéta Březinová</cp:lastModifiedBy>
  <cp:revision>42</cp:revision>
  <dcterms:created xsi:type="dcterms:W3CDTF">2011-06-20T10:40:08Z</dcterms:created>
  <dcterms:modified xsi:type="dcterms:W3CDTF">2013-03-10T12:49:57Z</dcterms:modified>
</cp:coreProperties>
</file>