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72" y="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VY_32_INOVACE_D_11_ZÁMOŘSKÉ OBJEVY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ZÁMOŘSKÉ OBJEVY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162" custLinFactNeighborY="540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6141C6-6FCE-4280-8D7C-F44370ABE1DA}" type="presOf" srcId="{B651F6E3-6281-48DB-9319-2AEAFDAE7572}" destId="{619D679B-A015-4ECF-8348-D1034C574F40}" srcOrd="0" destOrd="0" presId="urn:microsoft.com/office/officeart/2005/8/layout/target3"/>
    <dgm:cxn modelId="{B3E6EFBE-1221-47D4-994C-45DF56E7CAE3}" type="presOf" srcId="{4C35D32F-0EAB-4CD7-82EE-45574DC2A586}" destId="{8BEBB6EC-1DAA-4CAC-8A25-BC0FCBD5DBD5}" srcOrd="0" destOrd="0" presId="urn:microsoft.com/office/officeart/2005/8/layout/target3"/>
    <dgm:cxn modelId="{83263BD8-55F5-4D24-8867-97039457A542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DFE4026-7C57-4BE3-B471-138C5CD77217}" type="presOf" srcId="{D1B46980-6531-4606-95E6-44980827E919}" destId="{6140AFEC-043D-4C43-A2F9-D0F5331DF3A3}" srcOrd="0" destOrd="0" presId="urn:microsoft.com/office/officeart/2005/8/layout/target3"/>
    <dgm:cxn modelId="{963A0D9F-1BB2-40B7-A9DB-75428172FB5B}" type="presOf" srcId="{D8197B8C-B260-4A16-BDF4-0947B075E274}" destId="{25B08C86-7E15-44DC-BE7F-FFB55DD49D12}" srcOrd="0" destOrd="0" presId="urn:microsoft.com/office/officeart/2005/8/layout/target3"/>
    <dgm:cxn modelId="{64D7076E-EDA9-4C2E-B7E2-1629AEB1CF53}" type="presOf" srcId="{D1B46980-6531-4606-95E6-44980827E919}" destId="{2BE915AB-18AA-4053-B92C-3BFC9ED204BB}" srcOrd="1" destOrd="0" presId="urn:microsoft.com/office/officeart/2005/8/layout/target3"/>
    <dgm:cxn modelId="{DAAB65AE-E91F-4DDF-9981-9CC0083E88F9}" type="presOf" srcId="{B651F6E3-6281-48DB-9319-2AEAFDAE7572}" destId="{6BB5E863-4638-4E1D-BFDE-399D028AC4ED}" srcOrd="1" destOrd="0" presId="urn:microsoft.com/office/officeart/2005/8/layout/target3"/>
    <dgm:cxn modelId="{50D1E6A6-25B9-4C61-A584-DF5CB48D636E}" type="presOf" srcId="{4C35D32F-0EAB-4CD7-82EE-45574DC2A586}" destId="{890E4F0B-2866-4A3F-A3C7-2A14B1797930}" srcOrd="1" destOrd="0" presId="urn:microsoft.com/office/officeart/2005/8/layout/target3"/>
    <dgm:cxn modelId="{FBAFAF0E-1C9F-404D-A75E-9709B0395C05}" type="presOf" srcId="{D1D4F407-5343-4D3F-B5B9-D407B03CAEB4}" destId="{AED2198E-93D5-4001-81B4-73124B309672}" srcOrd="1" destOrd="0" presId="urn:microsoft.com/office/officeart/2005/8/layout/target3"/>
    <dgm:cxn modelId="{6AC9C2D0-F299-44D0-A84D-72C5032C0FE8}" type="presOf" srcId="{D8197B8C-B260-4A16-BDF4-0947B075E274}" destId="{5A5FFA88-C948-4069-8E93-59FA12366E83}" srcOrd="1" destOrd="0" presId="urn:microsoft.com/office/officeart/2005/8/layout/target3"/>
    <dgm:cxn modelId="{FFD4663A-6F73-4F4B-BCE6-FA3AA6C570E6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8CFA3B1-4B1D-49E8-9081-A461B16C7DD5}" type="presParOf" srcId="{333A1088-737F-45CB-B68E-254E46348037}" destId="{F5ABB229-8D3B-4694-996A-96F23CF14429}" srcOrd="0" destOrd="0" presId="urn:microsoft.com/office/officeart/2005/8/layout/target3"/>
    <dgm:cxn modelId="{3104EA2D-4A8D-4650-AE18-2BE39D847FC5}" type="presParOf" srcId="{333A1088-737F-45CB-B68E-254E46348037}" destId="{F41139FD-01EE-4571-8B17-4FB00FC51163}" srcOrd="1" destOrd="0" presId="urn:microsoft.com/office/officeart/2005/8/layout/target3"/>
    <dgm:cxn modelId="{86B29A96-60C5-4421-9076-77543B941AFA}" type="presParOf" srcId="{333A1088-737F-45CB-B68E-254E46348037}" destId="{D005CE8C-CC26-4C3E-AC11-E15060ECD759}" srcOrd="2" destOrd="0" presId="urn:microsoft.com/office/officeart/2005/8/layout/target3"/>
    <dgm:cxn modelId="{7F3B80EB-1E1E-4F52-8B68-2360E709B5D6}" type="presParOf" srcId="{333A1088-737F-45CB-B68E-254E46348037}" destId="{2C702D82-9B77-49B7-9568-BB8EB47C3372}" srcOrd="3" destOrd="0" presId="urn:microsoft.com/office/officeart/2005/8/layout/target3"/>
    <dgm:cxn modelId="{051C2EA0-1C43-4DDA-8063-8F473B9EF85A}" type="presParOf" srcId="{333A1088-737F-45CB-B68E-254E46348037}" destId="{A52A0455-90FF-4808-ABD0-F02540D31D5A}" srcOrd="4" destOrd="0" presId="urn:microsoft.com/office/officeart/2005/8/layout/target3"/>
    <dgm:cxn modelId="{A0BF9B75-E696-4CC2-9615-DC934BE74EA8}" type="presParOf" srcId="{333A1088-737F-45CB-B68E-254E46348037}" destId="{6140AFEC-043D-4C43-A2F9-D0F5331DF3A3}" srcOrd="5" destOrd="0" presId="urn:microsoft.com/office/officeart/2005/8/layout/target3"/>
    <dgm:cxn modelId="{D5674498-8553-4D6B-BCA3-C8FA6813A0D7}" type="presParOf" srcId="{333A1088-737F-45CB-B68E-254E46348037}" destId="{9358AC05-5D7D-4327-9F80-1AD486AEA664}" srcOrd="6" destOrd="0" presId="urn:microsoft.com/office/officeart/2005/8/layout/target3"/>
    <dgm:cxn modelId="{105E13C2-9C1C-44AF-93F3-C3A8DACB21DB}" type="presParOf" srcId="{333A1088-737F-45CB-B68E-254E46348037}" destId="{313FC574-E1CD-4FB4-B054-0B805CE0447D}" srcOrd="7" destOrd="0" presId="urn:microsoft.com/office/officeart/2005/8/layout/target3"/>
    <dgm:cxn modelId="{72ACFC3B-22EF-4D48-A060-A4EDABCB5FF8}" type="presParOf" srcId="{333A1088-737F-45CB-B68E-254E46348037}" destId="{619D679B-A015-4ECF-8348-D1034C574F40}" srcOrd="8" destOrd="0" presId="urn:microsoft.com/office/officeart/2005/8/layout/target3"/>
    <dgm:cxn modelId="{ECA73F53-05CC-49AA-883F-550657381FED}" type="presParOf" srcId="{333A1088-737F-45CB-B68E-254E46348037}" destId="{322283A8-4A27-4CDA-BAE3-F381106A9174}" srcOrd="9" destOrd="0" presId="urn:microsoft.com/office/officeart/2005/8/layout/target3"/>
    <dgm:cxn modelId="{AC1CF60C-81B6-47AA-9F41-89D9963D7E8A}" type="presParOf" srcId="{333A1088-737F-45CB-B68E-254E46348037}" destId="{FFC9F71D-1B4F-4AD9-A4A6-86ADEFC8AF5C}" srcOrd="10" destOrd="0" presId="urn:microsoft.com/office/officeart/2005/8/layout/target3"/>
    <dgm:cxn modelId="{B7D54120-B560-40BC-8517-DD0225D4A6C8}" type="presParOf" srcId="{333A1088-737F-45CB-B68E-254E46348037}" destId="{25B08C86-7E15-44DC-BE7F-FFB55DD49D12}" srcOrd="11" destOrd="0" presId="urn:microsoft.com/office/officeart/2005/8/layout/target3"/>
    <dgm:cxn modelId="{76FF7B62-3F56-4038-8FFB-362360EB6C72}" type="presParOf" srcId="{333A1088-737F-45CB-B68E-254E46348037}" destId="{76644BE8-9D7C-4C09-B250-3D10AF48CBB7}" srcOrd="12" destOrd="0" presId="urn:microsoft.com/office/officeart/2005/8/layout/target3"/>
    <dgm:cxn modelId="{B6F0E660-D854-427D-A984-17D79B6AF8A1}" type="presParOf" srcId="{333A1088-737F-45CB-B68E-254E46348037}" destId="{EE85B701-7295-41C0-BA7A-34D3756A2AE6}" srcOrd="13" destOrd="0" presId="urn:microsoft.com/office/officeart/2005/8/layout/target3"/>
    <dgm:cxn modelId="{23CFB2F3-57A4-45F5-99C8-27E85F476F5E}" type="presParOf" srcId="{333A1088-737F-45CB-B68E-254E46348037}" destId="{8BEBB6EC-1DAA-4CAC-8A25-BC0FCBD5DBD5}" srcOrd="14" destOrd="0" presId="urn:microsoft.com/office/officeart/2005/8/layout/target3"/>
    <dgm:cxn modelId="{BDF9BD6C-DD69-40AB-8486-E1A7846E5373}" type="presParOf" srcId="{333A1088-737F-45CB-B68E-254E46348037}" destId="{AED2198E-93D5-4001-81B4-73124B309672}" srcOrd="15" destOrd="0" presId="urn:microsoft.com/office/officeart/2005/8/layout/target3"/>
    <dgm:cxn modelId="{D164052D-6E98-4583-9E30-4BBF5E2A8600}" type="presParOf" srcId="{333A1088-737F-45CB-B68E-254E46348037}" destId="{2BE915AB-18AA-4053-B92C-3BFC9ED204BB}" srcOrd="16" destOrd="0" presId="urn:microsoft.com/office/officeart/2005/8/layout/target3"/>
    <dgm:cxn modelId="{914F68E7-35D6-4DA9-A9BF-25D8E1C99B41}" type="presParOf" srcId="{333A1088-737F-45CB-B68E-254E46348037}" destId="{6BB5E863-4638-4E1D-BFDE-399D028AC4ED}" srcOrd="17" destOrd="0" presId="urn:microsoft.com/office/officeart/2005/8/layout/target3"/>
    <dgm:cxn modelId="{C29A3912-1B8A-493C-8CA5-BFD6B3BD0EA1}" type="presParOf" srcId="{333A1088-737F-45CB-B68E-254E46348037}" destId="{5A5FFA88-C948-4069-8E93-59FA12366E83}" srcOrd="18" destOrd="0" presId="urn:microsoft.com/office/officeart/2005/8/layout/target3"/>
    <dgm:cxn modelId="{10A32A6D-9720-41BE-A666-1507EC4A89E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VY_32_INOVACE_D_11_ZÁMOŘSKÉ OBJEVY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4932" y="1800194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ZÁMOŘSKÉ OBJEVY </a:t>
          </a:r>
          <a:endParaRPr lang="cs-CZ" sz="2000" kern="1200" dirty="0"/>
        </a:p>
      </dsp:txBody>
      <dsp:txXfrm>
        <a:off x="1724932" y="1800194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9578F49-95F0-4E3C-A793-64BD758BEAB6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B229845-575C-475B-8252-0DB35E3858F6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Red_capsicum_and_cross_section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cs.wikipedia.org/wiki/Soubor:Edward_S._Curtis_Collection_People_013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Indi%C3%A1ni" TargetMode="External"/><Relationship Id="rId3" Type="http://schemas.openxmlformats.org/officeDocument/2006/relationships/hyperlink" Target="http://cs.wikipedia.org/wiki/Tab%C3%A1k" TargetMode="External"/><Relationship Id="rId7" Type="http://schemas.openxmlformats.org/officeDocument/2006/relationships/hyperlink" Target="http://cs.wikipedia.org/wiki/Lilek_brambor" TargetMode="External"/><Relationship Id="rId2" Type="http://schemas.openxmlformats.org/officeDocument/2006/relationships/hyperlink" Target="http://cs.wikipedia.org/wiki/Zlatos.wikipedia.org/wiki/Gl%C3%B3bu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Raj%C4%8De_jedl%C3%A9" TargetMode="External"/><Relationship Id="rId5" Type="http://schemas.openxmlformats.org/officeDocument/2006/relationships/hyperlink" Target="http://cs.wikipedia.org/wiki/Paprika" TargetMode="External"/><Relationship Id="rId4" Type="http://schemas.openxmlformats.org/officeDocument/2006/relationships/hyperlink" Target="http://cs.wikipedia.org/wiki/Santa_Maria" TargetMode="External"/><Relationship Id="rId9" Type="http://schemas.openxmlformats.org/officeDocument/2006/relationships/hyperlink" Target="http://cs.wikipedia.org/wiki/Soubor:Coronelli_celestial_glob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773834609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46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sz="24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sz="24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Prezentace slouží k výkladu nebo procvičení učiva o zámořských objevech, součástí jsou </a:t>
            </a:r>
            <a:r>
              <a:rPr lang="cs-CZ" sz="2400" i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jednoduché úkoly.</a:t>
            </a:r>
            <a:endParaRPr lang="cs-CZ" sz="2400" i="1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sz="24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Seznámit se s učivem, upevnit </a:t>
            </a:r>
          </a:p>
          <a:p>
            <a:pPr marL="0" indent="0">
              <a:buNone/>
            </a:pPr>
            <a:r>
              <a:rPr lang="cs-CZ" sz="24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</a:t>
            </a:r>
            <a:r>
              <a:rPr lang="cs-CZ" sz="24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prohloubit znalosti.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sz="24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2400" i="1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8. ročník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Materiál ověřen: 6.10. 2011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102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ZÁMOŘSKÉ OBJEVY</a:t>
            </a:r>
            <a:endParaRPr lang="cs-CZ" sz="8000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4800" dirty="0" smtClean="0"/>
          </a:p>
          <a:p>
            <a:pPr algn="ctr"/>
            <a:r>
              <a:rPr lang="cs-CZ" sz="4800" dirty="0" smtClean="0">
                <a:solidFill>
                  <a:srgbClr val="002060"/>
                </a:solidFill>
              </a:rPr>
              <a:t>Kryštof Kolumbus</a:t>
            </a:r>
          </a:p>
        </p:txBody>
      </p:sp>
    </p:spTree>
    <p:extLst>
      <p:ext uri="{BB962C8B-B14F-4D97-AF65-F5344CB8AC3E}">
        <p14:creationId xmlns:p14="http://schemas.microsoft.com/office/powerpoint/2010/main" val="32531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DOVOZ Z VÝCHODU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ZLATO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KOŘENÍ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JINÉ VZÁCNÉ SUROVINY   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TURCI OHROŽUJÍ OBCHODNÍKY NA JEJICH CESTÁCH.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MOŘEPLAVCI PROTO HLEDAJÍ NOVÉ, BEZPEČNÉ TRASY.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ZAMĚŘUJÍ SE NA ATLANTICKÝ OCEÁN.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2400" dirty="0" smtClean="0"/>
              <a:t>Pod obrázek napiš název suroviny.</a:t>
            </a:r>
          </a:p>
          <a:p>
            <a:pPr marL="0" indent="0" algn="ctr">
              <a:buNone/>
            </a:pPr>
            <a:endParaRPr lang="cs-CZ" sz="2400" dirty="0"/>
          </a:p>
          <a:p>
            <a:pPr marL="0" indent="0" algn="ctr">
              <a:buNone/>
            </a:pPr>
            <a:r>
              <a:rPr lang="cs-CZ" sz="1000" dirty="0" smtClean="0"/>
              <a:t>obr.1</a:t>
            </a:r>
            <a:endParaRPr lang="cs-CZ" sz="13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636912"/>
            <a:ext cx="2520279" cy="2634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7325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ŠPANĚLSKÉ LOĎSTVO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MOŘEPLAVEC KRYŠTOF KOLUMBUS ZÍSKAL POVOLENÍ PLOUT ZÁPADNÍM SMĚREM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V ROCE 1492 DOPLUL K BŘEHŮM NOVÉHO SVĚTADÍLU - AMERIKY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LOĎ SANTA MARIA</a:t>
            </a:r>
          </a:p>
          <a:p>
            <a:pPr marL="0" indent="0" algn="ctr">
              <a:buNone/>
            </a:pPr>
            <a:r>
              <a:rPr lang="cs-CZ" sz="900" dirty="0" smtClean="0">
                <a:solidFill>
                  <a:srgbClr val="002060"/>
                </a:solidFill>
              </a:rPr>
              <a:t>                                    obr.2 </a:t>
            </a:r>
            <a:endParaRPr lang="cs-CZ" sz="2400" dirty="0" smtClean="0">
              <a:solidFill>
                <a:srgbClr val="002060"/>
              </a:solidFill>
            </a:endParaRPr>
          </a:p>
          <a:p>
            <a:pPr algn="ctr"/>
            <a:endParaRPr lang="cs-CZ" sz="2400" dirty="0" smtClean="0">
              <a:solidFill>
                <a:srgbClr val="002060"/>
              </a:solidFill>
            </a:endParaRPr>
          </a:p>
          <a:p>
            <a:pPr algn="ctr"/>
            <a:endParaRPr lang="cs-CZ" sz="2400" dirty="0">
              <a:solidFill>
                <a:srgbClr val="002060"/>
              </a:solidFill>
            </a:endParaRPr>
          </a:p>
          <a:p>
            <a:pPr algn="ctr"/>
            <a:endParaRPr lang="cs-CZ" sz="2400" dirty="0" smtClean="0">
              <a:solidFill>
                <a:srgbClr val="002060"/>
              </a:solidFill>
            </a:endParaRPr>
          </a:p>
          <a:p>
            <a:pPr algn="ctr"/>
            <a:endParaRPr lang="cs-CZ" sz="2400" dirty="0">
              <a:solidFill>
                <a:srgbClr val="002060"/>
              </a:solidFill>
            </a:endParaRPr>
          </a:p>
          <a:p>
            <a:pPr algn="ctr"/>
            <a:endParaRPr lang="cs-CZ" sz="24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000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Podle učebnice dopiš jména dalších lodí.</a:t>
            </a:r>
          </a:p>
          <a:p>
            <a:pPr marL="0" indent="0" algn="ctr"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P  .  .  .  .                 N  .  .  .</a:t>
            </a:r>
            <a:endParaRPr lang="cs-CZ" sz="2000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20889"/>
            <a:ext cx="1800200" cy="239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037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NOVÉ PLODINY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                 </a:t>
            </a:r>
            <a:r>
              <a:rPr lang="cs-CZ" sz="800" dirty="0" smtClean="0"/>
              <a:t> obr.3                                                               obr.6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800" dirty="0" smtClean="0"/>
              <a:t>Obr.5 </a:t>
            </a:r>
            <a:endParaRPr lang="cs-CZ" sz="800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</a:t>
            </a:r>
            <a:r>
              <a:rPr lang="cs-CZ" sz="900" dirty="0" smtClean="0"/>
              <a:t> </a:t>
            </a:r>
          </a:p>
          <a:p>
            <a:r>
              <a:rPr lang="cs-CZ" sz="900" dirty="0"/>
              <a:t> </a:t>
            </a:r>
            <a:r>
              <a:rPr lang="cs-CZ" sz="900" dirty="0" smtClean="0"/>
              <a:t>                                                                                                                   obr.4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KRYŠTOF KOLUMBUS PŘIVEZL DO EVROPY NEZNÁMÉ PLODINY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RAJČE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BRAMBORY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PAPRIKU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TABÁK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Spoj obrázky s jejich názvy.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888" y="4938494"/>
            <a:ext cx="1396064" cy="1298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00808"/>
            <a:ext cx="1440160" cy="2926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 descr="Paprika setá">
            <a:hlinkClick r:id="rId4" tooltip="Paprika setá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1777543" cy="1569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47" y="3477999"/>
            <a:ext cx="1972815" cy="2920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6113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DŮSLEDKY DOBYVATELSKÝCH VÝPRAV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ZOTROČENÍ PŮVODNÍCH OBYVATEL-INDIÁNŮ</a:t>
            </a:r>
          </a:p>
          <a:p>
            <a:r>
              <a:rPr lang="cs-CZ" sz="2400" dirty="0" smtClean="0"/>
              <a:t>ZNIČENÍ INDIÁNSKÉ KULTURY</a:t>
            </a:r>
          </a:p>
          <a:p>
            <a:r>
              <a:rPr lang="cs-CZ" sz="2400" dirty="0" smtClean="0"/>
              <a:t>ZAVLEČENÍ NEZNÁMÝCH NEMOCÍ MEZI INDIÁNY</a:t>
            </a:r>
          </a:p>
          <a:p>
            <a:r>
              <a:rPr lang="cs-CZ" sz="2400" dirty="0" smtClean="0"/>
              <a:t>DOVOZ OTROKŮ JAKO LEVNÉ PRACOVNÍ SÍLY           </a:t>
            </a:r>
            <a:r>
              <a:rPr lang="cs-CZ" sz="900" dirty="0" smtClean="0"/>
              <a:t>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                                                                           obr.7        </a:t>
            </a:r>
            <a:endParaRPr lang="cs-CZ" sz="2400" dirty="0"/>
          </a:p>
        </p:txBody>
      </p:sp>
      <p:pic>
        <p:nvPicPr>
          <p:cNvPr id="4098" name="Picture 2" descr="http://upload.wikimedia.org/wikipedia/commons/thumb/4/4c/Edward_S._Curtis_Collection_People_013.jpg/200px-Edward_S._Curtis_Collection_People_013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0" y="2321719"/>
            <a:ext cx="2540000" cy="363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5044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ZEMĚ JE KULATÁ!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    obr.8</a:t>
            </a:r>
            <a:endParaRPr lang="cs-CZ" sz="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DALŠÍ MOŘEPLAVECKÉ VÝPRAVY PŘINESLY JASNÉ DŮKAZY O TOM, ŽE ZEMĚ JE KULATÁ.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92896"/>
            <a:ext cx="2381250" cy="338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4968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>
                <a:solidFill>
                  <a:srgbClr val="FFC000"/>
                </a:solidFill>
                <a:hlinkClick r:id="rId2"/>
              </a:rPr>
              <a:t>Obr. 1 - http</a:t>
            </a:r>
            <a:r>
              <a:rPr lang="cs-CZ" sz="1600" dirty="0">
                <a:solidFill>
                  <a:srgbClr val="FFC000"/>
                </a:solidFill>
                <a:hlinkClick r:id="rId2"/>
              </a:rPr>
              <a:t>://cs.wikipedia.org/wiki/Zlatos.wikipedia.org/wiki/Gl%C3%B3bus</a:t>
            </a:r>
            <a:endParaRPr lang="cs-CZ" sz="16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rgbClr val="FFC000"/>
                </a:solidFill>
                <a:hlinkClick r:id="rId3"/>
              </a:rPr>
              <a:t>Obr. 2 -</a:t>
            </a:r>
            <a:r>
              <a:rPr lang="cs-CZ" sz="1600" dirty="0" smtClean="0">
                <a:solidFill>
                  <a:srgbClr val="FFC000"/>
                </a:solidFill>
              </a:rPr>
              <a:t> 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http</a:t>
            </a:r>
            <a:r>
              <a:rPr lang="cs-CZ" sz="1600" dirty="0">
                <a:solidFill>
                  <a:srgbClr val="FFC000"/>
                </a:solidFill>
                <a:hlinkClick r:id="rId4"/>
              </a:rPr>
              <a:t>://</a:t>
            </a:r>
            <a:r>
              <a:rPr lang="cs-CZ" sz="1600" dirty="0" smtClean="0">
                <a:solidFill>
                  <a:srgbClr val="FFC000"/>
                </a:solidFill>
                <a:hlinkClick r:id="rId4"/>
              </a:rPr>
              <a:t>cs.wikipedia.org/wiki/Santa_Maria</a:t>
            </a:r>
            <a:endParaRPr lang="cs-CZ" sz="16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rgbClr val="FFC000"/>
                </a:solidFill>
              </a:rPr>
              <a:t>Obr. 3 - </a:t>
            </a:r>
            <a:r>
              <a:rPr lang="cs-CZ" sz="1600" dirty="0">
                <a:solidFill>
                  <a:srgbClr val="FFC000"/>
                </a:solidFill>
                <a:hlinkClick r:id="rId5"/>
              </a:rPr>
              <a:t>http://</a:t>
            </a:r>
            <a:r>
              <a:rPr lang="cs-CZ" sz="1600" dirty="0" smtClean="0">
                <a:solidFill>
                  <a:srgbClr val="FFC000"/>
                </a:solidFill>
                <a:hlinkClick r:id="rId5"/>
              </a:rPr>
              <a:t>cs.wikipedia.org/wiki/Paprika</a:t>
            </a:r>
            <a:endParaRPr lang="cs-CZ" sz="16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rgbClr val="FFC000"/>
                </a:solidFill>
              </a:rPr>
              <a:t>Obr. 4 - </a:t>
            </a:r>
            <a:r>
              <a:rPr lang="cs-CZ" sz="1600" dirty="0">
                <a:solidFill>
                  <a:srgbClr val="FFC000"/>
                </a:solidFill>
                <a:hlinkClick r:id="rId6"/>
              </a:rPr>
              <a:t>http://cs.wikipedia.org/wiki/Raj%C4%8De_jedl%C3%A9</a:t>
            </a:r>
            <a:endParaRPr lang="cs-CZ" sz="1600" dirty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rgbClr val="FFC000"/>
                </a:solidFill>
              </a:rPr>
              <a:t>obr. 5 - </a:t>
            </a:r>
            <a:r>
              <a:rPr lang="cs-CZ" sz="1600" dirty="0">
                <a:solidFill>
                  <a:srgbClr val="FFC000"/>
                </a:solidFill>
                <a:hlinkClick r:id="rId6"/>
              </a:rPr>
              <a:t>http://</a:t>
            </a:r>
            <a:r>
              <a:rPr lang="cs-CZ" sz="1600" dirty="0" smtClean="0">
                <a:solidFill>
                  <a:srgbClr val="FFC000"/>
                </a:solidFill>
                <a:hlinkClick r:id="rId6"/>
              </a:rPr>
              <a:t>cs.wikipedia.org/wiki/Raj%C4%8De_jedl%C3%A9</a:t>
            </a:r>
            <a:endParaRPr lang="cs-CZ" sz="16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rgbClr val="FFC000"/>
                </a:solidFill>
              </a:rPr>
              <a:t>Obr. 6 - </a:t>
            </a:r>
            <a:r>
              <a:rPr lang="cs-CZ" sz="1600" dirty="0">
                <a:solidFill>
                  <a:srgbClr val="FFC000"/>
                </a:solidFill>
                <a:hlinkClick r:id="rId7"/>
              </a:rPr>
              <a:t>http://</a:t>
            </a:r>
            <a:r>
              <a:rPr lang="cs-CZ" sz="1600" dirty="0" smtClean="0">
                <a:solidFill>
                  <a:srgbClr val="FFC000"/>
                </a:solidFill>
                <a:hlinkClick r:id="rId7"/>
              </a:rPr>
              <a:t>cs.wikipedia.org/wiki/Lilek_brambor</a:t>
            </a:r>
            <a:endParaRPr lang="cs-CZ" sz="16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rgbClr val="FFC000"/>
                </a:solidFill>
              </a:rPr>
              <a:t>Obr. 7 - </a:t>
            </a:r>
            <a:r>
              <a:rPr lang="cs-CZ" sz="1600" dirty="0">
                <a:solidFill>
                  <a:srgbClr val="FFC000"/>
                </a:solidFill>
                <a:hlinkClick r:id="rId8"/>
              </a:rPr>
              <a:t>http://</a:t>
            </a:r>
            <a:r>
              <a:rPr lang="cs-CZ" sz="1600" dirty="0" smtClean="0">
                <a:solidFill>
                  <a:srgbClr val="FFC000"/>
                </a:solidFill>
                <a:hlinkClick r:id="rId8"/>
              </a:rPr>
              <a:t>cs.wikipedia.org/wiki/Indi%C3%A1ni</a:t>
            </a:r>
            <a:endParaRPr lang="cs-CZ" sz="16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rgbClr val="FFC000"/>
                </a:solidFill>
              </a:rPr>
              <a:t>Obr. </a:t>
            </a:r>
            <a:r>
              <a:rPr lang="cs-CZ" sz="1600" dirty="0">
                <a:solidFill>
                  <a:srgbClr val="FFC000"/>
                </a:solidFill>
              </a:rPr>
              <a:t>8 - </a:t>
            </a:r>
            <a:r>
              <a:rPr lang="cs-CZ" sz="1600" dirty="0">
                <a:solidFill>
                  <a:srgbClr val="FFC000"/>
                </a:solidFill>
                <a:hlinkClick r:id="rId9"/>
              </a:rPr>
              <a:t>http://</a:t>
            </a:r>
            <a:r>
              <a:rPr lang="cs-CZ" sz="1600" dirty="0" smtClean="0">
                <a:solidFill>
                  <a:srgbClr val="FFC000"/>
                </a:solidFill>
                <a:hlinkClick r:id="rId9"/>
              </a:rPr>
              <a:t>cs.wikipedia.org/wiki/Soubor:Coronelli_celestial_globe.jpg</a:t>
            </a:r>
            <a:endParaRPr lang="cs-CZ" sz="1600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1600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>
              <a:hlinkClick r:id="rId3"/>
            </a:endParaRPr>
          </a:p>
          <a:p>
            <a:endParaRPr lang="cs-CZ" sz="1600" dirty="0">
              <a:hlinkClick r:id="rId3"/>
            </a:endParaRPr>
          </a:p>
          <a:p>
            <a:pPr marL="0" indent="0">
              <a:buNone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75136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264</TotalTime>
  <Words>288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ZÁMOŘSKÉ OBJEVY</vt:lpstr>
      <vt:lpstr>DOVOZ Z VÝCHODU</vt:lpstr>
      <vt:lpstr> ŠPANĚLSKÉ LOĎSTVO</vt:lpstr>
      <vt:lpstr>NOVÉ PLODINY</vt:lpstr>
      <vt:lpstr>DŮSLEDKY DOBYVATELSKÝCH VÝPRAV</vt:lpstr>
      <vt:lpstr>ZEMĚ JE KULATÁ!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ZÁMOŘSKÉ OBJEVY</dc:title>
  <dc:creator>Žák Žák</dc:creator>
  <cp:lastModifiedBy>Markéta Březinová</cp:lastModifiedBy>
  <cp:revision>59</cp:revision>
  <dcterms:created xsi:type="dcterms:W3CDTF">2011-12-22T08:18:22Z</dcterms:created>
  <dcterms:modified xsi:type="dcterms:W3CDTF">2013-03-18T09:43:30Z</dcterms:modified>
</cp:coreProperties>
</file>