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65" r:id="rId3"/>
    <p:sldId id="257" r:id="rId4"/>
    <p:sldId id="258" r:id="rId5"/>
    <p:sldId id="259" r:id="rId6"/>
    <p:sldId id="261" r:id="rId7"/>
    <p:sldId id="263" r:id="rId8"/>
    <p:sldId id="266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113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VY_32_INOVACE_D_12_STAŘÍ SLOVANÉ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praktická a mateřská škola Toužim,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Marcela Kaderová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smtClean="0"/>
            <a:t>TEMA: STAŘÍ SLOVANÉ 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CZ.1.07/1.4.00/21.0613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139D34B-18C8-48B7-BD52-272A0137D654}" type="presOf" srcId="{D8197B8C-B260-4A16-BDF4-0947B075E274}" destId="{25B08C86-7E15-44DC-BE7F-FFB55DD49D12}" srcOrd="0" destOrd="0" presId="urn:microsoft.com/office/officeart/2005/8/layout/target3"/>
    <dgm:cxn modelId="{732E4EFB-F0FA-425F-9B93-1EB50A4B8E85}" type="presOf" srcId="{D1B46980-6531-4606-95E6-44980827E919}" destId="{2BE915AB-18AA-4053-B92C-3BFC9ED204BB}" srcOrd="1" destOrd="0" presId="urn:microsoft.com/office/officeart/2005/8/layout/target3"/>
    <dgm:cxn modelId="{F4A51BBD-5BBF-487D-83DB-1F0C16CEB2EA}" type="presOf" srcId="{D1D4F407-5343-4D3F-B5B9-D407B03CAEB4}" destId="{D005CE8C-CC26-4C3E-AC11-E15060ECD759}" srcOrd="0" destOrd="0" presId="urn:microsoft.com/office/officeart/2005/8/layout/target3"/>
    <dgm:cxn modelId="{7F6FEE96-20EA-4D19-A977-96170C98BD20}" type="presOf" srcId="{D8197B8C-B260-4A16-BDF4-0947B075E274}" destId="{5A5FFA88-C948-4069-8E93-59FA12366E83}" srcOrd="1" destOrd="0" presId="urn:microsoft.com/office/officeart/2005/8/layout/target3"/>
    <dgm:cxn modelId="{7F8D84CD-FB90-4D78-965D-9DD5FE2BDB39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3D17F-EF27-4402-9AB9-64D400B68FB1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2BA98DB5-FFF9-46FB-950C-34FEB9DDB272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BBAD183F-58CC-44E3-975B-56603553F095}" type="presOf" srcId="{B651F6E3-6281-48DB-9319-2AEAFDAE7572}" destId="{619D679B-A015-4ECF-8348-D1034C574F40}" srcOrd="0" destOrd="0" presId="urn:microsoft.com/office/officeart/2005/8/layout/target3"/>
    <dgm:cxn modelId="{CF61D608-389D-4C34-B7D6-22FA1B7A7FAA}" type="presOf" srcId="{4C35D32F-0EAB-4CD7-82EE-45574DC2A586}" destId="{8BEBB6EC-1DAA-4CAC-8A25-BC0FCBD5DBD5}" srcOrd="0" destOrd="0" presId="urn:microsoft.com/office/officeart/2005/8/layout/target3"/>
    <dgm:cxn modelId="{2A48C5DD-3A8F-4782-8780-2DC5FCF2C7AF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E17C6F3-1300-4B3D-A35C-A6AC1C4C5F29}" type="presOf" srcId="{B651F6E3-6281-48DB-9319-2AEAFDAE7572}" destId="{6BB5E863-4638-4E1D-BFDE-399D028AC4ED}" srcOrd="1" destOrd="0" presId="urn:microsoft.com/office/officeart/2005/8/layout/target3"/>
    <dgm:cxn modelId="{E58B3CF7-6124-42C9-9212-09D563DB994C}" type="presParOf" srcId="{333A1088-737F-45CB-B68E-254E46348037}" destId="{F5ABB229-8D3B-4694-996A-96F23CF14429}" srcOrd="0" destOrd="0" presId="urn:microsoft.com/office/officeart/2005/8/layout/target3"/>
    <dgm:cxn modelId="{B81DC7FA-2C61-4AE7-B672-2F6837F1BBAC}" type="presParOf" srcId="{333A1088-737F-45CB-B68E-254E46348037}" destId="{F41139FD-01EE-4571-8B17-4FB00FC51163}" srcOrd="1" destOrd="0" presId="urn:microsoft.com/office/officeart/2005/8/layout/target3"/>
    <dgm:cxn modelId="{E6625256-6899-4343-9D1F-6F2DFE47D9AD}" type="presParOf" srcId="{333A1088-737F-45CB-B68E-254E46348037}" destId="{D005CE8C-CC26-4C3E-AC11-E15060ECD759}" srcOrd="2" destOrd="0" presId="urn:microsoft.com/office/officeart/2005/8/layout/target3"/>
    <dgm:cxn modelId="{3563061F-CD14-42D3-9CEC-13DCBBFB79B7}" type="presParOf" srcId="{333A1088-737F-45CB-B68E-254E46348037}" destId="{2C702D82-9B77-49B7-9568-BB8EB47C3372}" srcOrd="3" destOrd="0" presId="urn:microsoft.com/office/officeart/2005/8/layout/target3"/>
    <dgm:cxn modelId="{C3EAB229-C0E4-4EC4-8B67-F251EB233B0B}" type="presParOf" srcId="{333A1088-737F-45CB-B68E-254E46348037}" destId="{A52A0455-90FF-4808-ABD0-F02540D31D5A}" srcOrd="4" destOrd="0" presId="urn:microsoft.com/office/officeart/2005/8/layout/target3"/>
    <dgm:cxn modelId="{A30A315F-F6E8-4B04-8054-393163D4432D}" type="presParOf" srcId="{333A1088-737F-45CB-B68E-254E46348037}" destId="{6140AFEC-043D-4C43-A2F9-D0F5331DF3A3}" srcOrd="5" destOrd="0" presId="urn:microsoft.com/office/officeart/2005/8/layout/target3"/>
    <dgm:cxn modelId="{70D9EEC2-DC7B-4796-BC66-A7877C152503}" type="presParOf" srcId="{333A1088-737F-45CB-B68E-254E46348037}" destId="{9358AC05-5D7D-4327-9F80-1AD486AEA664}" srcOrd="6" destOrd="0" presId="urn:microsoft.com/office/officeart/2005/8/layout/target3"/>
    <dgm:cxn modelId="{A9B33A75-2006-4CB2-A0A8-B21B495E189C}" type="presParOf" srcId="{333A1088-737F-45CB-B68E-254E46348037}" destId="{313FC574-E1CD-4FB4-B054-0B805CE0447D}" srcOrd="7" destOrd="0" presId="urn:microsoft.com/office/officeart/2005/8/layout/target3"/>
    <dgm:cxn modelId="{EB746A5B-AF7A-4CD7-9872-2AFE43E90A2B}" type="presParOf" srcId="{333A1088-737F-45CB-B68E-254E46348037}" destId="{619D679B-A015-4ECF-8348-D1034C574F40}" srcOrd="8" destOrd="0" presId="urn:microsoft.com/office/officeart/2005/8/layout/target3"/>
    <dgm:cxn modelId="{D5682BD6-AB1E-40CB-8020-F2D03C44162A}" type="presParOf" srcId="{333A1088-737F-45CB-B68E-254E46348037}" destId="{322283A8-4A27-4CDA-BAE3-F381106A9174}" srcOrd="9" destOrd="0" presId="urn:microsoft.com/office/officeart/2005/8/layout/target3"/>
    <dgm:cxn modelId="{C036ADA4-F763-46F8-8A23-C3C45101EBE5}" type="presParOf" srcId="{333A1088-737F-45CB-B68E-254E46348037}" destId="{FFC9F71D-1B4F-4AD9-A4A6-86ADEFC8AF5C}" srcOrd="10" destOrd="0" presId="urn:microsoft.com/office/officeart/2005/8/layout/target3"/>
    <dgm:cxn modelId="{99574E47-CDD8-41D4-8CD3-FFCB7C8AB731}" type="presParOf" srcId="{333A1088-737F-45CB-B68E-254E46348037}" destId="{25B08C86-7E15-44DC-BE7F-FFB55DD49D12}" srcOrd="11" destOrd="0" presId="urn:microsoft.com/office/officeart/2005/8/layout/target3"/>
    <dgm:cxn modelId="{3A48EC38-1FA3-44A8-8D34-5FEE835F2813}" type="presParOf" srcId="{333A1088-737F-45CB-B68E-254E46348037}" destId="{76644BE8-9D7C-4C09-B250-3D10AF48CBB7}" srcOrd="12" destOrd="0" presId="urn:microsoft.com/office/officeart/2005/8/layout/target3"/>
    <dgm:cxn modelId="{C8078092-B336-4E49-8AB8-93A3D83A98C9}" type="presParOf" srcId="{333A1088-737F-45CB-B68E-254E46348037}" destId="{EE85B701-7295-41C0-BA7A-34D3756A2AE6}" srcOrd="13" destOrd="0" presId="urn:microsoft.com/office/officeart/2005/8/layout/target3"/>
    <dgm:cxn modelId="{20FC86D4-D964-430B-8FC3-ABD7AFEC507A}" type="presParOf" srcId="{333A1088-737F-45CB-B68E-254E46348037}" destId="{8BEBB6EC-1DAA-4CAC-8A25-BC0FCBD5DBD5}" srcOrd="14" destOrd="0" presId="urn:microsoft.com/office/officeart/2005/8/layout/target3"/>
    <dgm:cxn modelId="{A974D424-185E-4DA8-91CB-1561E3D90A3A}" type="presParOf" srcId="{333A1088-737F-45CB-B68E-254E46348037}" destId="{AED2198E-93D5-4001-81B4-73124B309672}" srcOrd="15" destOrd="0" presId="urn:microsoft.com/office/officeart/2005/8/layout/target3"/>
    <dgm:cxn modelId="{E9B86D2D-6F38-4E1B-ADF6-6AA2E11CEDBE}" type="presParOf" srcId="{333A1088-737F-45CB-B68E-254E46348037}" destId="{2BE915AB-18AA-4053-B92C-3BFC9ED204BB}" srcOrd="16" destOrd="0" presId="urn:microsoft.com/office/officeart/2005/8/layout/target3"/>
    <dgm:cxn modelId="{C86FAC01-BE9C-41A2-BCA0-DA4CF0BF9C0A}" type="presParOf" srcId="{333A1088-737F-45CB-B68E-254E46348037}" destId="{6BB5E863-4638-4E1D-BFDE-399D028AC4ED}" srcOrd="17" destOrd="0" presId="urn:microsoft.com/office/officeart/2005/8/layout/target3"/>
    <dgm:cxn modelId="{93CFC935-88D2-4CDD-8B5F-AB207FD8FDA9}" type="presParOf" srcId="{333A1088-737F-45CB-B68E-254E46348037}" destId="{5A5FFA88-C948-4069-8E93-59FA12366E83}" srcOrd="18" destOrd="0" presId="urn:microsoft.com/office/officeart/2005/8/layout/target3"/>
    <dgm:cxn modelId="{F549882F-F460-43E3-9F8E-287C706E8030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384376" cy="338437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676462" y="0"/>
          <a:ext cx="6444716" cy="338437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praktická a mateřská škola Toužim, příspěvková organizace</a:t>
          </a:r>
          <a:endParaRPr lang="cs-CZ" sz="2000" kern="1200" dirty="0"/>
        </a:p>
      </dsp:txBody>
      <dsp:txXfrm>
        <a:off x="1676462" y="0"/>
        <a:ext cx="6444716" cy="541500"/>
      </dsp:txXfrm>
    </dsp:sp>
    <dsp:sp modelId="{A52A0455-90FF-4808-ABD0-F02540D31D5A}">
      <dsp:nvSpPr>
        <dsp:cNvPr id="0" name=""/>
        <dsp:cNvSpPr/>
      </dsp:nvSpPr>
      <dsp:spPr>
        <a:xfrm>
          <a:off x="355359" y="541500"/>
          <a:ext cx="2673657" cy="26736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692188" y="541500"/>
          <a:ext cx="6444716" cy="26736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Marcela Kaderová</a:t>
          </a:r>
          <a:endParaRPr lang="cs-CZ" sz="2000" kern="1200" dirty="0"/>
        </a:p>
      </dsp:txBody>
      <dsp:txXfrm>
        <a:off x="1692188" y="541500"/>
        <a:ext cx="6444716" cy="541500"/>
      </dsp:txXfrm>
    </dsp:sp>
    <dsp:sp modelId="{313FC574-E1CD-4FB4-B054-0B805CE0447D}">
      <dsp:nvSpPr>
        <dsp:cNvPr id="0" name=""/>
        <dsp:cNvSpPr/>
      </dsp:nvSpPr>
      <dsp:spPr>
        <a:xfrm>
          <a:off x="710718" y="1083000"/>
          <a:ext cx="1962938" cy="196293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692188" y="1083000"/>
          <a:ext cx="6444716" cy="196293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VY_32_INOVACE_D_12_STAŘÍ SLOVANÉ</a:t>
          </a:r>
          <a:endParaRPr lang="cs-CZ" sz="2000" kern="1200" dirty="0"/>
        </a:p>
      </dsp:txBody>
      <dsp:txXfrm>
        <a:off x="1692188" y="1083000"/>
        <a:ext cx="6444716" cy="541500"/>
      </dsp:txXfrm>
    </dsp:sp>
    <dsp:sp modelId="{FFC9F71D-1B4F-4AD9-A4A6-86ADEFC8AF5C}">
      <dsp:nvSpPr>
        <dsp:cNvPr id="0" name=""/>
        <dsp:cNvSpPr/>
      </dsp:nvSpPr>
      <dsp:spPr>
        <a:xfrm>
          <a:off x="1066078" y="1624500"/>
          <a:ext cx="1252219" cy="125221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642885" y="1626140"/>
          <a:ext cx="6444716" cy="12522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TEMA: STAŘÍ SLOVANÉ </a:t>
          </a:r>
          <a:endParaRPr lang="cs-CZ" sz="2000" kern="1200" dirty="0"/>
        </a:p>
      </dsp:txBody>
      <dsp:txXfrm>
        <a:off x="1642885" y="1626140"/>
        <a:ext cx="6444716" cy="541500"/>
      </dsp:txXfrm>
    </dsp:sp>
    <dsp:sp modelId="{EE85B701-7295-41C0-BA7A-34D3756A2AE6}">
      <dsp:nvSpPr>
        <dsp:cNvPr id="0" name=""/>
        <dsp:cNvSpPr/>
      </dsp:nvSpPr>
      <dsp:spPr>
        <a:xfrm>
          <a:off x="1421437" y="2166000"/>
          <a:ext cx="541500" cy="5415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15000"/>
                <a:satMod val="18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45000"/>
                <a:satMod val="170000"/>
              </a:schemeClr>
            </a:gs>
            <a:gs pos="70000">
              <a:schemeClr val="accent1">
                <a:hueOff val="0"/>
                <a:satOff val="0"/>
                <a:lumOff val="0"/>
                <a:alphaOff val="0"/>
                <a:tint val="99000"/>
                <a:shade val="65000"/>
                <a:satMod val="1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5500"/>
                <a:shade val="100000"/>
                <a:satMod val="155000"/>
              </a:schemeClr>
            </a:gs>
          </a:gsLst>
          <a:lin ang="16200000" scaled="0"/>
        </a:gradFill>
        <a:ln>
          <a:noFill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glow" dir="t">
            <a:rot lat="0" lon="0" rev="13200000"/>
          </a:lightRig>
        </a:scene3d>
        <a:sp3d prstMaterial="dkEdge">
          <a:bevelT w="63500" h="508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692188" y="2166000"/>
          <a:ext cx="6444716" cy="5415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3500" dist="25400" dir="5400000" rotWithShape="0">
            <a:srgbClr val="000000">
              <a:alpha val="43000"/>
            </a:srgbClr>
          </a:outerShdw>
        </a:effectLst>
        <a:scene3d>
          <a:camera prst="orthographicFront">
            <a:rot lat="0" lon="0" rev="0"/>
          </a:camera>
          <a:lightRig rig="brightRoom" dir="t">
            <a:rot lat="0" lon="0" rev="8700000"/>
          </a:lightRig>
        </a:scene3d>
        <a:sp3d contourW="12700" prstMaterial="dkEdge">
          <a:bevelT w="0" h="0" prst="relaxedInset"/>
          <a:contourClr>
            <a:schemeClr val="lt1">
              <a:alpha val="90000"/>
              <a:hueOff val="0"/>
              <a:satOff val="0"/>
              <a:lumOff val="0"/>
              <a:alphaOff val="0"/>
              <a:shade val="65000"/>
              <a:satMod val="150000"/>
            </a:schemeClr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CZ.1.07/1.4.00/21.0613 </a:t>
          </a:r>
          <a:endParaRPr lang="cs-CZ" sz="2000" kern="1200" dirty="0"/>
        </a:p>
      </dsp:txBody>
      <dsp:txXfrm>
        <a:off x="1692188" y="2166000"/>
        <a:ext cx="6444716" cy="5415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08ECB2-5217-477E-9517-CC8FCF88C6E8}" type="datetimeFigureOut">
              <a:rPr lang="cs-CZ" smtClean="0"/>
              <a:t>9.1.2012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3F329-E9B2-4A61-83FD-6843368AA14B}" type="slidenum">
              <a:rPr lang="cs-CZ" smtClean="0"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08ECB2-5217-477E-9517-CC8FCF88C6E8}" type="datetimeFigureOut">
              <a:rPr lang="cs-CZ" smtClean="0"/>
              <a:t>9.1.2012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3F329-E9B2-4A61-83FD-6843368AA14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08ECB2-5217-477E-9517-CC8FCF88C6E8}" type="datetimeFigureOut">
              <a:rPr lang="cs-CZ" smtClean="0"/>
              <a:t>9.1.2012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3F329-E9B2-4A61-83FD-6843368AA14B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08ECB2-5217-477E-9517-CC8FCF88C6E8}" type="datetimeFigureOut">
              <a:rPr lang="cs-CZ" smtClean="0"/>
              <a:t>9.1.2012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3F329-E9B2-4A61-83FD-6843368AA14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08ECB2-5217-477E-9517-CC8FCF88C6E8}" type="datetimeFigureOut">
              <a:rPr lang="cs-CZ" smtClean="0"/>
              <a:t>9.1.2012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3F329-E9B2-4A61-83FD-6843368AA14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08ECB2-5217-477E-9517-CC8FCF88C6E8}" type="datetimeFigureOut">
              <a:rPr lang="cs-CZ" smtClean="0"/>
              <a:t>9.1.2012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3F329-E9B2-4A61-83FD-6843368AA14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08ECB2-5217-477E-9517-CC8FCF88C6E8}" type="datetimeFigureOut">
              <a:rPr lang="cs-CZ" smtClean="0"/>
              <a:t>9.1.2012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3F329-E9B2-4A61-83FD-6843368AA14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08ECB2-5217-477E-9517-CC8FCF88C6E8}" type="datetimeFigureOut">
              <a:rPr lang="cs-CZ" smtClean="0"/>
              <a:t>9.1.2012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3F329-E9B2-4A61-83FD-6843368AA14B}" type="slidenum">
              <a:rPr lang="cs-CZ" smtClean="0"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08ECB2-5217-477E-9517-CC8FCF88C6E8}" type="datetimeFigureOut">
              <a:rPr lang="cs-CZ" smtClean="0"/>
              <a:t>9.1.2012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3F329-E9B2-4A61-83FD-6843368AA14B}" type="slidenum">
              <a:rPr lang="cs-CZ" smtClean="0"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08ECB2-5217-477E-9517-CC8FCF88C6E8}" type="datetimeFigureOut">
              <a:rPr lang="cs-CZ" smtClean="0"/>
              <a:t>9.1.2012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3F329-E9B2-4A61-83FD-6843368AA14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08ECB2-5217-477E-9517-CC8FCF88C6E8}" type="datetimeFigureOut">
              <a:rPr lang="cs-CZ" smtClean="0"/>
              <a:t>9.1.2012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73F329-E9B2-4A61-83FD-6843368AA14B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9E08ECB2-5217-477E-9517-CC8FCF88C6E8}" type="datetimeFigureOut">
              <a:rPr lang="cs-CZ" smtClean="0"/>
              <a:t>9.1.2012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A373F329-E9B2-4A61-83FD-6843368AA14B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8.jpe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Runny_hunny.jpg" TargetMode="External"/><Relationship Id="rId3" Type="http://schemas.openxmlformats.org/officeDocument/2006/relationships/hyperlink" Target="http://cs.wikipedia.org/wiki/Soubor:New_granite_sculpture_of_Radegast.jpg" TargetMode="External"/><Relationship Id="rId7" Type="http://schemas.openxmlformats.org/officeDocument/2006/relationships/hyperlink" Target="http://cs.wikipedia.org/wiki/Soubor:Mleko.jpg" TargetMode="External"/><Relationship Id="rId2" Type="http://schemas.openxmlformats.org/officeDocument/2006/relationships/hyperlink" Target="http://cs.wikipedia.org/wiki/Soubor:Perun_idol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FoodMeat.jpg" TargetMode="External"/><Relationship Id="rId11" Type="http://schemas.openxmlformats.org/officeDocument/2006/relationships/hyperlink" Target="http://cs.wikipedia.org/wiki/Soubor:DSCF4435.JPG" TargetMode="External"/><Relationship Id="rId5" Type="http://schemas.openxmlformats.org/officeDocument/2006/relationships/hyperlink" Target="http://cs.wikipedia.org/wiki/Soubor:Wheat_field.jpg" TargetMode="External"/><Relationship Id="rId10" Type="http://schemas.openxmlformats.org/officeDocument/2006/relationships/hyperlink" Target="http://cs.wikipedia.org/wiki/Soubor:Scythes-czech.jpg" TargetMode="External"/><Relationship Id="rId4" Type="http://schemas.openxmlformats.org/officeDocument/2006/relationships/hyperlink" Target="http://cs.wikipedia.org/wiki/Soubor:Strohr%C3%A4der.jpg" TargetMode="External"/><Relationship Id="rId9" Type="http://schemas.openxmlformats.org/officeDocument/2006/relationships/hyperlink" Target="http://cs.wikipedia.org/wiki/Soubor:Sickle33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480759933"/>
              </p:ext>
            </p:extLst>
          </p:nvPr>
        </p:nvGraphicFramePr>
        <p:xfrm>
          <a:off x="614836" y="983932"/>
          <a:ext cx="8136904" cy="338437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4996" y="4819032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44180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Druh učebního materiálu: </a:t>
            </a:r>
            <a:r>
              <a:rPr lang="cs-CZ" sz="2800" i="1" dirty="0" smtClean="0">
                <a:solidFill>
                  <a:schemeClr val="bg2">
                    <a:lumMod val="50000"/>
                  </a:schemeClr>
                </a:solidFill>
              </a:rPr>
              <a:t>Prezentace na interaktivní tabuli.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Anotace: </a:t>
            </a:r>
            <a:r>
              <a:rPr lang="cs-CZ" sz="2800" i="1" dirty="0" smtClean="0">
                <a:solidFill>
                  <a:schemeClr val="bg2">
                    <a:lumMod val="50000"/>
                  </a:schemeClr>
                </a:solidFill>
              </a:rPr>
              <a:t>Prezentace slouží k výkladu nebo procvičení učiva o starých Slovanech, součástí jsou jednoduché úkoly a krátký test.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Očekávaný výstup: </a:t>
            </a:r>
            <a:r>
              <a:rPr lang="cs-CZ" sz="2800" i="1" dirty="0" smtClean="0">
                <a:solidFill>
                  <a:schemeClr val="bg2">
                    <a:lumMod val="50000"/>
                  </a:schemeClr>
                </a:solidFill>
              </a:rPr>
              <a:t>Seznámit se s učivem, upevnit a prohloubit znalosti.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Ročník:</a:t>
            </a:r>
            <a:r>
              <a:rPr lang="cs-CZ" sz="2800" i="1" dirty="0" smtClean="0">
                <a:solidFill>
                  <a:schemeClr val="bg2">
                    <a:lumMod val="50000"/>
                  </a:schemeClr>
                </a:solidFill>
              </a:rPr>
              <a:t> 7.ročník</a:t>
            </a:r>
          </a:p>
          <a:p>
            <a:pPr marL="0" indent="0">
              <a:buNone/>
            </a:pPr>
            <a:r>
              <a:rPr lang="cs-CZ" sz="2800" i="1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Materiál ověřen</a:t>
            </a:r>
            <a:r>
              <a:rPr lang="cs-CZ" sz="2800" i="1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: 19.10. </a:t>
            </a:r>
            <a:r>
              <a:rPr lang="cs-CZ" sz="2800" i="1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2011</a:t>
            </a:r>
            <a:endParaRPr lang="cs-CZ" sz="2800" i="1" dirty="0">
              <a:solidFill>
                <a:schemeClr val="bg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49212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5400" dirty="0" smtClean="0"/>
              <a:t>OBSAH – STAŘÍ SLOVANÉ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endParaRPr lang="cs-CZ" dirty="0" smtClean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sz="3600" dirty="0" smtClean="0">
                <a:solidFill>
                  <a:schemeClr val="accent1">
                    <a:lumMod val="50000"/>
                  </a:schemeClr>
                </a:solidFill>
              </a:rPr>
              <a:t>BOHOVÉ A DÉMONI</a:t>
            </a:r>
          </a:p>
          <a:p>
            <a:endParaRPr lang="cs-CZ" sz="3600" dirty="0" smtClean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sz="3600" dirty="0" smtClean="0">
                <a:solidFill>
                  <a:schemeClr val="accent1">
                    <a:lumMod val="50000"/>
                  </a:schemeClr>
                </a:solidFill>
              </a:rPr>
              <a:t>BYDLENÍ STARÝCH SLOVANŮ</a:t>
            </a:r>
          </a:p>
          <a:p>
            <a:endParaRPr lang="cs-CZ" sz="3600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sz="3600" dirty="0" smtClean="0">
                <a:solidFill>
                  <a:schemeClr val="accent1">
                    <a:lumMod val="50000"/>
                  </a:schemeClr>
                </a:solidFill>
              </a:rPr>
              <a:t>STRAVOVÁNÍ STARÝCH SLOVANŮ</a:t>
            </a:r>
          </a:p>
          <a:p>
            <a:endParaRPr lang="cs-CZ" sz="3600" dirty="0" smtClean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cs-CZ" sz="3600" dirty="0" smtClean="0">
                <a:solidFill>
                  <a:schemeClr val="accent1">
                    <a:lumMod val="50000"/>
                  </a:schemeClr>
                </a:solidFill>
              </a:rPr>
              <a:t>ZEMĚDĚLSTVÍ STARÝCH SLOVANŮ</a:t>
            </a:r>
          </a:p>
          <a:p>
            <a:endParaRPr lang="cs-CZ" dirty="0" smtClean="0">
              <a:solidFill>
                <a:schemeClr val="accent1">
                  <a:lumMod val="50000"/>
                </a:schemeClr>
              </a:solidFill>
            </a:endParaRPr>
          </a:p>
          <a:p>
            <a:endParaRPr lang="cs-CZ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</a:pPr>
            <a:endParaRPr lang="cs-CZ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28451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/>
          </a:bodyPr>
          <a:lstStyle/>
          <a:p>
            <a:pPr algn="ctr"/>
            <a:r>
              <a:rPr lang="cs-CZ" sz="5400" dirty="0" smtClean="0"/>
              <a:t>BOHOVÉ A DÉMONI</a:t>
            </a:r>
            <a:endParaRPr lang="cs-CZ" sz="54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1000" dirty="0" smtClean="0"/>
              <a:t> obr.2</a:t>
            </a:r>
            <a:r>
              <a:rPr lang="cs-CZ" dirty="0" smtClean="0"/>
              <a:t>                                                                      </a:t>
            </a:r>
            <a:r>
              <a:rPr lang="cs-CZ" sz="1000" dirty="0" smtClean="0"/>
              <a:t>obr.1                                                     </a:t>
            </a:r>
          </a:p>
          <a:p>
            <a:pPr marL="0" indent="0">
              <a:buNone/>
            </a:pPr>
            <a:r>
              <a:rPr lang="cs-CZ" sz="1000" dirty="0" smtClean="0"/>
              <a:t>                                           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  </a:t>
            </a:r>
            <a:r>
              <a:rPr lang="cs-CZ" sz="3500" dirty="0" smtClean="0"/>
              <a:t>PERUN       </a:t>
            </a:r>
            <a:r>
              <a:rPr lang="cs-CZ" sz="3500" dirty="0"/>
              <a:t>RADEGAST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sz="2000" dirty="0" smtClean="0"/>
          </a:p>
          <a:p>
            <a:pPr marL="0" indent="0" algn="ctr">
              <a:buNone/>
            </a:pPr>
            <a:r>
              <a:rPr lang="cs-CZ" sz="2600" dirty="0" smtClean="0"/>
              <a:t>• Vládl hromu a blesku.</a:t>
            </a:r>
          </a:p>
          <a:p>
            <a:pPr marL="0" indent="0" algn="ctr">
              <a:buNone/>
            </a:pPr>
            <a:endParaRPr lang="cs-CZ" sz="2000" dirty="0" smtClean="0"/>
          </a:p>
          <a:p>
            <a:pPr marL="0" indent="0" algn="ctr">
              <a:buNone/>
            </a:pPr>
            <a:r>
              <a:rPr lang="cs-CZ" sz="2600" dirty="0" smtClean="0"/>
              <a:t>• Bůh slunce, ohně, sklizně a pohostinství</a:t>
            </a:r>
            <a:endParaRPr lang="cs-CZ" sz="2600" dirty="0"/>
          </a:p>
          <a:p>
            <a:pPr marL="0" indent="0">
              <a:buNone/>
            </a:pPr>
            <a:endParaRPr lang="cs-CZ" sz="2600" dirty="0" smtClean="0"/>
          </a:p>
          <a:p>
            <a:pPr marL="0" indent="0">
              <a:buNone/>
            </a:pPr>
            <a:r>
              <a:rPr lang="cs-CZ" sz="1700" dirty="0" smtClean="0"/>
              <a:t>Úkol: Spoj správně obrázek – jméno – popis.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05001" y="1556792"/>
            <a:ext cx="1572230" cy="23583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6311" y="1556792"/>
            <a:ext cx="1574854" cy="23583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677338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800" dirty="0" smtClean="0"/>
              <a:t>BYDLENÍ STARÝCH SLOVANŮ</a:t>
            </a:r>
            <a:endParaRPr lang="cs-CZ" sz="48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ÚKOL: nesprávné škrtni.</a:t>
            </a:r>
          </a:p>
          <a:p>
            <a:pPr marL="0" indent="0">
              <a:buNone/>
            </a:pPr>
            <a:r>
              <a:rPr lang="cs-CZ" sz="3200" dirty="0" smtClean="0"/>
              <a:t>Slované stavěli opevněná </a:t>
            </a:r>
            <a:r>
              <a:rPr lang="cs-CZ" sz="3200" dirty="0" smtClean="0">
                <a:solidFill>
                  <a:schemeClr val="bg2">
                    <a:lumMod val="60000"/>
                    <a:lumOff val="40000"/>
                  </a:schemeClr>
                </a:solidFill>
              </a:rPr>
              <a:t>hradiště</a:t>
            </a:r>
            <a:r>
              <a:rPr lang="cs-CZ" sz="3200" dirty="0">
                <a:solidFill>
                  <a:schemeClr val="bg2">
                    <a:lumMod val="60000"/>
                    <a:lumOff val="40000"/>
                  </a:schemeClr>
                </a:solidFill>
              </a:rPr>
              <a:t> </a:t>
            </a:r>
            <a:r>
              <a:rPr lang="cs-CZ" sz="3200" dirty="0" smtClean="0">
                <a:solidFill>
                  <a:schemeClr val="bg2">
                    <a:lumMod val="60000"/>
                    <a:lumOff val="40000"/>
                  </a:schemeClr>
                </a:solidFill>
              </a:rPr>
              <a:t>– zámky.</a:t>
            </a:r>
          </a:p>
          <a:p>
            <a:pPr marL="0" indent="0">
              <a:buNone/>
            </a:pPr>
            <a:r>
              <a:rPr lang="cs-CZ" sz="3200" dirty="0" smtClean="0"/>
              <a:t>Ta stála </a:t>
            </a:r>
            <a:r>
              <a:rPr lang="cs-CZ" sz="3200" dirty="0" smtClean="0">
                <a:solidFill>
                  <a:schemeClr val="bg2">
                    <a:lumMod val="60000"/>
                    <a:lumOff val="40000"/>
                  </a:schemeClr>
                </a:solidFill>
              </a:rPr>
              <a:t>v údolí – na vyvýšeném místě.</a:t>
            </a:r>
          </a:p>
          <a:p>
            <a:pPr marL="0" indent="0">
              <a:buNone/>
            </a:pPr>
            <a:r>
              <a:rPr lang="cs-CZ" sz="3200" dirty="0" smtClean="0"/>
              <a:t>Chránila obyvatele před </a:t>
            </a:r>
            <a:r>
              <a:rPr lang="cs-CZ" sz="3200" dirty="0" smtClean="0">
                <a:solidFill>
                  <a:schemeClr val="bg2">
                    <a:lumMod val="60000"/>
                    <a:lumOff val="40000"/>
                  </a:schemeClr>
                </a:solidFill>
              </a:rPr>
              <a:t>nepřáteli – neúrodou. </a:t>
            </a:r>
          </a:p>
          <a:p>
            <a:pPr marL="0" indent="0">
              <a:buNone/>
            </a:pPr>
            <a:endParaRPr lang="cs-CZ" sz="32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3789040"/>
            <a:ext cx="4752528" cy="25960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276010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rmAutofit/>
          </a:bodyPr>
          <a:lstStyle/>
          <a:p>
            <a:pPr algn="ctr"/>
            <a:r>
              <a:rPr lang="cs-CZ" sz="4000" dirty="0" smtClean="0"/>
              <a:t>STRAVOVÁNÍ STARÝCH SLOVANŮ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              </a:t>
            </a:r>
            <a:r>
              <a:rPr lang="cs-CZ" sz="1000" dirty="0" smtClean="0"/>
              <a:t> obr.4                                              obr.6</a:t>
            </a:r>
          </a:p>
          <a:p>
            <a:pPr marL="0" indent="0">
              <a:buNone/>
            </a:pPr>
            <a:endParaRPr lang="cs-CZ" sz="1000" dirty="0" smtClean="0"/>
          </a:p>
          <a:p>
            <a:pPr marL="0" indent="0">
              <a:buNone/>
            </a:pPr>
            <a:endParaRPr lang="cs-CZ" sz="1000" dirty="0"/>
          </a:p>
          <a:p>
            <a:pPr marL="0" indent="0">
              <a:buNone/>
            </a:pPr>
            <a:endParaRPr lang="cs-CZ" sz="1000" dirty="0" smtClean="0"/>
          </a:p>
          <a:p>
            <a:pPr marL="0" indent="0">
              <a:buNone/>
            </a:pPr>
            <a:endParaRPr lang="cs-CZ" sz="1000" dirty="0"/>
          </a:p>
          <a:p>
            <a:pPr marL="0" indent="0">
              <a:buNone/>
            </a:pPr>
            <a:endParaRPr lang="cs-CZ" sz="1000" dirty="0" smtClean="0"/>
          </a:p>
          <a:p>
            <a:pPr marL="0" indent="0">
              <a:buNone/>
            </a:pPr>
            <a:endParaRPr lang="cs-CZ" sz="1000" dirty="0"/>
          </a:p>
          <a:p>
            <a:pPr marL="0" indent="0">
              <a:buNone/>
            </a:pPr>
            <a:r>
              <a:rPr lang="cs-CZ" sz="1000" dirty="0" smtClean="0"/>
              <a:t>                                                     </a:t>
            </a:r>
          </a:p>
          <a:p>
            <a:pPr marL="0" indent="0">
              <a:buNone/>
            </a:pPr>
            <a:endParaRPr lang="cs-CZ" sz="1000" dirty="0"/>
          </a:p>
          <a:p>
            <a:pPr marL="0" indent="0">
              <a:buNone/>
            </a:pPr>
            <a:endParaRPr lang="cs-CZ" sz="1000" dirty="0" smtClean="0"/>
          </a:p>
          <a:p>
            <a:pPr marL="0" indent="0">
              <a:buNone/>
            </a:pPr>
            <a:endParaRPr lang="cs-CZ" sz="1000" dirty="0"/>
          </a:p>
          <a:p>
            <a:pPr marL="0" indent="0">
              <a:buNone/>
            </a:pPr>
            <a:endParaRPr lang="cs-CZ" sz="1000" dirty="0" smtClean="0"/>
          </a:p>
          <a:p>
            <a:pPr marL="0" indent="0">
              <a:buNone/>
            </a:pPr>
            <a:r>
              <a:rPr lang="cs-CZ" sz="1000" dirty="0" smtClean="0"/>
              <a:t>                           obr.7</a:t>
            </a:r>
            <a:endParaRPr lang="cs-CZ" sz="1000" dirty="0"/>
          </a:p>
          <a:p>
            <a:pPr marL="0" indent="0">
              <a:buNone/>
            </a:pPr>
            <a:endParaRPr lang="cs-CZ" sz="1000" dirty="0" smtClean="0"/>
          </a:p>
          <a:p>
            <a:pPr marL="0" indent="0">
              <a:buNone/>
            </a:pPr>
            <a:endParaRPr lang="cs-CZ" sz="1000" dirty="0"/>
          </a:p>
          <a:p>
            <a:pPr marL="0" indent="0">
              <a:buNone/>
            </a:pPr>
            <a:endParaRPr lang="cs-CZ" sz="1000" dirty="0" smtClean="0"/>
          </a:p>
          <a:p>
            <a:pPr marL="0" indent="0">
              <a:buNone/>
            </a:pPr>
            <a:endParaRPr lang="cs-CZ" sz="1000" dirty="0"/>
          </a:p>
          <a:p>
            <a:pPr marL="0" indent="0">
              <a:buNone/>
            </a:pPr>
            <a:endParaRPr lang="cs-CZ" sz="1000" dirty="0" smtClean="0"/>
          </a:p>
          <a:p>
            <a:pPr marL="0" indent="0">
              <a:buNone/>
            </a:pPr>
            <a:endParaRPr lang="cs-CZ" sz="1000" dirty="0"/>
          </a:p>
          <a:p>
            <a:pPr marL="0" indent="0">
              <a:buNone/>
            </a:pPr>
            <a:endParaRPr lang="cs-CZ" sz="1000" dirty="0" smtClean="0"/>
          </a:p>
          <a:p>
            <a:pPr marL="0" indent="0">
              <a:buNone/>
            </a:pPr>
            <a:endParaRPr lang="cs-CZ" sz="1000" dirty="0"/>
          </a:p>
          <a:p>
            <a:pPr marL="0" indent="0">
              <a:buNone/>
            </a:pPr>
            <a:r>
              <a:rPr lang="cs-CZ" sz="1000" dirty="0" smtClean="0"/>
              <a:t>                                       obr.5</a:t>
            </a:r>
            <a:endParaRPr lang="cs-CZ" sz="1000" dirty="0"/>
          </a:p>
          <a:p>
            <a:pPr marL="0" indent="0">
              <a:buNone/>
            </a:pPr>
            <a:endParaRPr lang="cs-CZ" sz="1000" dirty="0" smtClean="0"/>
          </a:p>
          <a:p>
            <a:pPr marL="0" indent="0">
              <a:buNone/>
            </a:pPr>
            <a:endParaRPr lang="cs-CZ" sz="1000" dirty="0"/>
          </a:p>
          <a:p>
            <a:pPr marL="0" indent="0">
              <a:buNone/>
            </a:pPr>
            <a:endParaRPr lang="cs-CZ" sz="1000" dirty="0" smtClean="0"/>
          </a:p>
          <a:p>
            <a:pPr marL="0" indent="0">
              <a:buNone/>
            </a:pPr>
            <a:endParaRPr lang="cs-CZ" sz="1000" dirty="0"/>
          </a:p>
          <a:p>
            <a:pPr marL="0" indent="0">
              <a:buNone/>
            </a:pPr>
            <a:endParaRPr lang="cs-CZ" sz="1000" dirty="0" smtClean="0"/>
          </a:p>
          <a:p>
            <a:pPr marL="0" indent="0">
              <a:buNone/>
            </a:pPr>
            <a:endParaRPr lang="cs-CZ" sz="1000" dirty="0"/>
          </a:p>
          <a:p>
            <a:pPr marL="0" indent="0">
              <a:buNone/>
            </a:pPr>
            <a:endParaRPr lang="cs-CZ" sz="1000" dirty="0" smtClean="0"/>
          </a:p>
          <a:p>
            <a:pPr marL="0" indent="0">
              <a:buNone/>
            </a:pPr>
            <a:endParaRPr lang="cs-CZ" sz="1000" dirty="0"/>
          </a:p>
          <a:p>
            <a:pPr marL="0" indent="0">
              <a:buNone/>
            </a:pPr>
            <a:endParaRPr lang="cs-CZ" sz="1000" dirty="0" smtClean="0"/>
          </a:p>
          <a:p>
            <a:pPr marL="0" indent="0">
              <a:buNone/>
            </a:pPr>
            <a:endParaRPr lang="cs-CZ" sz="1000" dirty="0"/>
          </a:p>
          <a:p>
            <a:pPr marL="0" indent="0">
              <a:buNone/>
            </a:pPr>
            <a:endParaRPr lang="cs-CZ" sz="1000" dirty="0" smtClean="0"/>
          </a:p>
          <a:p>
            <a:pPr marL="0" indent="0">
              <a:buNone/>
            </a:pPr>
            <a:endParaRPr lang="cs-CZ" sz="1000" dirty="0"/>
          </a:p>
          <a:p>
            <a:pPr marL="0" indent="0">
              <a:buNone/>
            </a:pPr>
            <a:endParaRPr lang="cs-CZ" sz="1000" dirty="0" smtClean="0"/>
          </a:p>
          <a:p>
            <a:pPr marL="0" indent="0">
              <a:buNone/>
            </a:pPr>
            <a:endParaRPr lang="cs-CZ" sz="1000" dirty="0"/>
          </a:p>
          <a:p>
            <a:pPr marL="0" indent="0">
              <a:buNone/>
            </a:pPr>
            <a:endParaRPr lang="cs-CZ" sz="1000" dirty="0" smtClean="0"/>
          </a:p>
          <a:p>
            <a:pPr marL="0" indent="0">
              <a:buNone/>
            </a:pPr>
            <a:endParaRPr lang="cs-CZ" sz="1000" dirty="0"/>
          </a:p>
          <a:p>
            <a:pPr marL="0" indent="0">
              <a:buNone/>
            </a:pPr>
            <a:endParaRPr lang="cs-CZ" sz="1000" dirty="0" smtClean="0"/>
          </a:p>
          <a:p>
            <a:pPr marL="0" indent="0">
              <a:buNone/>
            </a:pPr>
            <a:endParaRPr lang="cs-CZ" sz="1000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>
              <a:buFontTx/>
              <a:buChar char="-"/>
            </a:pPr>
            <a:r>
              <a:rPr lang="cs-CZ" sz="2400" dirty="0" smtClean="0"/>
              <a:t>pekli chleba z pšenice</a:t>
            </a:r>
          </a:p>
          <a:p>
            <a:pPr>
              <a:buFontTx/>
              <a:buChar char="-"/>
            </a:pPr>
            <a:r>
              <a:rPr lang="cs-CZ" sz="2400" dirty="0" smtClean="0"/>
              <a:t>pili limonády</a:t>
            </a:r>
          </a:p>
          <a:p>
            <a:pPr>
              <a:buFontTx/>
              <a:buChar char="-"/>
            </a:pPr>
            <a:r>
              <a:rPr lang="cs-CZ" sz="2400" dirty="0" smtClean="0"/>
              <a:t>jedli maso</a:t>
            </a:r>
          </a:p>
          <a:p>
            <a:pPr>
              <a:buFontTx/>
              <a:buChar char="-"/>
            </a:pPr>
            <a:r>
              <a:rPr lang="cs-CZ" sz="2400" dirty="0"/>
              <a:t>s</a:t>
            </a:r>
            <a:r>
              <a:rPr lang="cs-CZ" sz="2400" dirty="0" smtClean="0"/>
              <a:t>ladili cukrem</a:t>
            </a:r>
          </a:p>
          <a:p>
            <a:pPr>
              <a:buFontTx/>
              <a:buChar char="-"/>
            </a:pPr>
            <a:r>
              <a:rPr lang="cs-CZ" sz="2400" dirty="0"/>
              <a:t>p</a:t>
            </a:r>
            <a:r>
              <a:rPr lang="cs-CZ" sz="2400" dirty="0" smtClean="0"/>
              <a:t>ili mléko</a:t>
            </a:r>
          </a:p>
          <a:p>
            <a:pPr>
              <a:buFontTx/>
              <a:buChar char="-"/>
            </a:pPr>
            <a:r>
              <a:rPr lang="cs-CZ" sz="2400" dirty="0"/>
              <a:t>p</a:t>
            </a:r>
            <a:r>
              <a:rPr lang="cs-CZ" sz="2400" dirty="0" smtClean="0"/>
              <a:t>ekli sušenky</a:t>
            </a:r>
          </a:p>
          <a:p>
            <a:pPr>
              <a:buFontTx/>
              <a:buChar char="-"/>
            </a:pPr>
            <a:r>
              <a:rPr lang="cs-CZ" sz="2400" dirty="0"/>
              <a:t>s</a:t>
            </a:r>
            <a:r>
              <a:rPr lang="cs-CZ" sz="2400" dirty="0" smtClean="0"/>
              <a:t>ladili medem</a:t>
            </a:r>
          </a:p>
          <a:p>
            <a:pPr>
              <a:buFontTx/>
              <a:buChar char="-"/>
            </a:pPr>
            <a:r>
              <a:rPr lang="cs-CZ" sz="2400" dirty="0"/>
              <a:t>s</a:t>
            </a:r>
            <a:r>
              <a:rPr lang="cs-CZ" sz="2400" dirty="0" smtClean="0"/>
              <a:t>mažili hranolky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ÚKOL: spoj pravdivou informaci se                   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správným obrázkem</a:t>
            </a:r>
          </a:p>
          <a:p>
            <a:pPr>
              <a:buFontTx/>
              <a:buChar char="-"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751012"/>
            <a:ext cx="1296144" cy="17990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4405348"/>
            <a:ext cx="2182700" cy="14487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28875" y="1751013"/>
            <a:ext cx="1349286" cy="17990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085553"/>
            <a:ext cx="1377131" cy="20883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729915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/>
              <a:t>ZEMĚDĚLSTVÍ STARÝCH SLOVANŮ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1400" dirty="0" smtClean="0"/>
              <a:t>ÚKOL: předměty správně pojmenuj</a:t>
            </a:r>
          </a:p>
          <a:p>
            <a:pPr marL="0" indent="0">
              <a:buNone/>
            </a:pPr>
            <a:endParaRPr lang="cs-CZ" sz="1000" dirty="0" smtClean="0"/>
          </a:p>
          <a:p>
            <a:pPr marL="0" indent="0">
              <a:buNone/>
            </a:pPr>
            <a:endParaRPr lang="cs-CZ" sz="1000" dirty="0"/>
          </a:p>
          <a:p>
            <a:pPr marL="0" indent="0">
              <a:buNone/>
            </a:pPr>
            <a:endParaRPr lang="cs-CZ" sz="1000" dirty="0" smtClean="0"/>
          </a:p>
          <a:p>
            <a:pPr marL="0" indent="0">
              <a:buNone/>
            </a:pPr>
            <a:r>
              <a:rPr lang="cs-CZ" sz="1000" dirty="0" smtClean="0"/>
              <a:t>Obr.8</a:t>
            </a:r>
          </a:p>
          <a:p>
            <a:pPr marL="0" indent="0">
              <a:buNone/>
            </a:pPr>
            <a:endParaRPr lang="cs-CZ" sz="1000" dirty="0"/>
          </a:p>
          <a:p>
            <a:pPr marL="0" indent="0">
              <a:buNone/>
            </a:pPr>
            <a:r>
              <a:rPr lang="cs-CZ" sz="1000" dirty="0" smtClean="0"/>
              <a:t>                                                   </a:t>
            </a:r>
          </a:p>
          <a:p>
            <a:pPr marL="0" indent="0">
              <a:buNone/>
            </a:pPr>
            <a:r>
              <a:rPr lang="cs-CZ" sz="1000" dirty="0"/>
              <a:t> </a:t>
            </a:r>
            <a:r>
              <a:rPr lang="cs-CZ" sz="1000" dirty="0" smtClean="0"/>
              <a:t>                                                             </a:t>
            </a:r>
          </a:p>
          <a:p>
            <a:pPr marL="0" indent="0">
              <a:buNone/>
            </a:pPr>
            <a:endParaRPr lang="cs-CZ" sz="1000" dirty="0"/>
          </a:p>
          <a:p>
            <a:pPr marL="0" indent="0">
              <a:buNone/>
            </a:pPr>
            <a:endParaRPr lang="cs-CZ" sz="1000" dirty="0" smtClean="0"/>
          </a:p>
          <a:p>
            <a:pPr marL="0" indent="0">
              <a:buNone/>
            </a:pPr>
            <a:endParaRPr lang="cs-CZ" sz="1000" dirty="0"/>
          </a:p>
          <a:p>
            <a:pPr marL="0" indent="0">
              <a:buNone/>
            </a:pPr>
            <a:endParaRPr lang="cs-CZ" sz="1000" dirty="0" smtClean="0"/>
          </a:p>
          <a:p>
            <a:pPr marL="0" indent="0">
              <a:buNone/>
            </a:pPr>
            <a:r>
              <a:rPr lang="cs-CZ" sz="1000" dirty="0" smtClean="0"/>
              <a:t>                                                                 </a:t>
            </a:r>
          </a:p>
          <a:p>
            <a:pPr marL="0" indent="0">
              <a:buNone/>
            </a:pPr>
            <a:r>
              <a:rPr lang="cs-CZ" sz="1000" dirty="0"/>
              <a:t> </a:t>
            </a:r>
            <a:r>
              <a:rPr lang="cs-CZ" sz="1000" dirty="0" smtClean="0"/>
              <a:t>                                                                             </a:t>
            </a:r>
          </a:p>
          <a:p>
            <a:pPr marL="0" indent="0">
              <a:buNone/>
            </a:pPr>
            <a:endParaRPr lang="cs-CZ" sz="1000" dirty="0"/>
          </a:p>
          <a:p>
            <a:pPr marL="0" indent="0">
              <a:buNone/>
            </a:pPr>
            <a:endParaRPr lang="cs-CZ" sz="1000" dirty="0" smtClean="0"/>
          </a:p>
          <a:p>
            <a:pPr marL="0" indent="0">
              <a:buNone/>
            </a:pPr>
            <a:endParaRPr lang="cs-CZ" sz="1000" dirty="0"/>
          </a:p>
          <a:p>
            <a:pPr marL="0" indent="0">
              <a:buNone/>
            </a:pPr>
            <a:r>
              <a:rPr lang="cs-CZ" sz="1000" dirty="0"/>
              <a:t>                                                                                         obr.9</a:t>
            </a:r>
            <a:endParaRPr lang="cs-CZ" sz="1000" dirty="0" smtClean="0"/>
          </a:p>
          <a:p>
            <a:pPr marL="0" indent="0">
              <a:buNone/>
            </a:pPr>
            <a:endParaRPr lang="cs-CZ" sz="1000" dirty="0"/>
          </a:p>
          <a:p>
            <a:pPr marL="0" indent="0">
              <a:buNone/>
            </a:pPr>
            <a:r>
              <a:rPr lang="cs-CZ" sz="2400" dirty="0" smtClean="0"/>
              <a:t>Zemědělci pěstovali obilniny, krmivo pro dobytek, např. vikev.</a:t>
            </a:r>
            <a:endParaRPr lang="cs-CZ" sz="1900" dirty="0"/>
          </a:p>
          <a:p>
            <a:pPr marL="0" indent="0">
              <a:buNone/>
            </a:pPr>
            <a:endParaRPr lang="cs-CZ" sz="24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      </a:t>
            </a:r>
            <a:r>
              <a:rPr lang="cs-CZ" sz="1000" dirty="0" smtClean="0"/>
              <a:t>                                   obr. 10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</a:t>
            </a:r>
            <a:r>
              <a:rPr lang="cs-CZ" sz="1000" dirty="0" smtClean="0"/>
              <a:t> 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lnSpc>
                <a:spcPct val="110000"/>
              </a:lnSpc>
              <a:buNone/>
            </a:pPr>
            <a:r>
              <a:rPr lang="cs-CZ" sz="2400" dirty="0" smtClean="0"/>
              <a:t>                 </a:t>
            </a:r>
          </a:p>
          <a:p>
            <a:pPr marL="0" indent="0">
              <a:lnSpc>
                <a:spcPct val="110000"/>
              </a:lnSpc>
              <a:buNone/>
            </a:pPr>
            <a:endParaRPr lang="cs-CZ" sz="2400" dirty="0" smtClean="0"/>
          </a:p>
          <a:p>
            <a:pPr marL="0" indent="0">
              <a:lnSpc>
                <a:spcPct val="110000"/>
              </a:lnSpc>
              <a:buNone/>
            </a:pPr>
            <a:endParaRPr lang="cs-CZ" sz="2400" dirty="0"/>
          </a:p>
          <a:p>
            <a:pPr marL="0" indent="0">
              <a:lnSpc>
                <a:spcPct val="110000"/>
              </a:lnSpc>
              <a:buNone/>
            </a:pPr>
            <a:r>
              <a:rPr lang="cs-CZ" sz="2400" dirty="0" smtClean="0"/>
              <a:t>Sadaři pěstovali hrušky, jablka, švestky, broskve, slívy a vinnou révu.                         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068195"/>
            <a:ext cx="1782198" cy="23762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2075543"/>
            <a:ext cx="1771177" cy="23615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5076056" y="2184349"/>
            <a:ext cx="2928325" cy="21962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929192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TEST – VYBER SPRÁVNOU ODPOVĚĎ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1. Bůh hromu a blesku byl:  </a:t>
            </a: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</a:rPr>
              <a:t>RADEGAST            PERUN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2. Slované stavěli:  </a:t>
            </a: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</a:rPr>
              <a:t>ZÁMKY          HRADIŠTĚ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3. Obydlí stavěli na místech: </a:t>
            </a: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</a:rPr>
              <a:t>VYVÝŠENÝCH NÍŽINATÝCH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5. Slované pili: </a:t>
            </a: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</a:rPr>
              <a:t>LIMONÁDU      MLÉKO     VODU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6. Slované jedli: </a:t>
            </a: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</a:rPr>
              <a:t>MASO    HRANOLKY   CHLÉB  KEČUP 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7. Slované pěstovali: </a:t>
            </a: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</a:rPr>
              <a:t>BRAMBORY  OBILÍ  OLIVY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bg2">
                    <a:lumMod val="20000"/>
                    <a:lumOff val="80000"/>
                  </a:schemeClr>
                </a:solidFill>
              </a:rPr>
              <a:t>8. Slované byli dobří: </a:t>
            </a: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</a:rPr>
              <a:t>STROJNÍCI   SADAŘI   ŘIDIČI</a:t>
            </a:r>
          </a:p>
          <a:p>
            <a:pPr marL="0" indent="0">
              <a:buNone/>
            </a:pP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</a:rPr>
              <a:t> </a:t>
            </a:r>
            <a:endParaRPr lang="cs-CZ" sz="2800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6" name="Veselý obličej 5"/>
          <p:cNvSpPr/>
          <p:nvPr/>
        </p:nvSpPr>
        <p:spPr>
          <a:xfrm>
            <a:off x="7639973" y="1615984"/>
            <a:ext cx="216024" cy="216024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eselý obličej 6"/>
          <p:cNvSpPr/>
          <p:nvPr/>
        </p:nvSpPr>
        <p:spPr>
          <a:xfrm>
            <a:off x="5796136" y="4149080"/>
            <a:ext cx="216024" cy="216024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eselý obličej 7"/>
          <p:cNvSpPr/>
          <p:nvPr/>
        </p:nvSpPr>
        <p:spPr>
          <a:xfrm>
            <a:off x="6622624" y="3609020"/>
            <a:ext cx="216024" cy="216024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3275856" y="3717032"/>
            <a:ext cx="216024" cy="216024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eselý obličej 9"/>
          <p:cNvSpPr/>
          <p:nvPr/>
        </p:nvSpPr>
        <p:spPr>
          <a:xfrm>
            <a:off x="6876256" y="3148697"/>
            <a:ext cx="216024" cy="216024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eselý obličej 10"/>
          <p:cNvSpPr/>
          <p:nvPr/>
        </p:nvSpPr>
        <p:spPr>
          <a:xfrm>
            <a:off x="5475115" y="3140968"/>
            <a:ext cx="216024" cy="216024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eselý obličej 11"/>
          <p:cNvSpPr/>
          <p:nvPr/>
        </p:nvSpPr>
        <p:spPr>
          <a:xfrm>
            <a:off x="5724128" y="2621907"/>
            <a:ext cx="216024" cy="216024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Veselý obličej 12"/>
          <p:cNvSpPr/>
          <p:nvPr/>
        </p:nvSpPr>
        <p:spPr>
          <a:xfrm>
            <a:off x="6012160" y="2161119"/>
            <a:ext cx="216024" cy="216024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eselý obličej 13"/>
          <p:cNvSpPr/>
          <p:nvPr/>
        </p:nvSpPr>
        <p:spPr>
          <a:xfrm>
            <a:off x="6012160" y="4725144"/>
            <a:ext cx="216024" cy="216024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9019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 smtClean="0"/>
              <a:t>Obr.1. </a:t>
            </a:r>
            <a:r>
              <a:rPr lang="cs-CZ" sz="1800" dirty="0"/>
              <a:t>- </a:t>
            </a:r>
            <a:r>
              <a:rPr lang="cs-CZ" sz="1800" dirty="0">
                <a:hlinkClick r:id="rId2"/>
              </a:rPr>
              <a:t>http://</a:t>
            </a:r>
            <a:r>
              <a:rPr lang="cs-CZ" sz="1800" dirty="0" smtClean="0">
                <a:hlinkClick r:id="rId2"/>
              </a:rPr>
              <a:t>cs.wikipedia.org/wiki/Soubor:Perun_idol.jpg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/>
              <a:t>Obr.2 - </a:t>
            </a:r>
            <a:r>
              <a:rPr lang="cs-CZ" sz="1800" dirty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cs.wikipedia.org/wiki/Soubor:New_granite_sculpture_of_Radegast.jpg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/>
              <a:t>Obr.3 - </a:t>
            </a:r>
            <a:r>
              <a:rPr lang="cs-CZ" sz="1800" dirty="0">
                <a:hlinkClick r:id="rId4"/>
              </a:rPr>
              <a:t>http://</a:t>
            </a:r>
            <a:r>
              <a:rPr lang="cs-CZ" sz="1800" dirty="0" smtClean="0">
                <a:hlinkClick r:id="rId4"/>
              </a:rPr>
              <a:t>cs.wikipedia.org/wiki/Soubor:Strohr%C3%A4der.jpg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/>
              <a:t>Obr.4 - </a:t>
            </a:r>
            <a:r>
              <a:rPr lang="cs-CZ" sz="1800" dirty="0">
                <a:hlinkClick r:id="rId5"/>
              </a:rPr>
              <a:t>http://</a:t>
            </a:r>
            <a:r>
              <a:rPr lang="cs-CZ" sz="1800" dirty="0" smtClean="0">
                <a:hlinkClick r:id="rId5"/>
              </a:rPr>
              <a:t>cs.wikipedia.org/wiki/Soubor:Wheat_field.jpg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/>
              <a:t>Obr.5 - </a:t>
            </a:r>
            <a:r>
              <a:rPr lang="cs-CZ" sz="1800" dirty="0">
                <a:hlinkClick r:id="rId6"/>
              </a:rPr>
              <a:t>http://</a:t>
            </a:r>
            <a:r>
              <a:rPr lang="cs-CZ" sz="1800" dirty="0" smtClean="0">
                <a:hlinkClick r:id="rId6"/>
              </a:rPr>
              <a:t>cs.wikipedia.org/wiki/Soubor:FoodMeat.jpg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/>
              <a:t>Obr.6 - </a:t>
            </a:r>
            <a:r>
              <a:rPr lang="cs-CZ" sz="1800" dirty="0">
                <a:hlinkClick r:id="rId7"/>
              </a:rPr>
              <a:t>http://</a:t>
            </a:r>
            <a:r>
              <a:rPr lang="cs-CZ" sz="1800" dirty="0" smtClean="0">
                <a:hlinkClick r:id="rId7"/>
              </a:rPr>
              <a:t>cs.wikipedia.org/wiki/Soubor:Mleko.jpg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/>
              <a:t>Obr.7 - </a:t>
            </a:r>
            <a:r>
              <a:rPr lang="cs-CZ" sz="1800" dirty="0">
                <a:hlinkClick r:id="rId8"/>
              </a:rPr>
              <a:t>http://</a:t>
            </a:r>
            <a:r>
              <a:rPr lang="cs-CZ" sz="1800" dirty="0" smtClean="0">
                <a:hlinkClick r:id="rId8"/>
              </a:rPr>
              <a:t>cs.wikipedia.org/wiki/Soubor:Runny_hunny.jpg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/>
              <a:t>Obr.8 - </a:t>
            </a:r>
            <a:r>
              <a:rPr lang="cs-CZ" sz="1800" dirty="0">
                <a:hlinkClick r:id="rId9"/>
              </a:rPr>
              <a:t>http://</a:t>
            </a:r>
            <a:r>
              <a:rPr lang="cs-CZ" sz="1800" dirty="0" smtClean="0">
                <a:hlinkClick r:id="rId9"/>
              </a:rPr>
              <a:t>cs.wikipedia.org/wiki/Soubor:Sickle33.jpg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/>
              <a:t>Obr.9 - </a:t>
            </a:r>
            <a:r>
              <a:rPr lang="cs-CZ" sz="1800" dirty="0">
                <a:hlinkClick r:id="rId10"/>
              </a:rPr>
              <a:t>http://</a:t>
            </a:r>
            <a:r>
              <a:rPr lang="cs-CZ" sz="1800" dirty="0" smtClean="0">
                <a:hlinkClick r:id="rId10"/>
              </a:rPr>
              <a:t>cs.wikipedia.org/wiki/Soubor:Scythes-czech.jpg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Obr. </a:t>
            </a:r>
            <a:r>
              <a:rPr lang="cs-CZ" sz="1800" dirty="0"/>
              <a:t>10 - </a:t>
            </a:r>
            <a:r>
              <a:rPr lang="cs-CZ" sz="1800" dirty="0">
                <a:hlinkClick r:id="rId11"/>
              </a:rPr>
              <a:t>http://</a:t>
            </a:r>
            <a:r>
              <a:rPr lang="cs-CZ" sz="1800" dirty="0" smtClean="0">
                <a:hlinkClick r:id="rId11"/>
              </a:rPr>
              <a:t>cs.wikipedia.org/wiki/Soubor:DSCF4435.JPG</a:t>
            </a:r>
            <a:endParaRPr lang="cs-CZ" sz="1800" dirty="0" smtClean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308225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Tvrdý obal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236</TotalTime>
  <Words>370</Words>
  <Application>Microsoft Office PowerPoint</Application>
  <PresentationFormat>Předvádění na obrazovce (4:3)</PresentationFormat>
  <Paragraphs>141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Došky</vt:lpstr>
      <vt:lpstr>Prezentace aplikace PowerPoint</vt:lpstr>
      <vt:lpstr>ANOTACE</vt:lpstr>
      <vt:lpstr>OBSAH – STAŘÍ SLOVANÉ</vt:lpstr>
      <vt:lpstr>BOHOVÉ A DÉMONI</vt:lpstr>
      <vt:lpstr>BYDLENÍ STARÝCH SLOVANŮ</vt:lpstr>
      <vt:lpstr>STRAVOVÁNÍ STARÝCH SLOVANŮ</vt:lpstr>
      <vt:lpstr>ZEMĚDĚLSTVÍ STARÝCH SLOVANŮ</vt:lpstr>
      <vt:lpstr>TEST – VYBER SPRÁVNOU ODPOVĚĎ</vt:lpstr>
      <vt:lpstr>ZDROJE</vt:lpstr>
    </vt:vector>
  </TitlesOfParts>
  <Company>ATC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Ucitel</cp:lastModifiedBy>
  <cp:revision>42</cp:revision>
  <dcterms:created xsi:type="dcterms:W3CDTF">2012-01-03T14:30:54Z</dcterms:created>
  <dcterms:modified xsi:type="dcterms:W3CDTF">2012-01-09T15:02:00Z</dcterms:modified>
</cp:coreProperties>
</file>