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RUDOLF II.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VY_32_INOVACE_D_13_RUDOLF II.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E0CE30-EC6E-4659-A69C-1226EC5E1C84}" type="presOf" srcId="{B651F6E3-6281-48DB-9319-2AEAFDAE7572}" destId="{619D679B-A015-4ECF-8348-D1034C574F40}" srcOrd="0" destOrd="0" presId="urn:microsoft.com/office/officeart/2005/8/layout/target3"/>
    <dgm:cxn modelId="{562A3F85-3D55-4F5D-95C8-8255561A663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C7CFF2-BC1F-40CB-800E-D47B2303FCBB}" type="presOf" srcId="{D8197B8C-B260-4A16-BDF4-0947B075E274}" destId="{5A5FFA88-C948-4069-8E93-59FA12366E83}" srcOrd="1" destOrd="0" presId="urn:microsoft.com/office/officeart/2005/8/layout/target3"/>
    <dgm:cxn modelId="{EFCF3F8E-A987-44FF-979C-FC5F74B6BA81}" type="presOf" srcId="{D1B46980-6531-4606-95E6-44980827E919}" destId="{2BE915AB-18AA-4053-B92C-3BFC9ED204BB}" srcOrd="1" destOrd="0" presId="urn:microsoft.com/office/officeart/2005/8/layout/target3"/>
    <dgm:cxn modelId="{C3BFF98E-36AB-4896-B9A5-EF0E79B21D5F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11A0E0-A812-4183-A947-6C4B04F287E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6A7A99E-D5FC-466F-94CF-1052D7DFBC76}" type="presOf" srcId="{D1D4F407-5343-4D3F-B5B9-D407B03CAEB4}" destId="{D005CE8C-CC26-4C3E-AC11-E15060ECD759}" srcOrd="0" destOrd="0" presId="urn:microsoft.com/office/officeart/2005/8/layout/target3"/>
    <dgm:cxn modelId="{D558D425-0953-4336-B75C-315E59A05447}" type="presOf" srcId="{D1D4F407-5343-4D3F-B5B9-D407B03CAEB4}" destId="{AED2198E-93D5-4001-81B4-73124B309672}" srcOrd="1" destOrd="0" presId="urn:microsoft.com/office/officeart/2005/8/layout/target3"/>
    <dgm:cxn modelId="{82B1DE72-5DEB-41DD-93DB-E2EEA6539B65}" type="presOf" srcId="{4C35D32F-0EAB-4CD7-82EE-45574DC2A586}" destId="{8BEBB6EC-1DAA-4CAC-8A25-BC0FCBD5DBD5}" srcOrd="0" destOrd="0" presId="urn:microsoft.com/office/officeart/2005/8/layout/target3"/>
    <dgm:cxn modelId="{B1352B1F-2FA7-484E-8334-BF9599AB5C6E}" type="presOf" srcId="{B651F6E3-6281-48DB-9319-2AEAFDAE7572}" destId="{6BB5E863-4638-4E1D-BFDE-399D028AC4ED}" srcOrd="1" destOrd="0" presId="urn:microsoft.com/office/officeart/2005/8/layout/target3"/>
    <dgm:cxn modelId="{4702D343-5874-4391-B3F1-B000F424AB96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CDA516E-880A-4F8D-A83E-4E5F2F7428A8}" type="presParOf" srcId="{333A1088-737F-45CB-B68E-254E46348037}" destId="{F5ABB229-8D3B-4694-996A-96F23CF14429}" srcOrd="0" destOrd="0" presId="urn:microsoft.com/office/officeart/2005/8/layout/target3"/>
    <dgm:cxn modelId="{5BB40BCC-A639-462A-9976-EA24B42C38DE}" type="presParOf" srcId="{333A1088-737F-45CB-B68E-254E46348037}" destId="{F41139FD-01EE-4571-8B17-4FB00FC51163}" srcOrd="1" destOrd="0" presId="urn:microsoft.com/office/officeart/2005/8/layout/target3"/>
    <dgm:cxn modelId="{DC981891-9D92-4A31-8722-1BBD2DE55CA4}" type="presParOf" srcId="{333A1088-737F-45CB-B68E-254E46348037}" destId="{D005CE8C-CC26-4C3E-AC11-E15060ECD759}" srcOrd="2" destOrd="0" presId="urn:microsoft.com/office/officeart/2005/8/layout/target3"/>
    <dgm:cxn modelId="{0B0CED06-E711-4A5D-BF3B-6CF48EEAB7A5}" type="presParOf" srcId="{333A1088-737F-45CB-B68E-254E46348037}" destId="{2C702D82-9B77-49B7-9568-BB8EB47C3372}" srcOrd="3" destOrd="0" presId="urn:microsoft.com/office/officeart/2005/8/layout/target3"/>
    <dgm:cxn modelId="{CA9E990A-4732-445D-90EA-4D90767FB396}" type="presParOf" srcId="{333A1088-737F-45CB-B68E-254E46348037}" destId="{A52A0455-90FF-4808-ABD0-F02540D31D5A}" srcOrd="4" destOrd="0" presId="urn:microsoft.com/office/officeart/2005/8/layout/target3"/>
    <dgm:cxn modelId="{D9D48993-4AF9-4666-8A0B-B789BF8F64BF}" type="presParOf" srcId="{333A1088-737F-45CB-B68E-254E46348037}" destId="{6140AFEC-043D-4C43-A2F9-D0F5331DF3A3}" srcOrd="5" destOrd="0" presId="urn:microsoft.com/office/officeart/2005/8/layout/target3"/>
    <dgm:cxn modelId="{0A029982-63D1-431B-A2BD-2D37FF9D5FB7}" type="presParOf" srcId="{333A1088-737F-45CB-B68E-254E46348037}" destId="{9358AC05-5D7D-4327-9F80-1AD486AEA664}" srcOrd="6" destOrd="0" presId="urn:microsoft.com/office/officeart/2005/8/layout/target3"/>
    <dgm:cxn modelId="{DB64E5E4-5915-49EE-A4FF-340EB93BACBC}" type="presParOf" srcId="{333A1088-737F-45CB-B68E-254E46348037}" destId="{313FC574-E1CD-4FB4-B054-0B805CE0447D}" srcOrd="7" destOrd="0" presId="urn:microsoft.com/office/officeart/2005/8/layout/target3"/>
    <dgm:cxn modelId="{5E85230F-E09F-485A-A966-45B65DC86C0C}" type="presParOf" srcId="{333A1088-737F-45CB-B68E-254E46348037}" destId="{619D679B-A015-4ECF-8348-D1034C574F40}" srcOrd="8" destOrd="0" presId="urn:microsoft.com/office/officeart/2005/8/layout/target3"/>
    <dgm:cxn modelId="{C4615A0F-1FE5-4470-8E1F-B482100B9593}" type="presParOf" srcId="{333A1088-737F-45CB-B68E-254E46348037}" destId="{322283A8-4A27-4CDA-BAE3-F381106A9174}" srcOrd="9" destOrd="0" presId="urn:microsoft.com/office/officeart/2005/8/layout/target3"/>
    <dgm:cxn modelId="{A26139FC-4FE0-4422-BD86-47C7DF699F06}" type="presParOf" srcId="{333A1088-737F-45CB-B68E-254E46348037}" destId="{FFC9F71D-1B4F-4AD9-A4A6-86ADEFC8AF5C}" srcOrd="10" destOrd="0" presId="urn:microsoft.com/office/officeart/2005/8/layout/target3"/>
    <dgm:cxn modelId="{DA1BB70B-FDDC-4B3A-A6D9-CB27D73880E2}" type="presParOf" srcId="{333A1088-737F-45CB-B68E-254E46348037}" destId="{25B08C86-7E15-44DC-BE7F-FFB55DD49D12}" srcOrd="11" destOrd="0" presId="urn:microsoft.com/office/officeart/2005/8/layout/target3"/>
    <dgm:cxn modelId="{374B7C8C-69E9-4E89-AF83-26137EC7189E}" type="presParOf" srcId="{333A1088-737F-45CB-B68E-254E46348037}" destId="{76644BE8-9D7C-4C09-B250-3D10AF48CBB7}" srcOrd="12" destOrd="0" presId="urn:microsoft.com/office/officeart/2005/8/layout/target3"/>
    <dgm:cxn modelId="{0216EA72-9DD6-46C3-943A-E0D8ACA3C12A}" type="presParOf" srcId="{333A1088-737F-45CB-B68E-254E46348037}" destId="{EE85B701-7295-41C0-BA7A-34D3756A2AE6}" srcOrd="13" destOrd="0" presId="urn:microsoft.com/office/officeart/2005/8/layout/target3"/>
    <dgm:cxn modelId="{994F7C25-7B2B-46BE-9175-347E9664990F}" type="presParOf" srcId="{333A1088-737F-45CB-B68E-254E46348037}" destId="{8BEBB6EC-1DAA-4CAC-8A25-BC0FCBD5DBD5}" srcOrd="14" destOrd="0" presId="urn:microsoft.com/office/officeart/2005/8/layout/target3"/>
    <dgm:cxn modelId="{A42F8DB8-E526-43B1-A322-90CD41070E6F}" type="presParOf" srcId="{333A1088-737F-45CB-B68E-254E46348037}" destId="{AED2198E-93D5-4001-81B4-73124B309672}" srcOrd="15" destOrd="0" presId="urn:microsoft.com/office/officeart/2005/8/layout/target3"/>
    <dgm:cxn modelId="{3F513A53-9ABB-47BE-8CD0-1D2F7B3B9B35}" type="presParOf" srcId="{333A1088-737F-45CB-B68E-254E46348037}" destId="{2BE915AB-18AA-4053-B92C-3BFC9ED204BB}" srcOrd="16" destOrd="0" presId="urn:microsoft.com/office/officeart/2005/8/layout/target3"/>
    <dgm:cxn modelId="{70C4F532-D3A2-4375-BCA0-B11D28A232CA}" type="presParOf" srcId="{333A1088-737F-45CB-B68E-254E46348037}" destId="{6BB5E863-4638-4E1D-BFDE-399D028AC4ED}" srcOrd="17" destOrd="0" presId="urn:microsoft.com/office/officeart/2005/8/layout/target3"/>
    <dgm:cxn modelId="{EFEBBD77-8D85-4AB8-BF4B-9F2C7C656CAE}" type="presParOf" srcId="{333A1088-737F-45CB-B68E-254E46348037}" destId="{5A5FFA88-C948-4069-8E93-59FA12366E83}" srcOrd="18" destOrd="0" presId="urn:microsoft.com/office/officeart/2005/8/layout/target3"/>
    <dgm:cxn modelId="{C08D3DFF-7327-4856-9839-6081D1B345F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VY_32_INOVACE_D_13_RUDOLF II.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RUDOLF II. 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DC659EA-C342-4F3E-AB59-A465C49F9D27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7B50844-AA59-4D58-8ABC-583158783E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7/IMG_0171_-_Wien_-_Michaelerplatz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b/Durer_astronomer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jest%C3%A1t_Rudolfa_II_z_roku_1609.gif" TargetMode="External"/><Relationship Id="rId3" Type="http://schemas.openxmlformats.org/officeDocument/2006/relationships/hyperlink" Target="http://cs.wikipedia.org/wiki/Soubor:Hrad_a%C3%A9rienne.jpg" TargetMode="External"/><Relationship Id="rId7" Type="http://schemas.openxmlformats.org/officeDocument/2006/relationships/hyperlink" Target="http://cs.wikipedia.org/wiki/Soubor:Durer_astronomer.jpg" TargetMode="External"/><Relationship Id="rId2" Type="http://schemas.openxmlformats.org/officeDocument/2006/relationships/hyperlink" Target="http://cs.wikipedia.org/wiki/Soubor:IMG_0171_-_Wien_-_Michaelerplat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sephWright-Alchemist.jpg" TargetMode="External"/><Relationship Id="rId5" Type="http://schemas.openxmlformats.org/officeDocument/2006/relationships/hyperlink" Target="http://cs.wikipedia.org/wiki/Soubor:Royal_balcony,_Prague_castle.jpg" TargetMode="External"/><Relationship Id="rId4" Type="http://schemas.openxmlformats.org/officeDocument/2006/relationships/hyperlink" Target="http://cs.wikipedia.org/wiki/Soubor:Prague_Castle_Mathias_Gat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21214960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826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</a:t>
            </a:r>
          </a:p>
          <a:p>
            <a:pPr marL="0" indent="0" algn="just">
              <a:buNone/>
            </a:pP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Anotace:</a:t>
            </a:r>
            <a:r>
              <a:rPr lang="cs-CZ" b="1" i="1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Prezentace sloužící k výkladu nebo procvičení učiva </a:t>
            </a:r>
            <a:r>
              <a:rPr lang="cs-CZ" i="1" dirty="0" smtClean="0">
                <a:solidFill>
                  <a:schemeClr val="tx1"/>
                </a:solidFill>
              </a:rPr>
              <a:t>O DOBĚ RUDOLFA II. </a:t>
            </a:r>
            <a:r>
              <a:rPr lang="cs-CZ" i="1" dirty="0">
                <a:solidFill>
                  <a:schemeClr val="tx1"/>
                </a:solidFill>
              </a:rPr>
              <a:t>a obsahující několik aktivit k tématu. </a:t>
            </a:r>
          </a:p>
          <a:p>
            <a:pPr marL="0" indent="0">
              <a:buNone/>
            </a:pP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bg2">
                    <a:lumMod val="10000"/>
                  </a:schemeClr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bg2">
                    <a:lumMod val="10000"/>
                  </a:schemeClr>
                </a:solidFill>
              </a:rPr>
              <a:t>a prohloubit znalosti.</a:t>
            </a:r>
          </a:p>
          <a:p>
            <a:pPr marL="0" indent="0" algn="just">
              <a:buNone/>
            </a:pP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Ročník:</a:t>
            </a:r>
            <a:r>
              <a:rPr lang="cs-CZ" i="1" dirty="0">
                <a:solidFill>
                  <a:schemeClr val="tx1"/>
                </a:solidFill>
              </a:rPr>
              <a:t> 8. ročník </a:t>
            </a:r>
          </a:p>
          <a:p>
            <a:pPr marL="0" indent="0" algn="just">
              <a:buNone/>
            </a:pPr>
            <a:r>
              <a:rPr lang="cs-CZ" b="1" i="1" dirty="0">
                <a:solidFill>
                  <a:schemeClr val="bg2">
                    <a:lumMod val="50000"/>
                  </a:schemeClr>
                </a:solidFill>
              </a:rPr>
              <a:t>Materiál ověřen: </a:t>
            </a:r>
            <a:r>
              <a:rPr lang="cs-CZ" i="1" dirty="0" smtClean="0">
                <a:solidFill>
                  <a:schemeClr val="tx1"/>
                </a:solidFill>
              </a:rPr>
              <a:t>3.11. 2011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161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/>
              <a:t>   </a:t>
            </a:r>
            <a:r>
              <a:rPr lang="cs-CZ" sz="4000" dirty="0" smtClean="0"/>
              <a:t>OBSAH HODINY -</a:t>
            </a:r>
            <a:r>
              <a:rPr lang="cs-CZ" sz="6000" dirty="0"/>
              <a:t> </a:t>
            </a:r>
            <a:r>
              <a:rPr lang="cs-CZ" sz="4000" dirty="0" smtClean="0"/>
              <a:t>DOBA RUDOLFA II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sídlo královského dvora – Vídeň, Praha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- Praha městem kultury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-</a:t>
            </a:r>
            <a:r>
              <a:rPr lang="cs-CZ" dirty="0" smtClean="0"/>
              <a:t> alchymisté a hvězdopravci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-</a:t>
            </a:r>
            <a:r>
              <a:rPr lang="cs-CZ" dirty="0" smtClean="0"/>
              <a:t> Rudolfův Majestát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11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Z VÍDNĚ DO PRAHY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              Vídeň                                                                      </a:t>
            </a:r>
            <a:r>
              <a:rPr lang="cs-CZ" sz="900" dirty="0" smtClean="0"/>
              <a:t>obr.1</a:t>
            </a:r>
            <a:endParaRPr lang="cs-CZ" sz="26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Rudolf II byl jediný habsburský panovník, který svůj  královský dvůr přesídlil do Prahy.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2" descr="Soubor:IMG 0171 - Wien - Michaelerplat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2776"/>
            <a:ext cx="4680520" cy="351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012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PRAHA JAKO SÍDELNÍ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2800" dirty="0" smtClean="0"/>
              <a:t>Připoj k obrázku správné názvy.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</a:t>
            </a:r>
            <a:r>
              <a:rPr lang="cs-CZ" sz="900" dirty="0" smtClean="0"/>
              <a:t> obr.2</a:t>
            </a:r>
            <a:endParaRPr lang="cs-CZ" dirty="0"/>
          </a:p>
          <a:p>
            <a:pPr marL="0" indent="0">
              <a:buNone/>
            </a:pPr>
            <a:r>
              <a:rPr lang="cs-CZ" sz="2800" dirty="0" smtClean="0"/>
              <a:t>   Chrám sv. Barbory                                                  Město Kolín                                            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Pražský hrad                                                           Hora Říp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Bečovský zámek                                                     Chrám sv. Víta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Praha se stala hlavním městem habsburské říše.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508" y="2204864"/>
            <a:ext cx="195833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3806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PRAHA MĚSTEM KULTURY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     </a:t>
            </a:r>
            <a:r>
              <a:rPr lang="cs-CZ" sz="2000" dirty="0" smtClean="0"/>
              <a:t>  </a:t>
            </a:r>
            <a:r>
              <a:rPr lang="cs-CZ" sz="1600" dirty="0" smtClean="0"/>
              <a:t>PRAŽSKÝ HRAD</a:t>
            </a:r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800" dirty="0" smtClean="0"/>
              <a:t> obr.3                                                                                                                                   obr.4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Císař Rudolf II. byl sběratelem umění.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Shromáždil sbírku traktorů, obrazů, počítačů, aut, knih, raket, skla, propisek, soch a drahokamů.</a:t>
            </a:r>
          </a:p>
          <a:p>
            <a:pPr marL="0" indent="0">
              <a:buNone/>
            </a:pPr>
            <a:endParaRPr lang="cs-CZ" sz="16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bg2">
                    <a:lumMod val="10000"/>
                  </a:schemeClr>
                </a:solidFill>
              </a:rPr>
              <a:t>Úkol: Nesprávné předměty vyškrtni.</a:t>
            </a:r>
          </a:p>
          <a:p>
            <a:pPr marL="0" indent="0">
              <a:buNone/>
            </a:pP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340768"/>
            <a:ext cx="1819089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2776"/>
            <a:ext cx="3305944" cy="2479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757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ALCHYMISTÉ A HVĚZDOPRAVCI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sz="800" dirty="0" smtClean="0"/>
              <a:t> obr.5                                                                                       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Na Pražském hradě pracovali skuteční alchymisté, ale i mnoho podvodníků.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sz="800" dirty="0" smtClean="0"/>
              <a:t>                                                                                                                obr.6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Pro císaře pracovali učenci a významní hvězdáři, například Jan Kepler.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1908314" cy="2708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Soubor:Durer astronom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6792"/>
            <a:ext cx="2376264" cy="285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5479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RUDOLFŮV MAJESTÁT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</a:t>
            </a:r>
            <a:r>
              <a:rPr lang="cs-CZ" sz="800" dirty="0" smtClean="0"/>
              <a:t>        obr.7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Rudolf II. vydal důležitou listinu nazvanou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Majestát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, který zaručoval v českých zemích náboženskou svobodu.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6466" y="1772817"/>
            <a:ext cx="3331678" cy="2710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227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- ZDROJ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Obr.1 </a:t>
            </a:r>
            <a:r>
              <a:rPr lang="cs-CZ" sz="1600" dirty="0"/>
              <a:t>– </a:t>
            </a:r>
            <a:r>
              <a:rPr lang="cs-CZ" sz="1600" dirty="0">
                <a:hlinkClick r:id="rId2"/>
              </a:rPr>
              <a:t>http://cs.wikipedia.org/wiki/Soubor:IMG_0171_-_Wien_-_</a:t>
            </a:r>
            <a:r>
              <a:rPr lang="cs-CZ" sz="1600" dirty="0" smtClean="0">
                <a:hlinkClick r:id="rId2"/>
              </a:rPr>
              <a:t>Michaelerplatz.JPG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Obr.2 </a:t>
            </a:r>
            <a:r>
              <a:rPr lang="cs-CZ" sz="1600" dirty="0"/>
              <a:t>-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cs.wikipedia.org/wiki/Soubor:Hrad_a%C3%A9rienne.jpg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Obr.3 -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cs.wikipedia.org/wiki/Soubor:Prague_Castle_Mathias_Gate.jpg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Obr.4 </a:t>
            </a:r>
            <a:r>
              <a:rPr lang="cs-CZ" sz="1600" dirty="0"/>
              <a:t>- </a:t>
            </a:r>
            <a:r>
              <a:rPr lang="cs-CZ" sz="1600" dirty="0">
                <a:hlinkClick r:id="rId5"/>
              </a:rPr>
              <a:t>http://cs.wikipedia.org/wiki/Soubor:Royal_balcony,_</a:t>
            </a:r>
            <a:r>
              <a:rPr lang="cs-CZ" sz="1600" dirty="0" smtClean="0">
                <a:hlinkClick r:id="rId5"/>
              </a:rPr>
              <a:t>Prague_castle.jpg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Obr.5 -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cs.wikipedia.org/wiki/Soubor:JosephWright-Alchemist.jpg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Obr.6 </a:t>
            </a:r>
            <a:r>
              <a:rPr lang="cs-CZ" sz="1600" dirty="0"/>
              <a:t>-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cs.wikipedia.org/wiki/Soubor:Durer_astronomer.jpg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Obr.7 -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cs.wikipedia.org/wiki/Soubor:Majest%C3%A1t_Rudolfa_II_z_roku_1609.gif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4932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140</TotalTime>
  <Words>315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ANOTACE</vt:lpstr>
      <vt:lpstr>   OBSAH HODINY - DOBA RUDOLFA II</vt:lpstr>
      <vt:lpstr>                 Z VÍDNĚ DO PRAHY</vt:lpstr>
      <vt:lpstr>PRAHA JAKO SÍDELNÍ MĚSTO</vt:lpstr>
      <vt:lpstr>PRAHA MĚSTEM KULTURY</vt:lpstr>
      <vt:lpstr>ALCHYMISTÉ A HVĚZDOPRAVCI</vt:lpstr>
      <vt:lpstr>RUDOLFŮV MAJESTÁT</vt:lpstr>
      <vt:lpstr>OBRÁZKY - ZDROJ 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DOBA RUDOLFA II</dc:title>
  <dc:creator>Ucitel</dc:creator>
  <cp:lastModifiedBy>Markéta Březinová</cp:lastModifiedBy>
  <cp:revision>26</cp:revision>
  <dcterms:created xsi:type="dcterms:W3CDTF">2011-12-20T11:48:46Z</dcterms:created>
  <dcterms:modified xsi:type="dcterms:W3CDTF">2013-03-20T13:07:06Z</dcterms:modified>
</cp:coreProperties>
</file>