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708" r:id="rId2"/>
  </p:sldMasterIdLst>
  <p:notesMasterIdLst>
    <p:notesMasterId r:id="rId12"/>
  </p:notesMasterIdLst>
  <p:sldIdLst>
    <p:sldId id="256" r:id="rId3"/>
    <p:sldId id="270" r:id="rId4"/>
    <p:sldId id="257" r:id="rId5"/>
    <p:sldId id="264" r:id="rId6"/>
    <p:sldId id="265" r:id="rId7"/>
    <p:sldId id="266" r:id="rId8"/>
    <p:sldId id="267" r:id="rId9"/>
    <p:sldId id="269" r:id="rId10"/>
    <p:sldId id="268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7662" autoAdjust="0"/>
    <p:restoredTop sz="93918" autoAdjust="0"/>
  </p:normalViewPr>
  <p:slideViewPr>
    <p:cSldViewPr>
      <p:cViewPr>
        <p:scale>
          <a:sx n="100" d="100"/>
          <a:sy n="100" d="100"/>
        </p:scale>
        <p:origin x="-1626" y="-13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Základní škola praktická a mateřská škola Toužim, příspěvková organizace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Marcela Kaderová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CZ.1.07/1.4.00/21.0613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</a:t>
          </a:r>
          <a:r>
            <a:rPr lang="cs-CZ" sz="2000" dirty="0" smtClean="0"/>
            <a:t>MNICHOVSKÁ DOHODA</a:t>
          </a:r>
          <a:endParaRPr lang="cs-CZ" sz="2000" dirty="0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</a:t>
          </a:r>
          <a:r>
            <a:rPr lang="cs-CZ" sz="2000" baseline="0" dirty="0" smtClean="0"/>
            <a:t>VY_32_INOVACE_D_14_MNICHOVSKÁ DOHODA</a:t>
          </a:r>
          <a:endParaRPr lang="cs-CZ" sz="2000" dirty="0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ScaleX="100000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 custLinFactNeighborX="-765" custLinFactNeighborY="131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D641BF47-0B1C-46F9-8C97-55B4A1009A81}" type="presOf" srcId="{4C35D32F-0EAB-4CD7-82EE-45574DC2A586}" destId="{8BEBB6EC-1DAA-4CAC-8A25-BC0FCBD5DBD5}" srcOrd="0" destOrd="0" presId="urn:microsoft.com/office/officeart/2005/8/layout/target3"/>
    <dgm:cxn modelId="{4188D134-68D9-452D-B1B0-289B49F888A8}" type="presOf" srcId="{757F3AB3-0718-4624-B441-E567A8F0AB56}" destId="{333A1088-737F-45CB-B68E-254E46348037}" srcOrd="0" destOrd="0" presId="urn:microsoft.com/office/officeart/2005/8/layout/target3"/>
    <dgm:cxn modelId="{C3B1B1B1-8861-4E8B-9AA8-3C075E22B412}" type="presOf" srcId="{B651F6E3-6281-48DB-9319-2AEAFDAE7572}" destId="{6BB5E863-4638-4E1D-BFDE-399D028AC4ED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97E7D0BE-F72D-4437-A3EA-0A04AA2B3B76}" type="presOf" srcId="{D1D4F407-5343-4D3F-B5B9-D407B03CAEB4}" destId="{AED2198E-93D5-4001-81B4-73124B309672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3B4B0E31-B8DD-4BB7-8DB0-7A2AA4CEC5AE}" type="presOf" srcId="{D8197B8C-B260-4A16-BDF4-0947B075E274}" destId="{25B08C86-7E15-44DC-BE7F-FFB55DD49D12}" srcOrd="0" destOrd="0" presId="urn:microsoft.com/office/officeart/2005/8/layout/target3"/>
    <dgm:cxn modelId="{0E7F408E-97B4-4DCC-ADC3-B580E7E685DF}" type="presOf" srcId="{D1B46980-6531-4606-95E6-44980827E919}" destId="{2BE915AB-18AA-4053-B92C-3BFC9ED204BB}" srcOrd="1" destOrd="0" presId="urn:microsoft.com/office/officeart/2005/8/layout/target3"/>
    <dgm:cxn modelId="{D8D4904A-1557-41AC-9B28-2F548815391F}" type="presOf" srcId="{D1D4F407-5343-4D3F-B5B9-D407B03CAEB4}" destId="{D005CE8C-CC26-4C3E-AC11-E15060ECD759}" srcOrd="0" destOrd="0" presId="urn:microsoft.com/office/officeart/2005/8/layout/target3"/>
    <dgm:cxn modelId="{B31699AC-2386-46C4-B6CA-31D19EB677E6}" type="presOf" srcId="{B651F6E3-6281-48DB-9319-2AEAFDAE7572}" destId="{619D679B-A015-4ECF-8348-D1034C574F40}" srcOrd="0" destOrd="0" presId="urn:microsoft.com/office/officeart/2005/8/layout/target3"/>
    <dgm:cxn modelId="{81A6E279-7380-408C-97F6-65B3733BF3BB}" type="presOf" srcId="{D8197B8C-B260-4A16-BDF4-0947B075E274}" destId="{5A5FFA88-C948-4069-8E93-59FA12366E83}" srcOrd="1" destOrd="0" presId="urn:microsoft.com/office/officeart/2005/8/layout/target3"/>
    <dgm:cxn modelId="{771A0F63-14D0-420D-B1EB-1374C975B0D3}" type="presOf" srcId="{D1B46980-6531-4606-95E6-44980827E919}" destId="{6140AFEC-043D-4C43-A2F9-D0F5331DF3A3}" srcOrd="0" destOrd="0" presId="urn:microsoft.com/office/officeart/2005/8/layout/target3"/>
    <dgm:cxn modelId="{FD88A0CD-A247-491B-B9D3-8287D64E84B3}" type="presOf" srcId="{4C35D32F-0EAB-4CD7-82EE-45574DC2A586}" destId="{890E4F0B-2866-4A3F-A3C7-2A14B1797930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5DE5CA2A-1E8F-4356-B117-5B79E1628C3D}" type="presParOf" srcId="{333A1088-737F-45CB-B68E-254E46348037}" destId="{F5ABB229-8D3B-4694-996A-96F23CF14429}" srcOrd="0" destOrd="0" presId="urn:microsoft.com/office/officeart/2005/8/layout/target3"/>
    <dgm:cxn modelId="{B7C8FB89-A08C-48E7-B0B7-6BA464912962}" type="presParOf" srcId="{333A1088-737F-45CB-B68E-254E46348037}" destId="{F41139FD-01EE-4571-8B17-4FB00FC51163}" srcOrd="1" destOrd="0" presId="urn:microsoft.com/office/officeart/2005/8/layout/target3"/>
    <dgm:cxn modelId="{E6B2AE07-F071-4CEE-876A-4347D76B6201}" type="presParOf" srcId="{333A1088-737F-45CB-B68E-254E46348037}" destId="{D005CE8C-CC26-4C3E-AC11-E15060ECD759}" srcOrd="2" destOrd="0" presId="urn:microsoft.com/office/officeart/2005/8/layout/target3"/>
    <dgm:cxn modelId="{0C6A2270-8909-4529-B734-29BE23DA7782}" type="presParOf" srcId="{333A1088-737F-45CB-B68E-254E46348037}" destId="{2C702D82-9B77-49B7-9568-BB8EB47C3372}" srcOrd="3" destOrd="0" presId="urn:microsoft.com/office/officeart/2005/8/layout/target3"/>
    <dgm:cxn modelId="{9E30622E-D553-4BDC-BC62-ECC68108F8E3}" type="presParOf" srcId="{333A1088-737F-45CB-B68E-254E46348037}" destId="{A52A0455-90FF-4808-ABD0-F02540D31D5A}" srcOrd="4" destOrd="0" presId="urn:microsoft.com/office/officeart/2005/8/layout/target3"/>
    <dgm:cxn modelId="{A4327708-838D-42F1-9FBA-AD7041B7449A}" type="presParOf" srcId="{333A1088-737F-45CB-B68E-254E46348037}" destId="{6140AFEC-043D-4C43-A2F9-D0F5331DF3A3}" srcOrd="5" destOrd="0" presId="urn:microsoft.com/office/officeart/2005/8/layout/target3"/>
    <dgm:cxn modelId="{45D292C5-EBCA-4A1D-8B2D-D63FD02743C2}" type="presParOf" srcId="{333A1088-737F-45CB-B68E-254E46348037}" destId="{9358AC05-5D7D-4327-9F80-1AD486AEA664}" srcOrd="6" destOrd="0" presId="urn:microsoft.com/office/officeart/2005/8/layout/target3"/>
    <dgm:cxn modelId="{D08B242B-4E47-46CD-B8B5-401AD04B2113}" type="presParOf" srcId="{333A1088-737F-45CB-B68E-254E46348037}" destId="{313FC574-E1CD-4FB4-B054-0B805CE0447D}" srcOrd="7" destOrd="0" presId="urn:microsoft.com/office/officeart/2005/8/layout/target3"/>
    <dgm:cxn modelId="{4226F0DB-3082-49A4-BE98-89FCA88FEAE9}" type="presParOf" srcId="{333A1088-737F-45CB-B68E-254E46348037}" destId="{619D679B-A015-4ECF-8348-D1034C574F40}" srcOrd="8" destOrd="0" presId="urn:microsoft.com/office/officeart/2005/8/layout/target3"/>
    <dgm:cxn modelId="{9CAC2C56-E531-4925-AF33-E4D706DB7ABA}" type="presParOf" srcId="{333A1088-737F-45CB-B68E-254E46348037}" destId="{322283A8-4A27-4CDA-BAE3-F381106A9174}" srcOrd="9" destOrd="0" presId="urn:microsoft.com/office/officeart/2005/8/layout/target3"/>
    <dgm:cxn modelId="{02F2CA63-B111-4AB5-8B8C-05EB425C056A}" type="presParOf" srcId="{333A1088-737F-45CB-B68E-254E46348037}" destId="{FFC9F71D-1B4F-4AD9-A4A6-86ADEFC8AF5C}" srcOrd="10" destOrd="0" presId="urn:microsoft.com/office/officeart/2005/8/layout/target3"/>
    <dgm:cxn modelId="{AA24D40D-1587-4397-A09D-5DEB6BC73F7C}" type="presParOf" srcId="{333A1088-737F-45CB-B68E-254E46348037}" destId="{25B08C86-7E15-44DC-BE7F-FFB55DD49D12}" srcOrd="11" destOrd="0" presId="urn:microsoft.com/office/officeart/2005/8/layout/target3"/>
    <dgm:cxn modelId="{B782C0DC-6915-4EC3-B193-5734C522E9D2}" type="presParOf" srcId="{333A1088-737F-45CB-B68E-254E46348037}" destId="{76644BE8-9D7C-4C09-B250-3D10AF48CBB7}" srcOrd="12" destOrd="0" presId="urn:microsoft.com/office/officeart/2005/8/layout/target3"/>
    <dgm:cxn modelId="{EDC4359E-B17B-49B4-924B-2189F1BF0CD8}" type="presParOf" srcId="{333A1088-737F-45CB-B68E-254E46348037}" destId="{EE85B701-7295-41C0-BA7A-34D3756A2AE6}" srcOrd="13" destOrd="0" presId="urn:microsoft.com/office/officeart/2005/8/layout/target3"/>
    <dgm:cxn modelId="{332C0764-6955-456C-B01B-59BE0737ADA3}" type="presParOf" srcId="{333A1088-737F-45CB-B68E-254E46348037}" destId="{8BEBB6EC-1DAA-4CAC-8A25-BC0FCBD5DBD5}" srcOrd="14" destOrd="0" presId="urn:microsoft.com/office/officeart/2005/8/layout/target3"/>
    <dgm:cxn modelId="{967D4CAD-956F-4FD5-9BB9-DA6AB87602B6}" type="presParOf" srcId="{333A1088-737F-45CB-B68E-254E46348037}" destId="{AED2198E-93D5-4001-81B4-73124B309672}" srcOrd="15" destOrd="0" presId="urn:microsoft.com/office/officeart/2005/8/layout/target3"/>
    <dgm:cxn modelId="{8104E280-8526-4670-AB6F-DE39693704B8}" type="presParOf" srcId="{333A1088-737F-45CB-B68E-254E46348037}" destId="{2BE915AB-18AA-4053-B92C-3BFC9ED204BB}" srcOrd="16" destOrd="0" presId="urn:microsoft.com/office/officeart/2005/8/layout/target3"/>
    <dgm:cxn modelId="{704ABDB6-F8D9-4A28-BB95-93003B1A5264}" type="presParOf" srcId="{333A1088-737F-45CB-B68E-254E46348037}" destId="{6BB5E863-4638-4E1D-BFDE-399D028AC4ED}" srcOrd="17" destOrd="0" presId="urn:microsoft.com/office/officeart/2005/8/layout/target3"/>
    <dgm:cxn modelId="{D4D0831D-6975-4C90-BA48-A80A6E1BBF89}" type="presParOf" srcId="{333A1088-737F-45CB-B68E-254E46348037}" destId="{5A5FFA88-C948-4069-8E93-59FA12366E83}" srcOrd="18" destOrd="0" presId="urn:microsoft.com/office/officeart/2005/8/layout/target3"/>
    <dgm:cxn modelId="{52412213-A338-4C97-BCDC-9576EEECC82C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3187028" cy="3187028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577899" y="0"/>
          <a:ext cx="6399374" cy="318702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Základní škola praktická a mateřská škola Toužim, příspěvková organizace</a:t>
          </a:r>
          <a:endParaRPr lang="cs-CZ" sz="2000" kern="1200" dirty="0"/>
        </a:p>
      </dsp:txBody>
      <dsp:txXfrm>
        <a:off x="1577899" y="0"/>
        <a:ext cx="6399374" cy="509924"/>
      </dsp:txXfrm>
    </dsp:sp>
    <dsp:sp modelId="{A52A0455-90FF-4808-ABD0-F02540D31D5A}">
      <dsp:nvSpPr>
        <dsp:cNvPr id="0" name=""/>
        <dsp:cNvSpPr/>
      </dsp:nvSpPr>
      <dsp:spPr>
        <a:xfrm>
          <a:off x="334637" y="509924"/>
          <a:ext cx="2517752" cy="251775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593514" y="509924"/>
          <a:ext cx="6399374" cy="251775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Marcela Kaderová</a:t>
          </a:r>
          <a:endParaRPr lang="cs-CZ" sz="2000" kern="1200" dirty="0"/>
        </a:p>
      </dsp:txBody>
      <dsp:txXfrm>
        <a:off x="1593514" y="509924"/>
        <a:ext cx="6399374" cy="509924"/>
      </dsp:txXfrm>
    </dsp:sp>
    <dsp:sp modelId="{313FC574-E1CD-4FB4-B054-0B805CE0447D}">
      <dsp:nvSpPr>
        <dsp:cNvPr id="0" name=""/>
        <dsp:cNvSpPr/>
      </dsp:nvSpPr>
      <dsp:spPr>
        <a:xfrm>
          <a:off x="669275" y="1019848"/>
          <a:ext cx="1848476" cy="1848476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593514" y="1019848"/>
          <a:ext cx="6399374" cy="184847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</a:t>
          </a:r>
          <a:r>
            <a:rPr lang="cs-CZ" sz="2000" kern="1200" baseline="0" dirty="0" smtClean="0"/>
            <a:t>VY_32_INOVACE_D_14_MNICHOVSKÁ DOHODA</a:t>
          </a:r>
          <a:endParaRPr lang="cs-CZ" sz="2000" kern="1200" dirty="0"/>
        </a:p>
      </dsp:txBody>
      <dsp:txXfrm>
        <a:off x="1593514" y="1019848"/>
        <a:ext cx="6399374" cy="509924"/>
      </dsp:txXfrm>
    </dsp:sp>
    <dsp:sp modelId="{FFC9F71D-1B4F-4AD9-A4A6-86ADEFC8AF5C}">
      <dsp:nvSpPr>
        <dsp:cNvPr id="0" name=""/>
        <dsp:cNvSpPr/>
      </dsp:nvSpPr>
      <dsp:spPr>
        <a:xfrm>
          <a:off x="1003913" y="1529773"/>
          <a:ext cx="1179200" cy="117920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544558" y="1531318"/>
          <a:ext cx="6399374" cy="1179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</a:t>
          </a:r>
          <a:r>
            <a:rPr lang="cs-CZ" sz="2000" kern="1200" dirty="0" smtClean="0"/>
            <a:t>MNICHOVSKÁ DOHODA</a:t>
          </a:r>
          <a:endParaRPr lang="cs-CZ" sz="2000" kern="1200" dirty="0"/>
        </a:p>
      </dsp:txBody>
      <dsp:txXfrm>
        <a:off x="1544558" y="1531318"/>
        <a:ext cx="6399374" cy="509924"/>
      </dsp:txXfrm>
    </dsp:sp>
    <dsp:sp modelId="{EE85B701-7295-41C0-BA7A-34D3756A2AE6}">
      <dsp:nvSpPr>
        <dsp:cNvPr id="0" name=""/>
        <dsp:cNvSpPr/>
      </dsp:nvSpPr>
      <dsp:spPr>
        <a:xfrm>
          <a:off x="1338551" y="2039697"/>
          <a:ext cx="509924" cy="50992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593514" y="2039697"/>
          <a:ext cx="6399374" cy="50992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CZ.1.07/1.4.00/21.0613 </a:t>
          </a:r>
          <a:endParaRPr lang="cs-CZ" sz="2000" kern="1200" dirty="0"/>
        </a:p>
      </dsp:txBody>
      <dsp:txXfrm>
        <a:off x="1593514" y="2039697"/>
        <a:ext cx="6399374" cy="50992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AB197DC-20B0-46B2-97E9-16AE43A7FB28}" type="datetimeFigureOut">
              <a:rPr lang="cs-CZ" smtClean="0"/>
              <a:t>9.1.2012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79B8CE6-6F5B-4E33-A7F2-CB486F89EC2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327988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9.1.2012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80662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9.1.2012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273805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9.1.2012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304129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9.1.2012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174893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9.1.2012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140727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9.1.2012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518620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9.1.2012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426307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9.1.2012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438889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9.1.2012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664072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9.1.2012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773499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9.1.2012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007040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6480048" cy="2301240"/>
          </a:xfrm>
        </p:spPr>
        <p:txBody>
          <a:bodyPr rIns="45720"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9.1.2012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9.1.2012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3583837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9.1.2012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9.1.2012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5486400"/>
            <a:ext cx="4041775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9.1.2012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 anchor="ctr"/>
          <a:lstStyle>
            <a:lvl1pPr algn="l">
              <a:defRPr sz="460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9.1.2012</a:t>
            </a:fld>
            <a:endParaRPr lang="cs-CZ"/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  <p:sp>
        <p:nvSpPr>
          <p:cNvPr id="9" name="Zástupný symbol pro zápatí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9.1.2012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9.1.2012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156448" y="6422064"/>
            <a:ext cx="762000" cy="365125"/>
          </a:xfrm>
        </p:spPr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57200" y="6422064"/>
            <a:ext cx="2133600" cy="365125"/>
          </a:xfrm>
        </p:spPr>
        <p:txBody>
          <a:bodyPr/>
          <a:lstStyle/>
          <a:p>
            <a:fld id="{18FE4659-7985-49B0-AFB9-855F1780E650}" type="datetimeFigureOut">
              <a:rPr lang="cs-CZ" smtClean="0"/>
              <a:t>9.1.2012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9.1.2012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9.1.2012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FE4659-7985-49B0-AFB9-855F1780E650}" type="datetimeFigureOut">
              <a:rPr lang="cs-CZ" smtClean="0"/>
              <a:t>9.1.2012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972086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Volný tvar 11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Volný tvar 15"/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422064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18FE4659-7985-49B0-AFB9-855F1780E650}" type="datetimeFigureOut">
              <a:rPr lang="cs-CZ" smtClean="0"/>
              <a:t>9.1.2012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3124200" y="6422064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153400" y="6422064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0624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76" indent="-274320" algn="l" rtl="0" eaLnBrk="1" latinLnBrk="0" hangingPunct="1">
        <a:spcBef>
          <a:spcPct val="20000"/>
        </a:spcBef>
        <a:buClr>
          <a:schemeClr val="accent1"/>
        </a:buClr>
        <a:buSzPct val="90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56032" algn="l" rtl="0" eaLnBrk="1" latinLnBrk="0" hangingPunct="1">
        <a:spcBef>
          <a:spcPct val="20000"/>
        </a:spcBef>
        <a:buClr>
          <a:schemeClr val="accent2"/>
        </a:buClr>
        <a:buSzPct val="85000"/>
        <a:buFont typeface="Arial"/>
        <a:buChar char="○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37744" algn="l" rtl="0" eaLnBrk="1" latinLnBrk="0" hangingPunct="1">
        <a:spcBef>
          <a:spcPct val="20000"/>
        </a:spcBef>
        <a:buClr>
          <a:schemeClr val="accent3"/>
        </a:buClr>
        <a:buSzPct val="9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90472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Arial"/>
        <a:buChar char="-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Bundesarchiv_Bild_183-" TargetMode="External"/><Relationship Id="rId2" Type="http://schemas.openxmlformats.org/officeDocument/2006/relationships/hyperlink" Target="http://cs.wikipedia.org/wiki/Soubor:F%C3%BChrerbau_Munich.jpg" TargetMode="External"/><Relationship Id="rId1" Type="http://schemas.openxmlformats.org/officeDocument/2006/relationships/slideLayout" Target="../slideLayouts/slideLayout13.xml"/><Relationship Id="rId4" Type="http://schemas.openxmlformats.org/officeDocument/2006/relationships/hyperlink" Target="http://cs.wikipedia.org/wiki/Soubor:MO_S-19(c)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505881515"/>
              </p:ext>
            </p:extLst>
          </p:nvPr>
        </p:nvGraphicFramePr>
        <p:xfrm>
          <a:off x="539552" y="980728"/>
          <a:ext cx="7992888" cy="31870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196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indent="0">
              <a:buNone/>
            </a:pPr>
            <a:r>
              <a:rPr lang="cs-CZ" sz="3200" dirty="0">
                <a:solidFill>
                  <a:schemeClr val="bg2">
                    <a:lumMod val="40000"/>
                    <a:lumOff val="60000"/>
                  </a:schemeClr>
                </a:solidFill>
              </a:rPr>
              <a:t>Druh učebního materiálu: </a:t>
            </a:r>
            <a:r>
              <a:rPr lang="cs-CZ" sz="3200" dirty="0">
                <a:solidFill>
                  <a:schemeClr val="tx1">
                    <a:lumMod val="95000"/>
                  </a:schemeClr>
                </a:solidFill>
              </a:rPr>
              <a:t>Prezentace na interaktivní tabuli.</a:t>
            </a:r>
          </a:p>
          <a:p>
            <a:pPr indent="0">
              <a:buNone/>
            </a:pPr>
            <a:endParaRPr lang="cs-CZ" sz="3200" dirty="0">
              <a:solidFill>
                <a:schemeClr val="bg2">
                  <a:lumMod val="40000"/>
                  <a:lumOff val="60000"/>
                </a:schemeClr>
              </a:solidFill>
            </a:endParaRPr>
          </a:p>
          <a:p>
            <a:pPr indent="0">
              <a:buNone/>
            </a:pPr>
            <a:r>
              <a:rPr lang="cs-CZ" sz="3200" dirty="0">
                <a:solidFill>
                  <a:schemeClr val="bg2">
                    <a:lumMod val="40000"/>
                    <a:lumOff val="60000"/>
                  </a:schemeClr>
                </a:solidFill>
              </a:rPr>
              <a:t>Prezentace: </a:t>
            </a:r>
            <a:r>
              <a:rPr lang="cs-CZ" sz="3200" dirty="0">
                <a:solidFill>
                  <a:schemeClr val="tx1">
                    <a:lumMod val="85000"/>
                  </a:schemeClr>
                </a:solidFill>
              </a:rPr>
              <a:t>Prezentace k výkladu nebo k procvičení učiva o době železné na našem území, obsahuje několik aktivit a jednoduchý test.</a:t>
            </a:r>
          </a:p>
          <a:p>
            <a:pPr indent="0">
              <a:buNone/>
            </a:pPr>
            <a:endParaRPr lang="cs-CZ" sz="3200" dirty="0">
              <a:solidFill>
                <a:schemeClr val="tx1">
                  <a:lumMod val="85000"/>
                </a:schemeClr>
              </a:solidFill>
            </a:endParaRPr>
          </a:p>
          <a:p>
            <a:pPr indent="0">
              <a:buNone/>
            </a:pPr>
            <a:r>
              <a:rPr lang="cs-CZ" sz="3200" dirty="0">
                <a:solidFill>
                  <a:schemeClr val="bg2">
                    <a:lumMod val="40000"/>
                    <a:lumOff val="60000"/>
                  </a:schemeClr>
                </a:solidFill>
              </a:rPr>
              <a:t>Očekávaný výstup: </a:t>
            </a:r>
            <a:r>
              <a:rPr lang="cs-CZ" sz="3200" dirty="0">
                <a:solidFill>
                  <a:schemeClr val="tx1">
                    <a:lumMod val="85000"/>
                  </a:schemeClr>
                </a:solidFill>
              </a:rPr>
              <a:t>Seznámit se s učivem, upevnit a prohloubit znalosti.</a:t>
            </a:r>
          </a:p>
          <a:p>
            <a:pPr indent="0">
              <a:buNone/>
            </a:pPr>
            <a:endParaRPr lang="cs-CZ" sz="3200" dirty="0">
              <a:solidFill>
                <a:schemeClr val="bg2">
                  <a:lumMod val="40000"/>
                  <a:lumOff val="60000"/>
                </a:schemeClr>
              </a:solidFill>
            </a:endParaRPr>
          </a:p>
          <a:p>
            <a:pPr indent="0">
              <a:buNone/>
            </a:pPr>
            <a:r>
              <a:rPr lang="cs-CZ" sz="3200" dirty="0">
                <a:solidFill>
                  <a:schemeClr val="bg2">
                    <a:lumMod val="40000"/>
                    <a:lumOff val="60000"/>
                  </a:schemeClr>
                </a:solidFill>
              </a:rPr>
              <a:t>Ročník: </a:t>
            </a:r>
            <a:r>
              <a:rPr lang="cs-CZ" sz="3200" dirty="0">
                <a:solidFill>
                  <a:schemeClr val="tx1">
                    <a:lumMod val="85000"/>
                  </a:schemeClr>
                </a:solidFill>
              </a:rPr>
              <a:t>6. ročník</a:t>
            </a:r>
          </a:p>
          <a:p>
            <a:pPr indent="0">
              <a:buNone/>
            </a:pPr>
            <a:endParaRPr lang="cs-CZ" sz="3200" dirty="0">
              <a:solidFill>
                <a:schemeClr val="bg2">
                  <a:lumMod val="40000"/>
                  <a:lumOff val="60000"/>
                </a:schemeClr>
              </a:solidFill>
            </a:endParaRPr>
          </a:p>
          <a:p>
            <a:pPr indent="0">
              <a:buNone/>
            </a:pPr>
            <a:r>
              <a:rPr lang="cs-CZ" sz="3200" dirty="0">
                <a:solidFill>
                  <a:schemeClr val="bg2">
                    <a:lumMod val="40000"/>
                    <a:lumOff val="60000"/>
                  </a:schemeClr>
                </a:solidFill>
              </a:rPr>
              <a:t>Materiál ověřen: </a:t>
            </a:r>
            <a:r>
              <a:rPr lang="cs-CZ" sz="3200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30.11. 2011</a:t>
            </a:r>
            <a:endParaRPr lang="cs-CZ" sz="3200" dirty="0">
              <a:solidFill>
                <a:schemeClr val="bg2">
                  <a:lumMod val="40000"/>
                  <a:lumOff val="60000"/>
                </a:schemeClr>
              </a:solidFill>
            </a:endParaRPr>
          </a:p>
          <a:p>
            <a:pPr marL="36576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24272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sz="4400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OBSAH – MNICHOVSKÁ DOHODA</a:t>
            </a:r>
            <a:endParaRPr lang="cs-CZ" sz="4400" dirty="0">
              <a:solidFill>
                <a:schemeClr val="accent1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cs-CZ" sz="2400" dirty="0" smtClean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pPr marL="0" indent="0">
              <a:buNone/>
            </a:pPr>
            <a:r>
              <a:rPr lang="cs-CZ" sz="24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• </a:t>
            </a:r>
            <a:r>
              <a:rPr lang="cs-CZ" sz="2400" dirty="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Times New Roman" pitchFamily="18" charset="0"/>
                <a:cs typeface="Times New Roman" pitchFamily="18" charset="0"/>
              </a:rPr>
              <a:t>MÍSTO SETKÁNÍ </a:t>
            </a:r>
          </a:p>
          <a:p>
            <a:pPr marL="0" indent="0">
              <a:buNone/>
            </a:pPr>
            <a:endParaRPr lang="cs-CZ" sz="2400" dirty="0" smtClean="0">
              <a:solidFill>
                <a:schemeClr val="accent1">
                  <a:lumMod val="40000"/>
                  <a:lumOff val="6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sz="2400" dirty="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Times New Roman" pitchFamily="18" charset="0"/>
                <a:cs typeface="Times New Roman" pitchFamily="18" charset="0"/>
              </a:rPr>
              <a:t>• ÚČASTNÍCI JEDNÁNÍ</a:t>
            </a:r>
          </a:p>
          <a:p>
            <a:pPr marL="0" indent="0">
              <a:buNone/>
            </a:pPr>
            <a:endParaRPr lang="cs-CZ" sz="2400" dirty="0" smtClean="0">
              <a:solidFill>
                <a:schemeClr val="accent1">
                  <a:lumMod val="40000"/>
                  <a:lumOff val="6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sz="2400" dirty="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Times New Roman" pitchFamily="18" charset="0"/>
                <a:cs typeface="Times New Roman" pitchFamily="18" charset="0"/>
              </a:rPr>
              <a:t>• OBSAH DOHODY</a:t>
            </a:r>
          </a:p>
          <a:p>
            <a:pPr marL="0" indent="0">
              <a:buNone/>
            </a:pPr>
            <a:endParaRPr lang="cs-CZ" sz="2400" dirty="0" smtClean="0">
              <a:solidFill>
                <a:schemeClr val="accent1">
                  <a:lumMod val="40000"/>
                  <a:lumOff val="6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sz="2400" dirty="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Times New Roman" pitchFamily="18" charset="0"/>
                <a:cs typeface="Times New Roman" pitchFamily="18" charset="0"/>
              </a:rPr>
              <a:t>• DŮSLEDKY DOHODY</a:t>
            </a:r>
          </a:p>
          <a:p>
            <a:pPr marL="0" indent="0">
              <a:buNone/>
            </a:pPr>
            <a:endParaRPr lang="cs-CZ" sz="2400" dirty="0">
              <a:solidFill>
                <a:schemeClr val="accent1">
                  <a:lumMod val="40000"/>
                  <a:lumOff val="6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sz="2400" dirty="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Times New Roman" pitchFamily="18" charset="0"/>
                <a:cs typeface="Times New Roman" pitchFamily="18" charset="0"/>
              </a:rPr>
              <a:t>• TEST</a:t>
            </a:r>
            <a:endParaRPr lang="cs-CZ" sz="2400" dirty="0">
              <a:solidFill>
                <a:schemeClr val="accent1">
                  <a:lumMod val="40000"/>
                  <a:lumOff val="6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301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000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MÍSTO SETKÁNÍ</a:t>
            </a:r>
            <a:endParaRPr lang="cs-CZ" sz="4000" dirty="0">
              <a:solidFill>
                <a:schemeClr val="accent1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Místem setkání byl zvolen Mnichov.</a:t>
            </a:r>
          </a:p>
          <a:p>
            <a:endParaRPr lang="cs-CZ" dirty="0">
              <a:solidFill>
                <a:schemeClr val="accent1">
                  <a:lumMod val="20000"/>
                  <a:lumOff val="8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Datum setkání připadl na </a:t>
            </a:r>
            <a:r>
              <a:rPr lang="cs-CZ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29. září 1938</a:t>
            </a:r>
          </a:p>
          <a:p>
            <a:pPr marL="36576" indent="0">
              <a:buNone/>
            </a:pPr>
            <a:r>
              <a:rPr lang="cs-CZ" dirty="0">
                <a:solidFill>
                  <a:schemeClr val="tx1">
                    <a:lumMod val="9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solidFill>
                  <a:schemeClr val="tx1">
                    <a:lumMod val="9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cs-CZ" sz="900" dirty="0" smtClean="0">
                <a:solidFill>
                  <a:schemeClr val="tx1">
                    <a:lumMod val="9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      obr.1                                                                                                                                  </a:t>
            </a:r>
            <a:r>
              <a:rPr lang="cs-CZ" sz="2000" dirty="0" smtClean="0">
                <a:solidFill>
                  <a:schemeClr val="tx1">
                    <a:lumMod val="9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solidFill>
                  <a:schemeClr val="tx1">
                    <a:lumMod val="9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36576" indent="0">
              <a:buNone/>
            </a:pPr>
            <a:endParaRPr lang="cs-CZ" sz="2200" dirty="0" smtClean="0">
              <a:solidFill>
                <a:schemeClr val="accent1">
                  <a:lumMod val="40000"/>
                  <a:lumOff val="6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36576" indent="0">
              <a:buNone/>
            </a:pPr>
            <a:r>
              <a:rPr lang="cs-CZ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                             </a:t>
            </a:r>
            <a:r>
              <a:rPr lang="cs-CZ" sz="9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cs-CZ" dirty="0" smtClean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36576" indent="0">
              <a:buNone/>
            </a:pPr>
            <a:r>
              <a:rPr lang="cs-CZ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            </a:t>
            </a:r>
          </a:p>
          <a:p>
            <a:endParaRPr lang="cs-CZ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36576" indent="0">
              <a:buNone/>
            </a:pPr>
            <a:r>
              <a:rPr lang="cs-CZ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                              </a:t>
            </a:r>
            <a:r>
              <a:rPr lang="cs-CZ" sz="9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cs-CZ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36576" indent="0">
              <a:buNone/>
            </a:pPr>
            <a:r>
              <a:rPr lang="cs-CZ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  </a:t>
            </a:r>
            <a:r>
              <a:rPr lang="cs-CZ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                             </a:t>
            </a:r>
            <a:r>
              <a:rPr lang="cs-CZ" sz="9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cs-CZ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36576" indent="0" algn="ctr">
              <a:buNone/>
            </a:pPr>
            <a:r>
              <a:rPr lang="cs-CZ" sz="3100" dirty="0">
                <a:solidFill>
                  <a:schemeClr val="accent1">
                    <a:lumMod val="40000"/>
                    <a:lumOff val="60000"/>
                  </a:schemeClr>
                </a:solidFill>
                <a:latin typeface="Times New Roman" pitchFamily="18" charset="0"/>
                <a:cs typeface="Times New Roman" pitchFamily="18" charset="0"/>
              </a:rPr>
              <a:t>Dnešní vzhled budovy, ve které byla Mnichovská dohoda </a:t>
            </a:r>
            <a:r>
              <a:rPr lang="cs-CZ" sz="3100" dirty="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Times New Roman" pitchFamily="18" charset="0"/>
                <a:cs typeface="Times New Roman" pitchFamily="18" charset="0"/>
              </a:rPr>
              <a:t>podepsána.</a:t>
            </a:r>
            <a:r>
              <a:rPr lang="cs-CZ" sz="31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            </a:t>
            </a:r>
            <a:endParaRPr lang="cs-CZ" sz="3100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36576" indent="0">
              <a:buNone/>
            </a:pPr>
            <a:endParaRPr lang="cs-CZ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3140968"/>
            <a:ext cx="2952328" cy="22142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6695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ÚČASTNÍCI JEDNÁNÍ</a:t>
            </a:r>
            <a:endParaRPr lang="cs-CZ" dirty="0">
              <a:solidFill>
                <a:schemeClr val="accent1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36576" indent="0">
              <a:buNone/>
            </a:pPr>
            <a:r>
              <a:rPr lang="cs-CZ" sz="2400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Jednání s Hitlerem se zúčastnily zástupci evropských států:</a:t>
            </a:r>
          </a:p>
          <a:p>
            <a:pPr marL="36576" indent="0">
              <a:buNone/>
            </a:pPr>
            <a:r>
              <a:rPr lang="cs-CZ" sz="2800" dirty="0">
                <a:solidFill>
                  <a:schemeClr val="accent1">
                    <a:lumMod val="40000"/>
                    <a:lumOff val="6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       </a:t>
            </a:r>
            <a:r>
              <a:rPr lang="cs-CZ" sz="900" dirty="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                    obr.2</a:t>
            </a:r>
            <a:endParaRPr lang="cs-CZ" sz="2800" dirty="0" smtClean="0">
              <a:solidFill>
                <a:schemeClr val="accent1">
                  <a:lumMod val="40000"/>
                  <a:lumOff val="6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36576" indent="0">
              <a:buNone/>
            </a:pPr>
            <a:r>
              <a:rPr lang="cs-CZ" sz="2800" dirty="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         </a:t>
            </a:r>
            <a:r>
              <a:rPr lang="cs-CZ" sz="900" dirty="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</a:t>
            </a:r>
            <a:r>
              <a:rPr lang="cs-CZ" sz="2800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• ITÁLIE</a:t>
            </a:r>
          </a:p>
          <a:p>
            <a:pPr marL="36576" indent="0">
              <a:buNone/>
            </a:pPr>
            <a:endParaRPr lang="cs-CZ" sz="2800" dirty="0" smtClean="0">
              <a:solidFill>
                <a:schemeClr val="accent1">
                  <a:lumMod val="20000"/>
                  <a:lumOff val="8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36576" indent="0">
              <a:buNone/>
            </a:pPr>
            <a:r>
              <a:rPr lang="cs-CZ" sz="2800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• ANGLIE</a:t>
            </a:r>
          </a:p>
          <a:p>
            <a:pPr marL="36576" indent="0">
              <a:buNone/>
            </a:pPr>
            <a:endParaRPr lang="cs-CZ" sz="2800" dirty="0" smtClean="0">
              <a:solidFill>
                <a:schemeClr val="accent1">
                  <a:lumMod val="20000"/>
                  <a:lumOff val="8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36576" indent="0">
              <a:buNone/>
            </a:pPr>
            <a:r>
              <a:rPr lang="cs-CZ" sz="2800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• FRANCIE</a:t>
            </a:r>
            <a:endParaRPr lang="cs-CZ" sz="2800" dirty="0">
              <a:solidFill>
                <a:schemeClr val="accent1">
                  <a:lumMod val="20000"/>
                  <a:lumOff val="8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2587405"/>
            <a:ext cx="5034135" cy="34609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202955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OBSAH DOHODY              </a:t>
            </a:r>
            <a:r>
              <a:rPr lang="cs-CZ" sz="900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o</a:t>
            </a:r>
            <a:endParaRPr lang="cs-CZ" dirty="0">
              <a:solidFill>
                <a:schemeClr val="accent1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endParaRPr lang="cs-CZ" dirty="0" smtClean="0">
              <a:solidFill>
                <a:schemeClr val="accent1">
                  <a:lumMod val="20000"/>
                  <a:lumOff val="8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Hitler podepsáním Mnichovské</a:t>
            </a:r>
          </a:p>
          <a:p>
            <a:pPr marL="36576" indent="0">
              <a:buNone/>
            </a:pPr>
            <a:r>
              <a:rPr lang="cs-CZ" dirty="0">
                <a:solidFill>
                  <a:schemeClr val="accent1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dohody dosáhl odtržení Sudet</a:t>
            </a:r>
          </a:p>
          <a:p>
            <a:pPr marL="36576" indent="0">
              <a:buNone/>
            </a:pPr>
            <a:r>
              <a:rPr lang="cs-CZ" dirty="0">
                <a:solidFill>
                  <a:schemeClr val="accent1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od Československa.</a:t>
            </a:r>
          </a:p>
          <a:p>
            <a:pPr marL="36576" indent="0">
              <a:buNone/>
            </a:pPr>
            <a:r>
              <a:rPr lang="cs-CZ" dirty="0">
                <a:solidFill>
                  <a:schemeClr val="accent1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  </a:t>
            </a:r>
          </a:p>
          <a:p>
            <a:pPr marL="36576" indent="0">
              <a:buNone/>
            </a:pPr>
            <a:endParaRPr lang="cs-CZ" dirty="0">
              <a:solidFill>
                <a:schemeClr val="accent1">
                  <a:lumMod val="20000"/>
                  <a:lumOff val="8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36576" indent="0">
              <a:buNone/>
            </a:pPr>
            <a:endParaRPr lang="cs-CZ" dirty="0" smtClean="0">
              <a:solidFill>
                <a:schemeClr val="accent1">
                  <a:lumMod val="20000"/>
                  <a:lumOff val="8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Pro český národ se dohoda </a:t>
            </a:r>
          </a:p>
          <a:p>
            <a:pPr marL="36576" indent="0">
              <a:buNone/>
            </a:pPr>
            <a:r>
              <a:rPr lang="cs-CZ" dirty="0">
                <a:solidFill>
                  <a:schemeClr val="accent1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stala </a:t>
            </a:r>
            <a:r>
              <a:rPr lang="cs-CZ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ZRADOU.</a:t>
            </a:r>
            <a:r>
              <a:rPr lang="cs-CZ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36576" indent="0">
              <a:buNone/>
            </a:pPr>
            <a:r>
              <a:rPr lang="cs-CZ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</a:t>
            </a:r>
          </a:p>
          <a:p>
            <a:pPr marL="36576" indent="0">
              <a:buNone/>
            </a:pPr>
            <a:endParaRPr lang="cs-CZ" sz="2300" dirty="0" smtClean="0">
              <a:solidFill>
                <a:schemeClr val="accent1">
                  <a:lumMod val="20000"/>
                  <a:lumOff val="8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36576" indent="0">
              <a:buNone/>
            </a:pPr>
            <a:r>
              <a:rPr lang="cs-CZ" sz="2300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V BŘEZNU 1939 ZAČALO OBSAZOVÁNÍ ČESKOSLOVENSKA.</a:t>
            </a:r>
          </a:p>
          <a:p>
            <a:pPr marL="36576" indent="0">
              <a:buNone/>
            </a:pPr>
            <a:r>
              <a:rPr lang="cs-CZ" sz="2300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NA ŠEST VÁLEČNÝCH LET VZNIKL PROTEKTORÁT ČECHY A MORAVA </a:t>
            </a:r>
          </a:p>
          <a:p>
            <a:pPr marL="36576" indent="0">
              <a:buNone/>
            </a:pPr>
            <a:r>
              <a:rPr lang="cs-CZ" sz="2300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              </a:t>
            </a:r>
            <a:endParaRPr lang="cs-CZ" sz="2300" dirty="0">
              <a:solidFill>
                <a:schemeClr val="accent1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692696"/>
            <a:ext cx="3491111" cy="4116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707799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DŮSLEDKY MNICHOVSKÉ DOHODY</a:t>
            </a:r>
            <a:endParaRPr lang="cs-CZ" sz="3200" dirty="0">
              <a:solidFill>
                <a:schemeClr val="accent1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Odtržení Sudet.</a:t>
            </a:r>
          </a:p>
          <a:p>
            <a:r>
              <a:rPr lang="cs-CZ" sz="2800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Vznik protektorátu Čechy a Morava.</a:t>
            </a:r>
          </a:p>
          <a:p>
            <a:r>
              <a:rPr lang="cs-CZ" sz="2800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Odtržení Slovenska – vznik Slovenského </a:t>
            </a:r>
            <a:r>
              <a:rPr lang="cs-CZ" sz="2800" dirty="0" err="1" smtClean="0">
                <a:solidFill>
                  <a:schemeClr val="accent1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štátu</a:t>
            </a:r>
            <a:r>
              <a:rPr lang="cs-CZ" sz="2800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cs-CZ" sz="2800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Československá armáda musela bez boje opustit opevněné pohraničí.</a:t>
            </a:r>
          </a:p>
          <a:p>
            <a:r>
              <a:rPr lang="cs-CZ" sz="2800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Československá armáda musela odevzdat fašistům svoji bojovou techniku.</a:t>
            </a:r>
          </a:p>
          <a:p>
            <a:pPr marL="36576" indent="0">
              <a:buNone/>
            </a:pPr>
            <a:r>
              <a:rPr lang="cs-CZ" sz="2800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</a:t>
            </a:r>
            <a:r>
              <a:rPr lang="cs-CZ" sz="900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                 obr.4</a:t>
            </a:r>
            <a:endParaRPr lang="cs-CZ" sz="2800" dirty="0">
              <a:solidFill>
                <a:schemeClr val="accent1">
                  <a:lumMod val="20000"/>
                  <a:lumOff val="8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45423" y="4725144"/>
            <a:ext cx="3103202" cy="20364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984821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TEST</a:t>
            </a:r>
            <a:endParaRPr lang="cs-CZ" dirty="0">
              <a:solidFill>
                <a:schemeClr val="accent1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760"/>
            <a:ext cx="7467600" cy="4857403"/>
          </a:xfrm>
        </p:spPr>
        <p:txBody>
          <a:bodyPr>
            <a:normAutofit/>
          </a:bodyPr>
          <a:lstStyle/>
          <a:p>
            <a:pPr marL="36576" indent="0"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1. Jak se jmenoval zmiňovaný dokument?</a:t>
            </a:r>
          </a:p>
          <a:p>
            <a:pPr marL="36576" indent="0"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   ………………………………………………………</a:t>
            </a:r>
          </a:p>
          <a:p>
            <a:pPr marL="36576" indent="0">
              <a:buNone/>
            </a:pP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. Ve kterém roce byl dokument podepsán?</a:t>
            </a:r>
          </a:p>
          <a:p>
            <a:pPr marL="36576" indent="0">
              <a:buNone/>
            </a:pP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   ………………………….</a:t>
            </a:r>
          </a:p>
          <a:p>
            <a:pPr marL="36576" indent="0">
              <a:buNone/>
            </a:pP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. Ve kterém roce začalo obsazování Československa?</a:t>
            </a:r>
          </a:p>
          <a:p>
            <a:pPr marL="36576" indent="0">
              <a:buNone/>
            </a:pP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   ………………………….</a:t>
            </a:r>
          </a:p>
          <a:p>
            <a:pPr marL="36576" indent="0">
              <a:buNone/>
            </a:pP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. Název nově vzniklé kolonie Velkoněmecké říše?</a:t>
            </a:r>
          </a:p>
          <a:p>
            <a:pPr marL="36576" indent="0">
              <a:buNone/>
            </a:pP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  ………………………………………………………</a:t>
            </a:r>
          </a:p>
          <a:p>
            <a:pPr marL="36576" indent="0"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5. Český národ dokument nepovažoval za dohodu, ale za</a:t>
            </a:r>
          </a:p>
          <a:p>
            <a:pPr marL="36576" indent="0">
              <a:buNone/>
            </a:pP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  ……………………...........</a:t>
            </a:r>
          </a:p>
          <a:p>
            <a:pPr marL="36576" indent="0">
              <a:buNone/>
            </a:pP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55890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ZDROJ</a:t>
            </a:r>
            <a:endParaRPr lang="cs-CZ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36576" indent="0">
              <a:buNone/>
            </a:pPr>
            <a:r>
              <a:rPr lang="cs-CZ" sz="1600" dirty="0"/>
              <a:t>Obr.1 - </a:t>
            </a:r>
            <a:r>
              <a:rPr lang="cs-CZ" sz="1600" dirty="0">
                <a:hlinkClick r:id="rId2"/>
              </a:rPr>
              <a:t>http://</a:t>
            </a:r>
            <a:r>
              <a:rPr lang="cs-CZ" sz="1600" dirty="0" smtClean="0">
                <a:hlinkClick r:id="rId2"/>
              </a:rPr>
              <a:t>cs.wikipedia.org/wiki/Soubor:F%C3%BChrerbau_Munich.jpg</a:t>
            </a:r>
            <a:endParaRPr lang="cs-CZ" sz="1600" dirty="0" smtClean="0"/>
          </a:p>
          <a:p>
            <a:pPr marL="36576" indent="0">
              <a:buNone/>
            </a:pPr>
            <a:endParaRPr lang="cs-CZ" sz="1600" dirty="0" smtClean="0"/>
          </a:p>
          <a:p>
            <a:pPr marL="36576" indent="0">
              <a:buNone/>
            </a:pPr>
            <a:r>
              <a:rPr lang="cs-CZ" sz="1600" dirty="0" smtClean="0"/>
              <a:t>Obr.2 </a:t>
            </a:r>
            <a:r>
              <a:rPr lang="cs-CZ" sz="1600" dirty="0"/>
              <a:t>- </a:t>
            </a:r>
            <a:r>
              <a:rPr lang="cs-CZ" sz="1600" dirty="0">
                <a:hlinkClick r:id="rId3"/>
              </a:rPr>
              <a:t>http://</a:t>
            </a:r>
            <a:r>
              <a:rPr lang="cs-CZ" sz="1600" dirty="0" smtClean="0">
                <a:hlinkClick r:id="rId3"/>
              </a:rPr>
              <a:t>cs.wikipedia.org/wiki/Soubor:Bundesarchiv_Bild_183-</a:t>
            </a:r>
            <a:r>
              <a:rPr lang="cs-CZ" sz="1600" dirty="0" smtClean="0"/>
              <a:t>           </a:t>
            </a:r>
          </a:p>
          <a:p>
            <a:pPr marL="36576" indent="0">
              <a:buNone/>
            </a:pPr>
            <a:r>
              <a:rPr lang="cs-CZ" sz="1600" dirty="0"/>
              <a:t> </a:t>
            </a:r>
            <a:r>
              <a:rPr lang="cs-CZ" sz="1600" dirty="0" smtClean="0"/>
              <a:t>           R69173</a:t>
            </a:r>
            <a:r>
              <a:rPr lang="cs-CZ" sz="1600" dirty="0"/>
              <a:t>,_M%C3%BCnchener_Abkommen,_</a:t>
            </a:r>
            <a:r>
              <a:rPr lang="cs-CZ" sz="1600" dirty="0" smtClean="0"/>
              <a:t>Staatschefs.jpg</a:t>
            </a:r>
          </a:p>
          <a:p>
            <a:pPr marL="36576" indent="0">
              <a:buNone/>
            </a:pPr>
            <a:endParaRPr lang="cs-CZ" sz="1600" dirty="0" smtClean="0"/>
          </a:p>
          <a:p>
            <a:pPr marL="36576" indent="0">
              <a:buNone/>
            </a:pPr>
            <a:r>
              <a:rPr lang="cs-CZ" sz="1600" dirty="0" smtClean="0"/>
              <a:t>Obr.3 </a:t>
            </a:r>
            <a:r>
              <a:rPr lang="cs-CZ" sz="1600" dirty="0" smtClean="0"/>
              <a:t>-http</a:t>
            </a:r>
            <a:r>
              <a:rPr lang="cs-CZ" sz="1600" dirty="0"/>
              <a:t>://cs.wikipedia.org/wiki/Soubor:VE%C4%8CERN%C3%8D_%C4%8CESK%C3%89_SLOVO_22._9._</a:t>
            </a:r>
            <a:r>
              <a:rPr lang="cs-CZ" sz="1600" dirty="0" smtClean="0"/>
              <a:t>1938.jpg</a:t>
            </a:r>
          </a:p>
          <a:p>
            <a:pPr marL="36576" indent="0">
              <a:buNone/>
            </a:pPr>
            <a:endParaRPr lang="cs-CZ" sz="1600" dirty="0" smtClean="0"/>
          </a:p>
          <a:p>
            <a:pPr marL="36576" indent="0">
              <a:buNone/>
            </a:pPr>
            <a:r>
              <a:rPr lang="cs-CZ" sz="1600" dirty="0" smtClean="0"/>
              <a:t>Obr.4 </a:t>
            </a:r>
            <a:r>
              <a:rPr lang="cs-CZ" sz="1600" dirty="0"/>
              <a:t>- </a:t>
            </a:r>
            <a:r>
              <a:rPr lang="cs-CZ" sz="1600" dirty="0">
                <a:hlinkClick r:id="rId4"/>
              </a:rPr>
              <a:t>http://cs.wikipedia.org/wiki/Soubor:MO_S-19(c).</a:t>
            </a:r>
            <a:r>
              <a:rPr lang="cs-CZ" sz="1600" dirty="0" smtClean="0">
                <a:hlinkClick r:id="rId4"/>
              </a:rPr>
              <a:t>jpg</a:t>
            </a:r>
            <a:endParaRPr lang="cs-CZ" sz="1600" dirty="0" smtClean="0"/>
          </a:p>
          <a:p>
            <a:pPr marL="36576" indent="0">
              <a:buNone/>
            </a:pPr>
            <a:endParaRPr lang="cs-CZ" sz="1600" dirty="0" smtClean="0"/>
          </a:p>
          <a:p>
            <a:pPr marL="36576" indent="0">
              <a:buNone/>
            </a:pPr>
            <a:endParaRPr lang="cs-CZ" sz="1600" dirty="0" smtClean="0"/>
          </a:p>
          <a:p>
            <a:pPr marL="36576" indent="0">
              <a:buNone/>
            </a:pPr>
            <a:endParaRPr lang="cs-CZ" sz="1600" dirty="0"/>
          </a:p>
        </p:txBody>
      </p:sp>
    </p:spTree>
    <p:extLst>
      <p:ext uri="{BB962C8B-B14F-4D97-AF65-F5344CB8AC3E}">
        <p14:creationId xmlns:p14="http://schemas.microsoft.com/office/powerpoint/2010/main" val="3412701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chnický">
  <a:themeElements>
    <a:clrScheme name="Technický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Technický">
      <a:majorFont>
        <a:latin typeface="Franklin Gothic Book"/>
        <a:ea typeface=""/>
        <a:cs typeface=""/>
        <a:font script="Jpan" typeface="ＭＳ Ｐゴシック"/>
        <a:font script="Hang" typeface="HY견고딕"/>
        <a:font script="Hans" typeface="宋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HGｺﾞｼｯｸM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chnický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250</TotalTime>
  <Words>332</Words>
  <Application>Microsoft Office PowerPoint</Application>
  <PresentationFormat>Předvádění na obrazovce (4:3)</PresentationFormat>
  <Paragraphs>91</Paragraphs>
  <Slides>9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9</vt:i4>
      </vt:variant>
    </vt:vector>
  </HeadingPairs>
  <TitlesOfParts>
    <vt:vector size="11" baseType="lpstr">
      <vt:lpstr>Motiv systému Office</vt:lpstr>
      <vt:lpstr>Technický</vt:lpstr>
      <vt:lpstr>Prezentace aplikace PowerPoint</vt:lpstr>
      <vt:lpstr>ANOTACE</vt:lpstr>
      <vt:lpstr>OBSAH – MNICHOVSKÁ DOHODA</vt:lpstr>
      <vt:lpstr>MÍSTO SETKÁNÍ</vt:lpstr>
      <vt:lpstr>ÚČASTNÍCI JEDNÁNÍ</vt:lpstr>
      <vt:lpstr>OBSAH DOHODY               o</vt:lpstr>
      <vt:lpstr>DŮSLEDKY MNICHOVSKÉ DOHODY</vt:lpstr>
      <vt:lpstr>TEST</vt:lpstr>
      <vt:lpstr>ZDROJ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Kristýna Krupková</dc:creator>
  <cp:lastModifiedBy>Ucitel</cp:lastModifiedBy>
  <cp:revision>48</cp:revision>
  <dcterms:created xsi:type="dcterms:W3CDTF">2011-06-20T10:40:08Z</dcterms:created>
  <dcterms:modified xsi:type="dcterms:W3CDTF">2012-01-09T15:25:11Z</dcterms:modified>
</cp:coreProperties>
</file>