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5" r:id="rId3"/>
    <p:sldId id="257" r:id="rId4"/>
    <p:sldId id="258" r:id="rId5"/>
    <p:sldId id="264" r:id="rId6"/>
    <p:sldId id="259" r:id="rId7"/>
    <p:sldId id="260" r:id="rId8"/>
    <p:sldId id="266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1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VY_32_INOVACE_D_15_KNÍŽATA  A KRÁLOVÉ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KNÍŽATA A KRÁLOVÉ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162" custLinFactNeighborY="540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E1F232-69F3-4E55-8A27-EE6F6C26DB2A}" type="presOf" srcId="{4C35D32F-0EAB-4CD7-82EE-45574DC2A586}" destId="{8BEBB6EC-1DAA-4CAC-8A25-BC0FCBD5DBD5}" srcOrd="0" destOrd="0" presId="urn:microsoft.com/office/officeart/2005/8/layout/target3"/>
    <dgm:cxn modelId="{D8D52081-1CC6-4690-B541-BFD0BFCCF9F0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BBA8AB8-EAD8-4249-A190-523B8BFA7E15}" type="presOf" srcId="{D1B46980-6531-4606-95E6-44980827E919}" destId="{6140AFEC-043D-4C43-A2F9-D0F5331DF3A3}" srcOrd="0" destOrd="0" presId="urn:microsoft.com/office/officeart/2005/8/layout/target3"/>
    <dgm:cxn modelId="{1A5B4521-579E-43C3-876C-603E63B823AC}" type="presOf" srcId="{D1B46980-6531-4606-95E6-44980827E919}" destId="{2BE915AB-18AA-4053-B92C-3BFC9ED204BB}" srcOrd="1" destOrd="0" presId="urn:microsoft.com/office/officeart/2005/8/layout/target3"/>
    <dgm:cxn modelId="{1C016502-0B56-4324-A41D-3D69ABDAE78E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E0C9212-45F5-4983-9CBE-37A5B77E8F42}" type="presOf" srcId="{4C35D32F-0EAB-4CD7-82EE-45574DC2A586}" destId="{890E4F0B-2866-4A3F-A3C7-2A14B1797930}" srcOrd="1" destOrd="0" presId="urn:microsoft.com/office/officeart/2005/8/layout/target3"/>
    <dgm:cxn modelId="{98D05767-4CF9-4533-A7CC-D455B6C73362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673BFAB-1F1B-4AA3-9E15-931484C65EE0}" type="presOf" srcId="{D8197B8C-B260-4A16-BDF4-0947B075E274}" destId="{25B08C86-7E15-44DC-BE7F-FFB55DD49D12}" srcOrd="0" destOrd="0" presId="urn:microsoft.com/office/officeart/2005/8/layout/target3"/>
    <dgm:cxn modelId="{C8EEF811-45C8-4F5F-9FA6-AEF439FB6971}" type="presOf" srcId="{D1D4F407-5343-4D3F-B5B9-D407B03CAEB4}" destId="{D005CE8C-CC26-4C3E-AC11-E15060ECD759}" srcOrd="0" destOrd="0" presId="urn:microsoft.com/office/officeart/2005/8/layout/target3"/>
    <dgm:cxn modelId="{960A76E6-2341-43E5-90F0-2AE6E382F7DA}" type="presOf" srcId="{D1D4F407-5343-4D3F-B5B9-D407B03CAEB4}" destId="{AED2198E-93D5-4001-81B4-73124B309672}" srcOrd="1" destOrd="0" presId="urn:microsoft.com/office/officeart/2005/8/layout/target3"/>
    <dgm:cxn modelId="{6D5B83A4-658F-4C47-A34B-088CC90D5A7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2486171-D0C1-432A-8745-B22C2703B103}" type="presParOf" srcId="{333A1088-737F-45CB-B68E-254E46348037}" destId="{F5ABB229-8D3B-4694-996A-96F23CF14429}" srcOrd="0" destOrd="0" presId="urn:microsoft.com/office/officeart/2005/8/layout/target3"/>
    <dgm:cxn modelId="{75343D9B-B2AD-4813-8DF7-643B4DA1EF50}" type="presParOf" srcId="{333A1088-737F-45CB-B68E-254E46348037}" destId="{F41139FD-01EE-4571-8B17-4FB00FC51163}" srcOrd="1" destOrd="0" presId="urn:microsoft.com/office/officeart/2005/8/layout/target3"/>
    <dgm:cxn modelId="{5BADE5B2-CE7E-41CD-9808-7EA10A26FF75}" type="presParOf" srcId="{333A1088-737F-45CB-B68E-254E46348037}" destId="{D005CE8C-CC26-4C3E-AC11-E15060ECD759}" srcOrd="2" destOrd="0" presId="urn:microsoft.com/office/officeart/2005/8/layout/target3"/>
    <dgm:cxn modelId="{86FD81A8-52C2-4925-AA2D-8AAD816D9AD3}" type="presParOf" srcId="{333A1088-737F-45CB-B68E-254E46348037}" destId="{2C702D82-9B77-49B7-9568-BB8EB47C3372}" srcOrd="3" destOrd="0" presId="urn:microsoft.com/office/officeart/2005/8/layout/target3"/>
    <dgm:cxn modelId="{C3C58230-92FF-49A5-90E0-669355E64537}" type="presParOf" srcId="{333A1088-737F-45CB-B68E-254E46348037}" destId="{A52A0455-90FF-4808-ABD0-F02540D31D5A}" srcOrd="4" destOrd="0" presId="urn:microsoft.com/office/officeart/2005/8/layout/target3"/>
    <dgm:cxn modelId="{D74FF48B-BF45-4A07-B84E-0616579B24AF}" type="presParOf" srcId="{333A1088-737F-45CB-B68E-254E46348037}" destId="{6140AFEC-043D-4C43-A2F9-D0F5331DF3A3}" srcOrd="5" destOrd="0" presId="urn:microsoft.com/office/officeart/2005/8/layout/target3"/>
    <dgm:cxn modelId="{E9231A97-05FA-4EE6-B56D-A78C59E18CCD}" type="presParOf" srcId="{333A1088-737F-45CB-B68E-254E46348037}" destId="{9358AC05-5D7D-4327-9F80-1AD486AEA664}" srcOrd="6" destOrd="0" presId="urn:microsoft.com/office/officeart/2005/8/layout/target3"/>
    <dgm:cxn modelId="{BAAFF1DA-E52E-413E-B9D1-A246F3327F7B}" type="presParOf" srcId="{333A1088-737F-45CB-B68E-254E46348037}" destId="{313FC574-E1CD-4FB4-B054-0B805CE0447D}" srcOrd="7" destOrd="0" presId="urn:microsoft.com/office/officeart/2005/8/layout/target3"/>
    <dgm:cxn modelId="{66474541-9C3A-45D8-BCCD-F15B9CDFF04C}" type="presParOf" srcId="{333A1088-737F-45CB-B68E-254E46348037}" destId="{619D679B-A015-4ECF-8348-D1034C574F40}" srcOrd="8" destOrd="0" presId="urn:microsoft.com/office/officeart/2005/8/layout/target3"/>
    <dgm:cxn modelId="{6D73BBA7-48AA-46AB-88CA-530D5E7DA2F1}" type="presParOf" srcId="{333A1088-737F-45CB-B68E-254E46348037}" destId="{322283A8-4A27-4CDA-BAE3-F381106A9174}" srcOrd="9" destOrd="0" presId="urn:microsoft.com/office/officeart/2005/8/layout/target3"/>
    <dgm:cxn modelId="{B9C8E450-6C06-437F-B10D-1AC4E5B4AC28}" type="presParOf" srcId="{333A1088-737F-45CB-B68E-254E46348037}" destId="{FFC9F71D-1B4F-4AD9-A4A6-86ADEFC8AF5C}" srcOrd="10" destOrd="0" presId="urn:microsoft.com/office/officeart/2005/8/layout/target3"/>
    <dgm:cxn modelId="{96F71AD1-2505-4928-AC07-F4FA8A01492F}" type="presParOf" srcId="{333A1088-737F-45CB-B68E-254E46348037}" destId="{25B08C86-7E15-44DC-BE7F-FFB55DD49D12}" srcOrd="11" destOrd="0" presId="urn:microsoft.com/office/officeart/2005/8/layout/target3"/>
    <dgm:cxn modelId="{0CC6D06F-BA61-427D-A7DA-E9961BFF14BD}" type="presParOf" srcId="{333A1088-737F-45CB-B68E-254E46348037}" destId="{76644BE8-9D7C-4C09-B250-3D10AF48CBB7}" srcOrd="12" destOrd="0" presId="urn:microsoft.com/office/officeart/2005/8/layout/target3"/>
    <dgm:cxn modelId="{A3E31951-6867-43F7-BA54-8B03AE173EB6}" type="presParOf" srcId="{333A1088-737F-45CB-B68E-254E46348037}" destId="{EE85B701-7295-41C0-BA7A-34D3756A2AE6}" srcOrd="13" destOrd="0" presId="urn:microsoft.com/office/officeart/2005/8/layout/target3"/>
    <dgm:cxn modelId="{A99AF0B7-363C-4DFE-8147-7565B48E5446}" type="presParOf" srcId="{333A1088-737F-45CB-B68E-254E46348037}" destId="{8BEBB6EC-1DAA-4CAC-8A25-BC0FCBD5DBD5}" srcOrd="14" destOrd="0" presId="urn:microsoft.com/office/officeart/2005/8/layout/target3"/>
    <dgm:cxn modelId="{27D47A95-1493-4B83-BBE6-4D3D6D4C169E}" type="presParOf" srcId="{333A1088-737F-45CB-B68E-254E46348037}" destId="{AED2198E-93D5-4001-81B4-73124B309672}" srcOrd="15" destOrd="0" presId="urn:microsoft.com/office/officeart/2005/8/layout/target3"/>
    <dgm:cxn modelId="{640299E6-EE06-40A3-A582-7B542F655EDA}" type="presParOf" srcId="{333A1088-737F-45CB-B68E-254E46348037}" destId="{2BE915AB-18AA-4053-B92C-3BFC9ED204BB}" srcOrd="16" destOrd="0" presId="urn:microsoft.com/office/officeart/2005/8/layout/target3"/>
    <dgm:cxn modelId="{FB891277-AECD-45DC-976D-A472F4B1A398}" type="presParOf" srcId="{333A1088-737F-45CB-B68E-254E46348037}" destId="{6BB5E863-4638-4E1D-BFDE-399D028AC4ED}" srcOrd="17" destOrd="0" presId="urn:microsoft.com/office/officeart/2005/8/layout/target3"/>
    <dgm:cxn modelId="{46A28F99-F3A1-4C66-8766-14F417C895C4}" type="presParOf" srcId="{333A1088-737F-45CB-B68E-254E46348037}" destId="{5A5FFA88-C948-4069-8E93-59FA12366E83}" srcOrd="18" destOrd="0" presId="urn:microsoft.com/office/officeart/2005/8/layout/target3"/>
    <dgm:cxn modelId="{48662E92-764C-4548-AE2D-32FB8B254FC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Marcela Kaderová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VY_32_INOVACE_D_15_KNÍŽATA  A KRÁLOVÉ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4932" y="1800194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KNÍŽATA A KRÁLOVÉ </a:t>
          </a:r>
          <a:endParaRPr lang="cs-CZ" sz="2000" kern="1200" dirty="0"/>
        </a:p>
      </dsp:txBody>
      <dsp:txXfrm>
        <a:off x="1724932" y="1800194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80000"/>
                <a:satMod val="20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20000"/>
                <a:satMod val="25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23000"/>
                <a:satMod val="250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29000"/>
                <a:satMod val="2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0000"/>
                <a:satMod val="200000"/>
              </a:schemeClr>
            </a:gs>
          </a:gsLst>
          <a:lin ang="7000000" scaled="1"/>
        </a:gradFill>
        <a:ln>
          <a:noFill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52400" h="38100"/>
          <a:contourClr>
            <a:schemeClr val="accent1"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50800" dir="5400000" algn="tl" rotWithShape="0">
            <a:srgbClr val="000000">
              <a:alpha val="35294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0"/>
          </a:lightRig>
        </a:scene3d>
        <a:sp3d>
          <a:bevelT w="127000" h="1270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F3B52C0A-761A-4E12-B3AB-3920CE65F82C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F733FC89-792B-4A87-9FCA-AB9AEB529B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4/Premysl2Gelnhausen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olden_Bull_of_Sicily.jpg" TargetMode="External"/><Relationship Id="rId3" Type="http://schemas.openxmlformats.org/officeDocument/2006/relationships/hyperlink" Target="http://cs.wikipedia.org/wiki/Soubor:POIpecet1223.jpg" TargetMode="External"/><Relationship Id="rId7" Type="http://schemas.openxmlformats.org/officeDocument/2006/relationships/hyperlink" Target="http://cs.wikipedia.org/wiki/Soubor:Crown_of_Ottokar_II.jpg" TargetMode="External"/><Relationship Id="rId2" Type="http://schemas.openxmlformats.org/officeDocument/2006/relationships/hyperlink" Target="http://cs.wikipedia.org/wiki/Soubor:Premek(2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emysl2Gelnhausen.jpg" TargetMode="External"/><Relationship Id="rId5" Type="http://schemas.openxmlformats.org/officeDocument/2006/relationships/hyperlink" Target="http://cs.wikipedia.org/wiki/Soubor:Otakarek2.jpg" TargetMode="External"/><Relationship Id="rId10" Type="http://schemas.openxmlformats.org/officeDocument/2006/relationships/hyperlink" Target="http://cs.wikipedia.org/wiki/Soubor:Eliska.jpg" TargetMode="External"/><Relationship Id="rId4" Type="http://schemas.openxmlformats.org/officeDocument/2006/relationships/hyperlink" Target="http://cs.wikipedia.org/wiki/Soubor:Ottokar_I_Premysl_nahrobek.jpg" TargetMode="External"/><Relationship Id="rId9" Type="http://schemas.openxmlformats.org/officeDocument/2006/relationships/hyperlink" Target="http://cs.wikipedia.org/wiki/Soubor:Honzik_ret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6190609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8119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dirty="0" smtClean="0"/>
              <a:t>Druh učebního materiálu: </a:t>
            </a:r>
            <a:r>
              <a:rPr lang="cs-CZ" sz="2400" i="1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Anotace: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4">
                    <a:lumMod val="50000"/>
                  </a:schemeClr>
                </a:solidFill>
              </a:rPr>
              <a:t>Prezentace slouží k výkladu nebo procvičení </a:t>
            </a:r>
          </a:p>
          <a:p>
            <a:pPr marL="109728" indent="0">
              <a:buNone/>
            </a:pPr>
            <a:r>
              <a:rPr lang="cs-CZ" sz="2400" i="1" dirty="0" smtClean="0">
                <a:solidFill>
                  <a:schemeClr val="accent4">
                    <a:lumMod val="50000"/>
                  </a:schemeClr>
                </a:solidFill>
              </a:rPr>
              <a:t>učiva – Knížata a králové. Součástí jsou jednoduché úkoly a krátký test.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Očekávaný výstup: </a:t>
            </a:r>
            <a:r>
              <a:rPr lang="cs-CZ" sz="2400" i="1" dirty="0" smtClean="0">
                <a:solidFill>
                  <a:schemeClr val="accent4">
                    <a:lumMod val="50000"/>
                  </a:schemeClr>
                </a:solidFill>
              </a:rPr>
              <a:t>Seznámení se s učivem, upevnění </a:t>
            </a:r>
          </a:p>
          <a:p>
            <a:pPr marL="109728" indent="0">
              <a:buNone/>
            </a:pPr>
            <a:r>
              <a:rPr lang="cs-CZ" sz="2400" i="1" dirty="0" smtClean="0">
                <a:solidFill>
                  <a:schemeClr val="accent4">
                    <a:lumMod val="50000"/>
                  </a:schemeClr>
                </a:solidFill>
              </a:rPr>
              <a:t>a prohloubení znalostí. 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</a:t>
            </a:r>
            <a:r>
              <a:rPr lang="cs-CZ" sz="2400" i="1" dirty="0" smtClean="0">
                <a:solidFill>
                  <a:schemeClr val="accent4">
                    <a:lumMod val="50000"/>
                  </a:schemeClr>
                </a:solidFill>
              </a:rPr>
              <a:t> 7. ročník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Materiál ověřen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: 14.12. </a:t>
            </a:r>
            <a:r>
              <a:rPr lang="cs-CZ" sz="24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2011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63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opperplate Gothic Bold" pitchFamily="34" charset="0"/>
              </a:rPr>
              <a:t>OBSAH - KNÍŽATA A KRÁLOVÉ</a:t>
            </a:r>
            <a:endParaRPr lang="cs-CZ" sz="3600" dirty="0">
              <a:solidFill>
                <a:schemeClr val="tx1">
                  <a:lumMod val="75000"/>
                  <a:lumOff val="25000"/>
                </a:schemeClr>
              </a:solidFill>
              <a:latin typeface="Copperplate Goth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pperplate Gothic Bold" pitchFamily="34" charset="0"/>
              </a:rPr>
              <a:t>1. Přemysl Otakar I.</a:t>
            </a:r>
          </a:p>
          <a:p>
            <a:pPr marL="109728" indent="0">
              <a:buNone/>
            </a:pPr>
            <a:endParaRPr lang="cs-CZ" sz="3600" b="1" dirty="0" smtClean="0">
              <a:solidFill>
                <a:schemeClr val="tx1">
                  <a:lumMod val="50000"/>
                  <a:lumOff val="50000"/>
                </a:schemeClr>
              </a:solidFill>
              <a:latin typeface="Copperplate Gothic Bold" pitchFamily="34" charset="0"/>
            </a:endParaRPr>
          </a:p>
          <a:p>
            <a:pPr marL="109728" indent="0">
              <a:buNone/>
            </a:pPr>
            <a:r>
              <a:rPr lang="cs-CZ" sz="3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pperplate Gothic Bold" pitchFamily="34" charset="0"/>
              </a:rPr>
              <a:t>2. Zlatá bula sicilská</a:t>
            </a:r>
          </a:p>
          <a:p>
            <a:pPr marL="109728" indent="0">
              <a:buNone/>
            </a:pPr>
            <a:endParaRPr lang="cs-CZ" sz="3600" b="1" dirty="0" smtClean="0">
              <a:solidFill>
                <a:schemeClr val="tx1">
                  <a:lumMod val="50000"/>
                  <a:lumOff val="50000"/>
                </a:schemeClr>
              </a:solidFill>
              <a:latin typeface="Copperplate Gothic Bold" pitchFamily="34" charset="0"/>
            </a:endParaRPr>
          </a:p>
          <a:p>
            <a:pPr marL="109728" indent="0">
              <a:buNone/>
            </a:pPr>
            <a:r>
              <a:rPr lang="cs-CZ" sz="3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pperplate Gothic Bold" pitchFamily="34" charset="0"/>
              </a:rPr>
              <a:t>3. Přemysl Otakar II.</a:t>
            </a:r>
          </a:p>
          <a:p>
            <a:pPr marL="109728" indent="0">
              <a:buNone/>
            </a:pPr>
            <a:endParaRPr lang="cs-CZ" sz="3600" b="1" dirty="0" smtClean="0">
              <a:solidFill>
                <a:schemeClr val="tx1">
                  <a:lumMod val="50000"/>
                  <a:lumOff val="50000"/>
                </a:schemeClr>
              </a:solidFill>
              <a:latin typeface="Copperplate Gothic Bold" pitchFamily="34" charset="0"/>
            </a:endParaRPr>
          </a:p>
          <a:p>
            <a:pPr marL="109728" indent="0">
              <a:buNone/>
            </a:pPr>
            <a:r>
              <a:rPr lang="cs-CZ" sz="36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opperplate Gothic Bold" pitchFamily="34" charset="0"/>
              </a:rPr>
              <a:t>4. Jan lucemburský</a:t>
            </a:r>
            <a:endParaRPr lang="cs-CZ" sz="3600" b="1" dirty="0">
              <a:solidFill>
                <a:schemeClr val="tx1">
                  <a:lumMod val="50000"/>
                  <a:lumOff val="50000"/>
                </a:schemeClr>
              </a:solidFill>
              <a:latin typeface="Copperplate Gothic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079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81128"/>
            <a:ext cx="1401795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PŘEMYSL OTAKAR I.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109728" indent="0">
              <a:buNone/>
            </a:pPr>
            <a:r>
              <a:rPr lang="cs-CZ" sz="1000" dirty="0" smtClean="0"/>
              <a:t>                         </a:t>
            </a:r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r>
              <a:rPr lang="cs-CZ" sz="9600" dirty="0" smtClean="0">
                <a:latin typeface="Copperplate Gothic Light" pitchFamily="34" charset="0"/>
              </a:rPr>
              <a:t>Přemysl Otakar I. získal dědičný královský titul.</a:t>
            </a:r>
          </a:p>
          <a:p>
            <a:pPr marL="109728" indent="0">
              <a:buNone/>
            </a:pPr>
            <a:r>
              <a:rPr lang="cs-CZ" sz="9600" dirty="0" smtClean="0">
                <a:latin typeface="Copperplate Gothic Light" pitchFamily="34" charset="0"/>
              </a:rPr>
              <a:t>Byl první Přemyslovec vlastnící tento titul.</a:t>
            </a:r>
          </a:p>
          <a:p>
            <a:pPr marL="109728" indent="0">
              <a:buNone/>
            </a:pPr>
            <a:endParaRPr lang="cs-CZ" sz="9600" dirty="0" smtClean="0">
              <a:latin typeface="Copperplate Gothic Light" pitchFamily="34" charset="0"/>
            </a:endParaRPr>
          </a:p>
          <a:p>
            <a:pPr marL="109728" indent="0">
              <a:buNone/>
            </a:pPr>
            <a:r>
              <a:rPr lang="cs-CZ" sz="9600" dirty="0" smtClean="0">
                <a:latin typeface="Copperplate Gothic Light" pitchFamily="34" charset="0"/>
              </a:rPr>
              <a:t>Potvrzující listinou je </a:t>
            </a:r>
            <a:r>
              <a:rPr lang="cs-CZ" sz="9600" dirty="0" smtClean="0">
                <a:solidFill>
                  <a:schemeClr val="accent1">
                    <a:lumMod val="75000"/>
                  </a:schemeClr>
                </a:solidFill>
                <a:latin typeface="Copperplate Gothic Light" pitchFamily="34" charset="0"/>
              </a:rPr>
              <a:t>Zlatá bula sicilská.</a:t>
            </a:r>
          </a:p>
          <a:p>
            <a:pPr marL="109728" indent="0">
              <a:buNone/>
            </a:pPr>
            <a:r>
              <a:rPr lang="cs-CZ" sz="96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pperplate Gothic Light" pitchFamily="34" charset="0"/>
              </a:rPr>
              <a:t>Tato listina je z roku </a:t>
            </a:r>
            <a:r>
              <a:rPr lang="cs-CZ" sz="9600" dirty="0" smtClean="0">
                <a:solidFill>
                  <a:schemeClr val="accent1">
                    <a:lumMod val="75000"/>
                  </a:schemeClr>
                </a:solidFill>
                <a:latin typeface="Copperplate Gothic Light" pitchFamily="34" charset="0"/>
              </a:rPr>
              <a:t>1212.</a:t>
            </a:r>
          </a:p>
          <a:p>
            <a:pPr marL="109728" indent="0">
              <a:buNone/>
            </a:pPr>
            <a:endParaRPr lang="cs-CZ" sz="9600" dirty="0">
              <a:solidFill>
                <a:schemeClr val="tx1">
                  <a:lumMod val="85000"/>
                  <a:lumOff val="15000"/>
                </a:schemeClr>
              </a:solidFill>
              <a:latin typeface="Copperplate Gothic Light" pitchFamily="34" charset="0"/>
            </a:endParaRPr>
          </a:p>
          <a:p>
            <a:pPr marL="109728" indent="0">
              <a:buNone/>
            </a:pPr>
            <a:r>
              <a:rPr lang="cs-CZ" sz="8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Úkol: spoj s obrázkem: králův portrét</a:t>
            </a:r>
          </a:p>
          <a:p>
            <a:pPr marL="109728" indent="0">
              <a:buNone/>
            </a:pPr>
            <a:r>
              <a:rPr lang="cs-CZ" sz="8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královy hrobka                              </a:t>
            </a:r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obr.3</a:t>
            </a:r>
          </a:p>
          <a:p>
            <a:pPr marL="109728" indent="0">
              <a:buNone/>
            </a:pPr>
            <a:r>
              <a:rPr lang="cs-CZ" sz="8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králova pečeť </a:t>
            </a:r>
          </a:p>
          <a:p>
            <a:pPr marL="109728" indent="0">
              <a:buNone/>
            </a:pPr>
            <a:r>
              <a:rPr lang="cs-CZ" sz="8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</a:t>
            </a:r>
          </a:p>
          <a:p>
            <a:pPr marL="109728" indent="0">
              <a:buNone/>
            </a:pPr>
            <a:endParaRPr lang="cs-CZ" sz="9600" dirty="0">
              <a:solidFill>
                <a:schemeClr val="tx1">
                  <a:lumMod val="85000"/>
                  <a:lumOff val="15000"/>
                </a:schemeClr>
              </a:solidFill>
              <a:latin typeface="Copperplate Gothic Light" pitchFamily="34" charset="0"/>
            </a:endParaRPr>
          </a:p>
          <a:p>
            <a:pPr marL="109728" indent="0">
              <a:buNone/>
            </a:pPr>
            <a:endParaRPr lang="cs-CZ" sz="8000" dirty="0" smtClean="0">
              <a:solidFill>
                <a:schemeClr val="tx1">
                  <a:lumMod val="85000"/>
                  <a:lumOff val="15000"/>
                </a:schemeClr>
              </a:solidFill>
              <a:latin typeface="Copperplate Gothic Light" pitchFamily="34" charset="0"/>
            </a:endParaRPr>
          </a:p>
          <a:p>
            <a:pPr marL="109728" indent="0">
              <a:buNone/>
            </a:pPr>
            <a:endParaRPr lang="cs-CZ" sz="7400" dirty="0">
              <a:solidFill>
                <a:schemeClr val="accent1">
                  <a:lumMod val="50000"/>
                </a:schemeClr>
              </a:solidFill>
              <a:latin typeface="Copperplate Gothic Light" pitchFamily="34" charset="0"/>
            </a:endParaRPr>
          </a:p>
          <a:p>
            <a:pPr marL="109728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Obr.1                                                                                                                                                  obr.2</a:t>
            </a:r>
            <a:endParaRPr lang="cs-CZ" sz="5100" dirty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endParaRPr lang="cs-CZ" sz="5100" dirty="0">
              <a:latin typeface="Copperplate Gothic Light" pitchFamily="34" charset="0"/>
            </a:endParaRPr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r>
              <a:rPr lang="cs-CZ" sz="1000" dirty="0" smtClean="0"/>
              <a:t> </a:t>
            </a:r>
            <a:endParaRPr lang="cs-CZ" sz="1000" dirty="0"/>
          </a:p>
          <a:p>
            <a:pPr marL="109728" indent="0">
              <a:buNone/>
            </a:pPr>
            <a:endParaRPr lang="cs-CZ" sz="800" dirty="0">
              <a:latin typeface="Copperplate Gothic Light" pitchFamily="34" charset="0"/>
            </a:endParaRPr>
          </a:p>
          <a:p>
            <a:pPr marL="109728" indent="0">
              <a:buNone/>
            </a:pPr>
            <a:endParaRPr lang="cs-CZ" sz="800" dirty="0" smtClean="0">
              <a:latin typeface="Copperplate Gothic Light" pitchFamily="34" charset="0"/>
            </a:endParaRPr>
          </a:p>
          <a:p>
            <a:pPr marL="109728" indent="0">
              <a:buNone/>
            </a:pPr>
            <a:endParaRPr lang="cs-CZ" sz="800" dirty="0">
              <a:latin typeface="Copperplate Gothic Light" pitchFamily="34" charset="0"/>
            </a:endParaRPr>
          </a:p>
          <a:p>
            <a:pPr marL="109728" indent="0">
              <a:buNone/>
            </a:pPr>
            <a:endParaRPr lang="cs-CZ" sz="3200" dirty="0">
              <a:latin typeface="Copperplate Gothic Light" pitchFamily="34" charset="0"/>
            </a:endParaRPr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r>
              <a:rPr lang="cs-CZ" sz="1000" dirty="0" smtClean="0"/>
              <a:t>                                                                                                                                                   </a:t>
            </a:r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r>
              <a:rPr lang="cs-CZ" sz="1700" dirty="0" smtClean="0"/>
              <a:t>                                                                                                                                                                                      </a:t>
            </a:r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 smtClean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endParaRPr lang="cs-CZ" sz="1000" dirty="0"/>
          </a:p>
          <a:p>
            <a:pPr marL="109728" indent="0">
              <a:buNone/>
            </a:pPr>
            <a:r>
              <a:rPr lang="cs-CZ" sz="1000" dirty="0" smtClean="0"/>
              <a:t>                                                 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279" y="4451174"/>
            <a:ext cx="1544671" cy="1664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84984"/>
            <a:ext cx="2011755" cy="1512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8724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8" end="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48" end="4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8" end="4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48" end="4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0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50" end="5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50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50" end="5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9" end="6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69" end="6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69" end="6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69" end="6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ZLATÁ BULA SICILSKÁ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dirty="0" smtClean="0"/>
              <a:t>                                        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109728" indent="0">
              <a:buNone/>
            </a:pPr>
            <a:r>
              <a:rPr lang="cs-CZ" sz="3200" dirty="0">
                <a:latin typeface="Copperplate Gothic Light" pitchFamily="34" charset="0"/>
              </a:rPr>
              <a:t> </a:t>
            </a:r>
            <a:r>
              <a:rPr lang="cs-CZ" sz="3200" dirty="0" smtClean="0">
                <a:latin typeface="Copperplate Gothic Light" pitchFamily="34" charset="0"/>
              </a:rPr>
              <a:t>                                  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Copperplate Gothic Light" pitchFamily="34" charset="0"/>
              </a:rPr>
              <a:t>Zlatá bula sicilská</a:t>
            </a:r>
          </a:p>
          <a:p>
            <a:pPr marL="109728" indent="0">
              <a:buNone/>
            </a:pPr>
            <a:endParaRPr lang="cs-CZ" sz="3200" dirty="0">
              <a:latin typeface="Copperplate Gothic Light" pitchFamily="34" charset="0"/>
            </a:endParaRPr>
          </a:p>
          <a:p>
            <a:pPr marL="109728" indent="0">
              <a:buNone/>
            </a:pPr>
            <a:r>
              <a:rPr lang="cs-CZ" sz="2400" dirty="0" smtClean="0">
                <a:latin typeface="Copperplate Gothic Light" pitchFamily="34" charset="0"/>
              </a:rPr>
              <a:t>                                                 Vydaná v roce - 1569</a:t>
            </a:r>
          </a:p>
          <a:p>
            <a:pPr marL="109728" indent="0">
              <a:buNone/>
            </a:pPr>
            <a:r>
              <a:rPr lang="cs-CZ" sz="2400" dirty="0">
                <a:latin typeface="Copperplate Gothic Light" pitchFamily="34" charset="0"/>
              </a:rPr>
              <a:t> </a:t>
            </a:r>
            <a:r>
              <a:rPr lang="cs-CZ" sz="2400" dirty="0" smtClean="0">
                <a:latin typeface="Copperplate Gothic Light" pitchFamily="34" charset="0"/>
              </a:rPr>
              <a:t>                                                                                -  2011</a:t>
            </a:r>
          </a:p>
          <a:p>
            <a:pPr marL="109728" indent="0">
              <a:buNone/>
            </a:pPr>
            <a:r>
              <a:rPr lang="cs-CZ" sz="2400" dirty="0">
                <a:latin typeface="Copperplate Gothic Light" pitchFamily="34" charset="0"/>
              </a:rPr>
              <a:t> </a:t>
            </a:r>
            <a:r>
              <a:rPr lang="cs-CZ" sz="2400" dirty="0" smtClean="0">
                <a:latin typeface="Copperplate Gothic Light" pitchFamily="34" charset="0"/>
              </a:rPr>
              <a:t>                                                                                - 1212</a:t>
            </a:r>
          </a:p>
          <a:p>
            <a:pPr marL="109728" indent="0">
              <a:buNone/>
            </a:pPr>
            <a:r>
              <a:rPr lang="cs-CZ" sz="2400" dirty="0" smtClean="0">
                <a:latin typeface="Copperplate Gothic Light" pitchFamily="34" charset="0"/>
              </a:rPr>
              <a:t>                                                  </a:t>
            </a:r>
          </a:p>
          <a:p>
            <a:pPr marL="109728" indent="0">
              <a:buNone/>
            </a:pPr>
            <a:r>
              <a:rPr lang="cs-CZ" sz="2400" dirty="0">
                <a:latin typeface="Copperplate Gothic Light" pitchFamily="34" charset="0"/>
              </a:rPr>
              <a:t> </a:t>
            </a:r>
            <a:r>
              <a:rPr lang="cs-CZ" sz="2400" dirty="0" smtClean="0">
                <a:latin typeface="Copperplate Gothic Light" pitchFamily="34" charset="0"/>
              </a:rPr>
              <a:t>                                               </a:t>
            </a:r>
            <a:r>
              <a:rPr lang="cs-CZ" sz="1600" dirty="0" smtClean="0">
                <a:latin typeface="Copperplate Gothic Light" pitchFamily="34" charset="0"/>
              </a:rPr>
              <a:t> úkol: zakroužkuj správnou odpověď.</a:t>
            </a:r>
            <a:endParaRPr lang="cs-CZ" sz="2400" dirty="0">
              <a:latin typeface="Copperplate Gothic Light" pitchFamily="34" charset="0"/>
            </a:endParaRPr>
          </a:p>
          <a:p>
            <a:pPr marL="109728" indent="0">
              <a:buNone/>
            </a:pPr>
            <a:r>
              <a:rPr lang="cs-CZ" sz="2400" dirty="0" smtClean="0">
                <a:latin typeface="Copperplate Gothic Light" pitchFamily="34" charset="0"/>
              </a:rPr>
              <a:t>                                              </a:t>
            </a:r>
            <a:r>
              <a:rPr lang="cs-CZ" sz="800" dirty="0" smtClean="0">
                <a:latin typeface="Copperplate Gothic Light" pitchFamily="34" charset="0"/>
              </a:rPr>
              <a:t> </a:t>
            </a:r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obr.7</a:t>
            </a:r>
            <a:r>
              <a:rPr lang="cs-CZ" sz="2400" dirty="0" smtClean="0">
                <a:latin typeface="Copperplate Gothic Light" pitchFamily="34" charset="0"/>
              </a:rPr>
              <a:t>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3385210" cy="48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3536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PŘEMYSL OTAKAR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endParaRPr lang="cs-CZ" sz="2400" dirty="0" smtClean="0">
              <a:latin typeface="Copperplate Gothic Light" pitchFamily="34" charset="0"/>
            </a:endParaRP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pperplate Gothic Light" pitchFamily="34" charset="0"/>
              </a:rPr>
              <a:t>- byl neohrožený vojevůdce.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pperplate Gothic Light" pitchFamily="34" charset="0"/>
              </a:rPr>
              <a:t>- z českého království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opperplate Gothic Light" pitchFamily="34" charset="0"/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opperplate Gothic Light" pitchFamily="34" charset="0"/>
              </a:rPr>
              <a:t>udělal středověkou velmoc.</a:t>
            </a:r>
          </a:p>
          <a:p>
            <a:pPr marL="109728" indent="0">
              <a:buNone/>
            </a:pPr>
            <a:endParaRPr lang="cs-CZ" sz="2400" dirty="0" smtClean="0">
              <a:latin typeface="Copperplate Gothic Light" pitchFamily="34" charset="0"/>
            </a:endParaRPr>
          </a:p>
          <a:p>
            <a:pPr marL="109728" indent="0">
              <a:buNone/>
            </a:pPr>
            <a:r>
              <a:rPr lang="cs-CZ" sz="2400" dirty="0" smtClean="0">
                <a:latin typeface="Copperplate Gothic Light" pitchFamily="34" charset="0"/>
              </a:rPr>
              <a:t>DOPLŇ VĚTY</a:t>
            </a:r>
          </a:p>
          <a:p>
            <a:pPr marL="109728" indent="0">
              <a:buNone/>
            </a:pPr>
            <a:r>
              <a:rPr lang="cs-CZ" sz="2400" dirty="0" smtClean="0">
                <a:latin typeface="Copperplate Gothic Light" pitchFamily="34" charset="0"/>
              </a:rPr>
              <a:t>- přezdívali mu ……………............ </a:t>
            </a:r>
            <a:r>
              <a:rPr lang="cs-CZ" sz="2400" dirty="0" smtClean="0"/>
              <a:t>                                                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…………………………………….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>
                <a:latin typeface="Copperplate Gothic Light" pitchFamily="34" charset="0"/>
              </a:rPr>
              <a:t>- Zahynul v bitvě na ……………</a:t>
            </a:r>
          </a:p>
          <a:p>
            <a:pPr marL="109728" indent="0">
              <a:buNone/>
            </a:pPr>
            <a:r>
              <a:rPr lang="cs-CZ" dirty="0" smtClean="0"/>
              <a:t>                                           </a:t>
            </a:r>
            <a:r>
              <a:rPr lang="cs-CZ" sz="800" dirty="0" smtClean="0"/>
              <a:t>                                                            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……………………………………..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</a:t>
            </a:r>
            <a:r>
              <a:rPr lang="cs-CZ" sz="800" dirty="0" smtClean="0"/>
              <a:t>                                                                                        </a:t>
            </a:r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r>
              <a:rPr lang="cs-CZ" sz="800" dirty="0" smtClean="0"/>
              <a:t>                           Obr.5                                                                                             obr.4 </a:t>
            </a:r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endParaRPr lang="cs-CZ" sz="800" dirty="0" smtClean="0"/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Obr.6   </a:t>
            </a:r>
          </a:p>
          <a:p>
            <a:pPr marL="109728" indent="0">
              <a:buNone/>
            </a:pPr>
            <a:endParaRPr lang="cs-CZ" sz="800" dirty="0"/>
          </a:p>
          <a:p>
            <a:pPr marL="109728" indent="0">
              <a:buNone/>
            </a:pPr>
            <a:r>
              <a:rPr lang="cs-CZ" sz="1200" dirty="0" smtClean="0"/>
              <a:t> </a:t>
            </a:r>
            <a:r>
              <a:rPr lang="cs-CZ" sz="800" dirty="0" smtClean="0"/>
              <a:t>    </a:t>
            </a:r>
            <a:r>
              <a:rPr lang="cs-CZ" sz="1600" dirty="0" smtClean="0"/>
              <a:t> </a:t>
            </a:r>
          </a:p>
          <a:p>
            <a:pPr marL="109728" indent="0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Spoj obrázky s popiskou: ♠ králův portrét</a:t>
            </a:r>
          </a:p>
          <a:p>
            <a:pPr marL="109728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                  ♠ jezdecký portrét</a:t>
            </a:r>
          </a:p>
          <a:p>
            <a:pPr marL="109728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                  ♠ pohřební koruna</a:t>
            </a:r>
          </a:p>
          <a:p>
            <a:pPr marL="109728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                  </a:t>
            </a:r>
          </a:p>
          <a:p>
            <a:pPr marL="109728" indent="0">
              <a:buNone/>
            </a:pPr>
            <a:r>
              <a:rPr lang="cs-CZ" sz="800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467" y="1916833"/>
            <a:ext cx="95392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Soubor:Premysl2Gelnhause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16832"/>
            <a:ext cx="979309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665" y="3212977"/>
            <a:ext cx="1536170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4385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34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35" end="3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36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37" end="3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38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LUCEMBURSKÝ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>
                <a:latin typeface="Copperplate Gothic Light" pitchFamily="34" charset="0"/>
              </a:rPr>
              <a:t>             </a:t>
            </a:r>
            <a:r>
              <a:rPr lang="cs-CZ" sz="800" dirty="0" smtClean="0">
                <a:latin typeface="Copperplate Gothic Light" pitchFamily="34" charset="0"/>
              </a:rPr>
              <a:t> </a:t>
            </a:r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 obr.8                                                    obr.9     </a:t>
            </a:r>
            <a:r>
              <a:rPr lang="cs-CZ" sz="2400" dirty="0" smtClean="0">
                <a:latin typeface="Copperplate Gothic Light" pitchFamily="34" charset="0"/>
                <a:cs typeface="Times New Roman" pitchFamily="18" charset="0"/>
              </a:rPr>
              <a:t> ♣ </a:t>
            </a:r>
            <a:r>
              <a:rPr lang="cs-CZ" sz="2000" dirty="0" smtClean="0">
                <a:latin typeface="Copperplate Gothic Light" pitchFamily="34" charset="0"/>
                <a:cs typeface="Times New Roman" pitchFamily="18" charset="0"/>
              </a:rPr>
              <a:t>Jan Lucemburský si vzal za</a:t>
            </a:r>
          </a:p>
          <a:p>
            <a:pPr marL="109728" indent="0">
              <a:buNone/>
            </a:pPr>
            <a:r>
              <a:rPr lang="cs-CZ" sz="2000" dirty="0">
                <a:latin typeface="Copperplate Gothic Light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opperplate Gothic Light" pitchFamily="34" charset="0"/>
                <a:cs typeface="Times New Roman" pitchFamily="18" charset="0"/>
              </a:rPr>
              <a:t>                                                   manželku Elišku Přemyslovnu</a:t>
            </a:r>
            <a:r>
              <a:rPr lang="cs-CZ" sz="2400" dirty="0" smtClean="0">
                <a:latin typeface="Copperplate Gothic Light" pitchFamily="34" charset="0"/>
                <a:cs typeface="Times New Roman" pitchFamily="18" charset="0"/>
              </a:rPr>
              <a:t>.</a:t>
            </a:r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109728" indent="0">
              <a:buNone/>
            </a:pPr>
            <a:r>
              <a:rPr lang="cs-CZ" sz="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</a:t>
            </a:r>
            <a:r>
              <a:rPr lang="cs-CZ" sz="2000" dirty="0" smtClean="0">
                <a:latin typeface="Copperplate Gothic Light" pitchFamily="34" charset="0"/>
                <a:cs typeface="Times New Roman" pitchFamily="18" charset="0"/>
              </a:rPr>
              <a:t> </a:t>
            </a:r>
          </a:p>
          <a:p>
            <a:pPr marL="109728" indent="0">
              <a:buNone/>
            </a:pPr>
            <a:r>
              <a:rPr lang="cs-CZ" sz="2000" dirty="0">
                <a:latin typeface="Copperplate Gothic Light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opperplate Gothic Light" pitchFamily="34" charset="0"/>
                <a:cs typeface="Times New Roman" pitchFamily="18" charset="0"/>
              </a:rPr>
              <a:t>                                                ♣ Stal se českým králem.</a:t>
            </a:r>
          </a:p>
          <a:p>
            <a:pPr marL="109728" indent="0">
              <a:buNone/>
            </a:pPr>
            <a:r>
              <a:rPr lang="cs-CZ" sz="2000" dirty="0">
                <a:latin typeface="Copperplate Gothic Light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opperplate Gothic Light" pitchFamily="34" charset="0"/>
                <a:cs typeface="Times New Roman" pitchFamily="18" charset="0"/>
              </a:rPr>
              <a:t>                                                 </a:t>
            </a:r>
          </a:p>
          <a:p>
            <a:pPr marL="109728" indent="0">
              <a:buNone/>
            </a:pPr>
            <a:r>
              <a:rPr lang="cs-CZ" sz="2000" dirty="0">
                <a:latin typeface="Copperplate Gothic Light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opperplate Gothic Light" pitchFamily="34" charset="0"/>
                <a:cs typeface="Times New Roman" pitchFamily="18" charset="0"/>
              </a:rPr>
              <a:t>                                                ♣ Byl vzorem všem rytířům.</a:t>
            </a:r>
          </a:p>
          <a:p>
            <a:pPr marL="109728" indent="0">
              <a:buNone/>
            </a:pPr>
            <a:r>
              <a:rPr lang="cs-CZ" sz="2000" dirty="0">
                <a:latin typeface="Copperplate Gothic Light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opperplate Gothic Light" pitchFamily="34" charset="0"/>
                <a:cs typeface="Times New Roman" pitchFamily="18" charset="0"/>
              </a:rPr>
              <a:t>                                                 </a:t>
            </a:r>
          </a:p>
          <a:p>
            <a:pPr marL="109728" indent="0">
              <a:buNone/>
            </a:pPr>
            <a:r>
              <a:rPr lang="cs-CZ" sz="2000" dirty="0">
                <a:latin typeface="Copperplate Gothic Light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opperplate Gothic Light" pitchFamily="34" charset="0"/>
                <a:cs typeface="Times New Roman" pitchFamily="18" charset="0"/>
              </a:rPr>
              <a:t>                                                ♣ V době míru pořádal rytířské</a:t>
            </a:r>
          </a:p>
          <a:p>
            <a:pPr marL="109728" indent="0">
              <a:buNone/>
            </a:pPr>
            <a:r>
              <a:rPr lang="cs-CZ" sz="2000" dirty="0">
                <a:latin typeface="Copperplate Gothic Light" pitchFamily="34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Copperplate Gothic Light" pitchFamily="34" charset="0"/>
                <a:cs typeface="Times New Roman" pitchFamily="18" charset="0"/>
              </a:rPr>
              <a:t>                                                    turnaje.</a:t>
            </a:r>
            <a:r>
              <a:rPr lang="cs-CZ" sz="8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endParaRPr lang="cs-CZ" dirty="0">
              <a:latin typeface="Copperplate Gothic Light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1080120" cy="2564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39751" y="1700808"/>
            <a:ext cx="1010469" cy="2564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535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Test – vyber správnou odpověď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400" dirty="0" smtClean="0"/>
              <a:t>1. Přemysl Otakar I. získal dědičný titul: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PŘEDSEDY         CÍSAŘE           KRÁLE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2. Listina byla: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STŘÍBRNÁ BULA ŘÍMSKÁ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             ZLATÁ BULA SICILSKÁ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             ZLATÁ BULA PRAŽSKÁ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3. Přemysl Otakar II. byl král: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ZLATÝ A STŘÍBRNÝ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                                    ŽELEZNÝ A STŘÍBRNÝ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                                    ŽELEZNÝ A ZLATÝ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4. Jan Lucemburský pořádal rytířské: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ZÁVODY  TURNAJE</a:t>
            </a:r>
          </a:p>
          <a:p>
            <a:pPr marL="109728" indent="0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5. Rytířské chování znamenalo být: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ČESTNÝ  NEČESTNÝ 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345305" y="198884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011867" y="551723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8460432" y="515719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7236296" y="472514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868144" y="299695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36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1600" dirty="0"/>
              <a:t>Obr.1 - </a:t>
            </a:r>
            <a:r>
              <a:rPr lang="cs-CZ" sz="1600" dirty="0">
                <a:hlinkClick r:id="rId2"/>
              </a:rPr>
              <a:t>http://cs.wikipedia.org/wiki/Soubor:Premek(2).</a:t>
            </a:r>
            <a:r>
              <a:rPr lang="cs-CZ" sz="1600" dirty="0" smtClean="0">
                <a:hlinkClick r:id="rId2"/>
              </a:rPr>
              <a:t>jpg</a:t>
            </a:r>
            <a:endParaRPr lang="cs-CZ" sz="1600" dirty="0" smtClean="0"/>
          </a:p>
          <a:p>
            <a:pPr marL="109728" indent="0">
              <a:buNone/>
            </a:pPr>
            <a:r>
              <a:rPr lang="cs-CZ" sz="1600" dirty="0"/>
              <a:t>Obr.2 -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cs.wikipedia.org/wiki/Soubor:POIpecet1223.jpg</a:t>
            </a:r>
            <a:endParaRPr lang="cs-CZ" sz="1600" dirty="0" smtClean="0"/>
          </a:p>
          <a:p>
            <a:pPr marL="109728" indent="0">
              <a:buNone/>
            </a:pPr>
            <a:r>
              <a:rPr lang="cs-CZ" sz="1600" dirty="0"/>
              <a:t>Obr.3 -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cs.wikipedia.org/wiki/Soubor:Ottokar_I_Premysl_nahrobek.jpg</a:t>
            </a:r>
            <a:endParaRPr lang="cs-CZ" sz="1600" dirty="0" smtClean="0"/>
          </a:p>
          <a:p>
            <a:pPr marL="109728" indent="0">
              <a:buNone/>
            </a:pPr>
            <a:r>
              <a:rPr lang="cs-CZ" sz="1600" dirty="0"/>
              <a:t>Obr.4 -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cs.wikipedia.org/wiki/Soubor:Otakarek2.jpg</a:t>
            </a:r>
            <a:endParaRPr lang="cs-CZ" sz="1600" dirty="0" smtClean="0"/>
          </a:p>
          <a:p>
            <a:pPr marL="109728" indent="0">
              <a:buNone/>
            </a:pPr>
            <a:r>
              <a:rPr lang="cs-CZ" sz="1600" dirty="0"/>
              <a:t>Obr.5 -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cs.wikipedia.org/wiki/Soubor:Premysl2Gelnhausen.jpg</a:t>
            </a:r>
            <a:endParaRPr lang="cs-CZ" sz="1600" dirty="0" smtClean="0"/>
          </a:p>
          <a:p>
            <a:pPr marL="109728" indent="0">
              <a:buNone/>
            </a:pPr>
            <a:r>
              <a:rPr lang="cs-CZ" sz="1600" dirty="0"/>
              <a:t>Obr.6 -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cs.wikipedia.org/wiki/Soubor:Crown_of_Ottokar_II.jpg</a:t>
            </a:r>
            <a:endParaRPr lang="cs-CZ" sz="1600" dirty="0" smtClean="0"/>
          </a:p>
          <a:p>
            <a:pPr marL="109728" indent="0">
              <a:buNone/>
            </a:pPr>
            <a:r>
              <a:rPr lang="cs-CZ" sz="1600" dirty="0"/>
              <a:t>Obr.7 -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cs.wikipedia.org/wiki/Soubor:Golden_Bull_of_Sicily.jpg</a:t>
            </a:r>
            <a:endParaRPr lang="cs-CZ" sz="1600" dirty="0" smtClean="0"/>
          </a:p>
          <a:p>
            <a:pPr marL="109728" indent="0">
              <a:buNone/>
            </a:pPr>
            <a:r>
              <a:rPr lang="cs-CZ" sz="1600" dirty="0"/>
              <a:t>Obr.8 -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cs.wikipedia.org/wiki/Soubor:Honzik_retus.jpg</a:t>
            </a:r>
            <a:endParaRPr lang="cs-CZ" sz="1600" dirty="0" smtClean="0"/>
          </a:p>
          <a:p>
            <a:pPr marL="109728" indent="0">
              <a:buNone/>
            </a:pPr>
            <a:r>
              <a:rPr lang="cs-CZ" sz="1600" dirty="0"/>
              <a:t>Obr.9 -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cs.wikipedia.org/wiki/Soubor:Eliska.jpg</a:t>
            </a:r>
            <a:endParaRPr lang="cs-CZ" sz="1600" dirty="0" smtClean="0"/>
          </a:p>
          <a:p>
            <a:pPr marL="109728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77853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171</TotalTime>
  <Words>424</Words>
  <Application>Microsoft Office PowerPoint</Application>
  <PresentationFormat>Předvádění na obrazovce (4:3)</PresentationFormat>
  <Paragraphs>189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Silk</vt:lpstr>
      <vt:lpstr>Prezentace aplikace PowerPoint</vt:lpstr>
      <vt:lpstr>ANOTACE</vt:lpstr>
      <vt:lpstr>OBSAH - KNÍŽATA A KRÁLOVÉ</vt:lpstr>
      <vt:lpstr>PŘEMYSL OTAKAR I.</vt:lpstr>
      <vt:lpstr>ZLATÁ BULA SICILSKÁ</vt:lpstr>
      <vt:lpstr>PŘEMYSL OTAKAR II.</vt:lpstr>
      <vt:lpstr>JAN LUCEMBURSKÝ</vt:lpstr>
      <vt:lpstr>Test – vyber správnou odpověď</vt:lpstr>
      <vt:lpstr>ZDROJE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40</cp:revision>
  <dcterms:created xsi:type="dcterms:W3CDTF">2012-01-05T12:27:58Z</dcterms:created>
  <dcterms:modified xsi:type="dcterms:W3CDTF">2012-01-09T15:26:53Z</dcterms:modified>
</cp:coreProperties>
</file>