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4" r:id="rId3"/>
    <p:sldId id="263" r:id="rId4"/>
    <p:sldId id="257" r:id="rId5"/>
    <p:sldId id="259" r:id="rId6"/>
    <p:sldId id="260" r:id="rId7"/>
    <p:sldId id="261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VY_32_INOVACE_D_16_DOBA ŽELEZNÁ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</a:t>
          </a:r>
          <a:r>
            <a:rPr lang="cs-CZ" sz="2000" baseline="0" dirty="0" smtClean="0"/>
            <a:t>OBA ŽELEZNÁ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78D43F-113A-4548-8928-1B1E4E30F413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DE807E1-6D06-4F21-B6B9-40D8DEEC21C4}" type="presOf" srcId="{D8197B8C-B260-4A16-BDF4-0947B075E274}" destId="{25B08C86-7E15-44DC-BE7F-FFB55DD49D12}" srcOrd="0" destOrd="0" presId="urn:microsoft.com/office/officeart/2005/8/layout/target3"/>
    <dgm:cxn modelId="{D707F5B0-F40F-42B3-B18B-E30D10BD0E2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25DA33-59F7-4213-8EB0-17108E22E8FD}" type="presOf" srcId="{B651F6E3-6281-48DB-9319-2AEAFDAE7572}" destId="{619D679B-A015-4ECF-8348-D1034C574F40}" srcOrd="0" destOrd="0" presId="urn:microsoft.com/office/officeart/2005/8/layout/target3"/>
    <dgm:cxn modelId="{066B8C90-4DD8-4BA4-A6C5-A5FA99400469}" type="presOf" srcId="{4C35D32F-0EAB-4CD7-82EE-45574DC2A586}" destId="{890E4F0B-2866-4A3F-A3C7-2A14B1797930}" srcOrd="1" destOrd="0" presId="urn:microsoft.com/office/officeart/2005/8/layout/target3"/>
    <dgm:cxn modelId="{7A77E2D0-26B2-484A-B483-44FA855AD91B}" type="presOf" srcId="{B651F6E3-6281-48DB-9319-2AEAFDAE7572}" destId="{6BB5E863-4638-4E1D-BFDE-399D028AC4ED}" srcOrd="1" destOrd="0" presId="urn:microsoft.com/office/officeart/2005/8/layout/target3"/>
    <dgm:cxn modelId="{C7360327-0382-4380-ADCE-9F6C3BD350BA}" type="presOf" srcId="{D1B46980-6531-4606-95E6-44980827E919}" destId="{2BE915AB-18AA-4053-B92C-3BFC9ED204BB}" srcOrd="1" destOrd="0" presId="urn:microsoft.com/office/officeart/2005/8/layout/target3"/>
    <dgm:cxn modelId="{771D3676-3A82-4750-8697-CF43576C313F}" type="presOf" srcId="{D1D4F407-5343-4D3F-B5B9-D407B03CAEB4}" destId="{AED2198E-93D5-4001-81B4-73124B309672}" srcOrd="1" destOrd="0" presId="urn:microsoft.com/office/officeart/2005/8/layout/target3"/>
    <dgm:cxn modelId="{0D90A9CA-70AE-4EF0-A230-CD900B1BFB76}" type="presOf" srcId="{D1D4F407-5343-4D3F-B5B9-D407B03CAEB4}" destId="{D005CE8C-CC26-4C3E-AC11-E15060ECD759}" srcOrd="0" destOrd="0" presId="urn:microsoft.com/office/officeart/2005/8/layout/target3"/>
    <dgm:cxn modelId="{A6AC12C7-4DF7-4ECA-BC84-8956DD14433E}" type="presOf" srcId="{D1B46980-6531-4606-95E6-44980827E919}" destId="{6140AFEC-043D-4C43-A2F9-D0F5331DF3A3}" srcOrd="0" destOrd="0" presId="urn:microsoft.com/office/officeart/2005/8/layout/target3"/>
    <dgm:cxn modelId="{433C86D9-5BFE-4CC4-BD4F-9A6085B51B6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C8C194-8F4E-4843-B82D-649A138D52FE}" type="presParOf" srcId="{333A1088-737F-45CB-B68E-254E46348037}" destId="{F5ABB229-8D3B-4694-996A-96F23CF14429}" srcOrd="0" destOrd="0" presId="urn:microsoft.com/office/officeart/2005/8/layout/target3"/>
    <dgm:cxn modelId="{6EEFE965-A8BE-4ED4-BB20-F7C9DCCEEB2F}" type="presParOf" srcId="{333A1088-737F-45CB-B68E-254E46348037}" destId="{F41139FD-01EE-4571-8B17-4FB00FC51163}" srcOrd="1" destOrd="0" presId="urn:microsoft.com/office/officeart/2005/8/layout/target3"/>
    <dgm:cxn modelId="{C9BF2620-4BB1-4FEB-AEF6-9D950531CF29}" type="presParOf" srcId="{333A1088-737F-45CB-B68E-254E46348037}" destId="{D005CE8C-CC26-4C3E-AC11-E15060ECD759}" srcOrd="2" destOrd="0" presId="urn:microsoft.com/office/officeart/2005/8/layout/target3"/>
    <dgm:cxn modelId="{D419B66B-8992-4D43-A7D8-D210D9125DE2}" type="presParOf" srcId="{333A1088-737F-45CB-B68E-254E46348037}" destId="{2C702D82-9B77-49B7-9568-BB8EB47C3372}" srcOrd="3" destOrd="0" presId="urn:microsoft.com/office/officeart/2005/8/layout/target3"/>
    <dgm:cxn modelId="{2A523100-EC57-4413-BFA5-31F728578CFD}" type="presParOf" srcId="{333A1088-737F-45CB-B68E-254E46348037}" destId="{A52A0455-90FF-4808-ABD0-F02540D31D5A}" srcOrd="4" destOrd="0" presId="urn:microsoft.com/office/officeart/2005/8/layout/target3"/>
    <dgm:cxn modelId="{06313579-513E-4B90-B555-367BF742A520}" type="presParOf" srcId="{333A1088-737F-45CB-B68E-254E46348037}" destId="{6140AFEC-043D-4C43-A2F9-D0F5331DF3A3}" srcOrd="5" destOrd="0" presId="urn:microsoft.com/office/officeart/2005/8/layout/target3"/>
    <dgm:cxn modelId="{C105BB61-CBDD-47C1-A549-E3D518070AC8}" type="presParOf" srcId="{333A1088-737F-45CB-B68E-254E46348037}" destId="{9358AC05-5D7D-4327-9F80-1AD486AEA664}" srcOrd="6" destOrd="0" presId="urn:microsoft.com/office/officeart/2005/8/layout/target3"/>
    <dgm:cxn modelId="{6B55E97D-8213-4E2E-861C-67AB62515719}" type="presParOf" srcId="{333A1088-737F-45CB-B68E-254E46348037}" destId="{313FC574-E1CD-4FB4-B054-0B805CE0447D}" srcOrd="7" destOrd="0" presId="urn:microsoft.com/office/officeart/2005/8/layout/target3"/>
    <dgm:cxn modelId="{1F6879A2-B8BA-4B96-B838-88FA5D7722CE}" type="presParOf" srcId="{333A1088-737F-45CB-B68E-254E46348037}" destId="{619D679B-A015-4ECF-8348-D1034C574F40}" srcOrd="8" destOrd="0" presId="urn:microsoft.com/office/officeart/2005/8/layout/target3"/>
    <dgm:cxn modelId="{19A9CB8E-DD88-40E4-A073-E3256A5C210E}" type="presParOf" srcId="{333A1088-737F-45CB-B68E-254E46348037}" destId="{322283A8-4A27-4CDA-BAE3-F381106A9174}" srcOrd="9" destOrd="0" presId="urn:microsoft.com/office/officeart/2005/8/layout/target3"/>
    <dgm:cxn modelId="{7FAB707A-FF9A-485C-BC65-15CAB7074FEE}" type="presParOf" srcId="{333A1088-737F-45CB-B68E-254E46348037}" destId="{FFC9F71D-1B4F-4AD9-A4A6-86ADEFC8AF5C}" srcOrd="10" destOrd="0" presId="urn:microsoft.com/office/officeart/2005/8/layout/target3"/>
    <dgm:cxn modelId="{23AECEDF-1BD1-453F-9144-1BCB257C5829}" type="presParOf" srcId="{333A1088-737F-45CB-B68E-254E46348037}" destId="{25B08C86-7E15-44DC-BE7F-FFB55DD49D12}" srcOrd="11" destOrd="0" presId="urn:microsoft.com/office/officeart/2005/8/layout/target3"/>
    <dgm:cxn modelId="{D62B2D08-D1F5-4226-971B-D788B9FE487B}" type="presParOf" srcId="{333A1088-737F-45CB-B68E-254E46348037}" destId="{76644BE8-9D7C-4C09-B250-3D10AF48CBB7}" srcOrd="12" destOrd="0" presId="urn:microsoft.com/office/officeart/2005/8/layout/target3"/>
    <dgm:cxn modelId="{7C3A0A9D-DBA4-4C63-BFF1-88D34098A7DA}" type="presParOf" srcId="{333A1088-737F-45CB-B68E-254E46348037}" destId="{EE85B701-7295-41C0-BA7A-34D3756A2AE6}" srcOrd="13" destOrd="0" presId="urn:microsoft.com/office/officeart/2005/8/layout/target3"/>
    <dgm:cxn modelId="{EB6E9E76-4A46-4883-BA06-8E376996A0B7}" type="presParOf" srcId="{333A1088-737F-45CB-B68E-254E46348037}" destId="{8BEBB6EC-1DAA-4CAC-8A25-BC0FCBD5DBD5}" srcOrd="14" destOrd="0" presId="urn:microsoft.com/office/officeart/2005/8/layout/target3"/>
    <dgm:cxn modelId="{26D86339-0DDD-4D2C-B26A-3EE99498AC26}" type="presParOf" srcId="{333A1088-737F-45CB-B68E-254E46348037}" destId="{AED2198E-93D5-4001-81B4-73124B309672}" srcOrd="15" destOrd="0" presId="urn:microsoft.com/office/officeart/2005/8/layout/target3"/>
    <dgm:cxn modelId="{00F4F785-39FF-4EEE-A418-CDD17C479380}" type="presParOf" srcId="{333A1088-737F-45CB-B68E-254E46348037}" destId="{2BE915AB-18AA-4053-B92C-3BFC9ED204BB}" srcOrd="16" destOrd="0" presId="urn:microsoft.com/office/officeart/2005/8/layout/target3"/>
    <dgm:cxn modelId="{6BEA30D0-14DF-4CF8-8829-7C66167D593D}" type="presParOf" srcId="{333A1088-737F-45CB-B68E-254E46348037}" destId="{6BB5E863-4638-4E1D-BFDE-399D028AC4ED}" srcOrd="17" destOrd="0" presId="urn:microsoft.com/office/officeart/2005/8/layout/target3"/>
    <dgm:cxn modelId="{7BCDD39F-848E-4C88-9722-08B66A87C0DF}" type="presParOf" srcId="{333A1088-737F-45CB-B68E-254E46348037}" destId="{5A5FFA88-C948-4069-8E93-59FA12366E83}" srcOrd="18" destOrd="0" presId="urn:microsoft.com/office/officeart/2005/8/layout/target3"/>
    <dgm:cxn modelId="{FB0AE40A-324E-4F88-B9E4-28EF6E4520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VY_32_INOVACE_D_16_DOBA ŽELEZNÁ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</a:t>
          </a:r>
          <a:r>
            <a:rPr lang="cs-CZ" sz="2000" kern="1200" baseline="0" dirty="0" smtClean="0"/>
            <a:t>OBA ŽELEZNÁ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000000">
              <a:alpha val="40000"/>
            </a:srgbClr>
          </a:outerShdw>
        </a:effectLst>
        <a:scene3d>
          <a:camera prst="perspectiveFront">
            <a:rot lat="0" lon="0" rev="0"/>
          </a:camera>
          <a:lightRig rig="brightRoom" dir="tr">
            <a:rot lat="0" lon="0" rev="3540000"/>
          </a:lightRig>
        </a:scene3d>
        <a:sp3d prstMaterial="matte">
          <a:bevelT w="190500" h="44450" prst="cross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B2B4C3F-6F4D-4ADE-9F0C-41DB5F1D2AD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7A40CA8-010E-46C4-AF67-881B3FF3ADF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B_-_Kelten_Goldm%C3%BCnz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10687947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74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Druh učebního materiálu: </a:t>
            </a:r>
            <a:r>
              <a:rPr lang="cs-CZ" sz="2400" dirty="0" smtClean="0"/>
              <a:t>Prezentace na interaktivní tabuli.</a:t>
            </a:r>
          </a:p>
          <a:p>
            <a:pPr indent="0"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Prezentace: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Prezentace k výkladu nebo k procvičení učiva o době železné na našem území, obsahuje několik aktivit a jednoduchý test.</a:t>
            </a:r>
          </a:p>
          <a:p>
            <a:pPr indent="0"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Očekávaný výstup: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Seznámit se s učivem, upevnit a prohloubit znalosti.</a:t>
            </a:r>
          </a:p>
          <a:p>
            <a:pPr indent="0"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Ročník: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6. ročník</a:t>
            </a:r>
          </a:p>
          <a:p>
            <a:pPr indent="0"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Materiál ověřen: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4.1.2012</a:t>
            </a:r>
          </a:p>
          <a:p>
            <a:pPr indent="0">
              <a:buNone/>
            </a:pPr>
            <a:endParaRPr lang="cs-CZ" sz="2400" i="1" dirty="0">
              <a:solidFill>
                <a:schemeClr val="bg2">
                  <a:lumMod val="50000"/>
                </a:schemeClr>
              </a:solidFill>
              <a:cs typeface="Times New Roman" pitchFamily="18" charset="0"/>
            </a:endParaRPr>
          </a:p>
          <a:p>
            <a:pPr indent="0">
              <a:buNone/>
            </a:pPr>
            <a:endParaRPr lang="cs-CZ" sz="2400" i="1" dirty="0" smtClean="0">
              <a:solidFill>
                <a:schemeClr val="bg2">
                  <a:lumMod val="50000"/>
                </a:schemeClr>
              </a:solidFill>
              <a:cs typeface="Times New Roman" pitchFamily="18" charset="0"/>
            </a:endParaRPr>
          </a:p>
          <a:p>
            <a:pPr indent="0">
              <a:buNone/>
            </a:pPr>
            <a:endParaRPr lang="cs-CZ" sz="2400" i="1" dirty="0">
              <a:solidFill>
                <a:schemeClr val="bg2">
                  <a:lumMod val="50000"/>
                </a:schemeClr>
              </a:solidFill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85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872208"/>
          </a:xfrm>
        </p:spPr>
        <p:txBody>
          <a:bodyPr>
            <a:normAutofit/>
          </a:bodyPr>
          <a:lstStyle/>
          <a:p>
            <a:r>
              <a:rPr lang="cs-CZ" dirty="0"/>
              <a:t>OBSAH - DOBA ŽELEZNÁ NA NAŠEM ÚZEMÍ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• </a:t>
            </a: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Keltové – kmen Bójů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indent="0">
              <a:buNone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• zpracování kovů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indent="0">
              <a:buNone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• řemesla</a:t>
            </a:r>
          </a:p>
          <a:p>
            <a:pPr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94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KELTOVÉ – KMEN BÓJŮ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Keltové –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první národ na našem území zmíněný      </a:t>
            </a:r>
          </a:p>
          <a:p>
            <a:pPr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           v písemných pramenech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Bójové –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keltský kmen -  podle něj vzniklo označení </a:t>
            </a:r>
          </a:p>
          <a:p>
            <a:pPr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         Bohemia</a:t>
            </a:r>
          </a:p>
          <a:p>
            <a:pPr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Keltové žili na území téměř celé Evropy.</a:t>
            </a:r>
          </a:p>
          <a:p>
            <a:pPr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pPr indent="0"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8115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3600" dirty="0" smtClean="0"/>
              <a:t>Výroba nástrojů a zbraní</a:t>
            </a:r>
          </a:p>
          <a:p>
            <a:pPr indent="0">
              <a:buNone/>
            </a:pPr>
            <a:r>
              <a:rPr lang="cs-CZ" sz="3200" dirty="0" smtClean="0"/>
              <a:t>                                                        </a:t>
            </a:r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- kosy, srpy, radlice              </a:t>
            </a:r>
            <a:r>
              <a:rPr lang="cs-CZ" sz="800" dirty="0" smtClean="0">
                <a:solidFill>
                  <a:schemeClr val="accent5">
                    <a:lumMod val="75000"/>
                  </a:schemeClr>
                </a:solidFill>
              </a:rPr>
              <a:t>obr.1</a:t>
            </a: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- nůžky</a:t>
            </a:r>
          </a:p>
          <a:p>
            <a:pPr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- dláta, pily, pilníky</a:t>
            </a:r>
          </a:p>
          <a:p>
            <a:pPr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- meče, dýky, sekery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O42G5PA6\MP9002161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05833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99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3600" dirty="0" smtClean="0"/>
              <a:t>Výroba šperků a ražba mincí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- zlaté, stříbrné a bronzové šperky</a:t>
            </a:r>
          </a:p>
          <a:p>
            <a:pPr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- ražba mincí tzv. duhovky</a:t>
            </a:r>
          </a:p>
          <a:p>
            <a:pPr indent="0">
              <a:buNone/>
            </a:pPr>
            <a:endParaRPr lang="cs-CZ" sz="16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r>
              <a:rPr lang="cs-CZ" dirty="0" smtClean="0"/>
              <a:t>                                                </a:t>
            </a:r>
            <a:r>
              <a:rPr lang="cs-CZ" sz="800" dirty="0" smtClean="0"/>
              <a:t>obr.2</a:t>
            </a: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sz="1600" dirty="0"/>
              <a:t>Úkol: </a:t>
            </a:r>
            <a:r>
              <a:rPr lang="cs-CZ" sz="1600" dirty="0" smtClean="0"/>
              <a:t>Označ v textu co je znázorněno </a:t>
            </a:r>
          </a:p>
          <a:p>
            <a:pPr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na obrázku.</a:t>
            </a:r>
            <a:endParaRPr lang="cs-CZ" sz="1600" dirty="0"/>
          </a:p>
          <a:p>
            <a:pPr indent="0">
              <a:buNone/>
            </a:pPr>
            <a:endParaRPr lang="cs-CZ" sz="1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89040"/>
            <a:ext cx="3672408" cy="2455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003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ŘEMESLA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3200" dirty="0" smtClean="0"/>
              <a:t>Úkol: Škrtni řemesla, která Keltové neznali.</a:t>
            </a:r>
          </a:p>
          <a:p>
            <a:pPr indent="0">
              <a:buNone/>
            </a:pPr>
            <a:endParaRPr lang="cs-CZ" sz="3200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zámečnictví                     hrnčířství                  sklářství</a:t>
            </a:r>
          </a:p>
          <a:p>
            <a:pPr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            tkalcovství                hodinářství</a:t>
            </a:r>
          </a:p>
          <a:p>
            <a:pPr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ovářství                         pokrývačství             kamnářství</a:t>
            </a:r>
          </a:p>
          <a:p>
            <a:pPr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00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TEST – VYBER SPRÁVNOU ODPOVĚĎ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1. Keltové byli prvním národem na našem území popsaným v   </a:t>
            </a:r>
          </a:p>
          <a:p>
            <a:pPr indent="0">
              <a:buNone/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  písemných pramenech:  </a:t>
            </a:r>
            <a:r>
              <a:rPr lang="cs-CZ" sz="2400" dirty="0" smtClean="0"/>
              <a:t>ANO – NE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2. Označení Bohemia vzniklo podle kmene Bójů: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 – NE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3.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Keltové žili na území téměř celé Evropy: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 – NE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4. Neuměli zpracovat železo: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 – NE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5. Keltové uměli vyrábět nástroje a zbraně: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 – NE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6. Keltové vyráběli zlaté a stříbrné šperky: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 – NE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7. Keltové neuměli razit mince: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 – NE</a:t>
            </a:r>
          </a:p>
          <a:p>
            <a:pPr indent="0">
              <a:buNone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8. Keltové vyráběli sklo: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ANO - NE </a:t>
            </a:r>
          </a:p>
          <a:p>
            <a:pPr indent="0">
              <a:buNone/>
            </a:pP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4018175" y="225559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427984" y="4781453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4716016" y="450912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084168" y="407707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224775" y="371703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148064" y="333348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084168" y="299969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804248" y="266185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176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1800" dirty="0" smtClean="0"/>
              <a:t>Obr.1 – klipart</a:t>
            </a:r>
          </a:p>
          <a:p>
            <a:pPr indent="0">
              <a:buNone/>
            </a:pPr>
            <a:r>
              <a:rPr lang="cs-CZ" sz="1800" dirty="0"/>
              <a:t>Obr.2 - </a:t>
            </a:r>
            <a:r>
              <a:rPr lang="cs-CZ" sz="1800" dirty="0">
                <a:hlinkClick r:id="rId2"/>
              </a:rPr>
              <a:t>http://cs.wikipedia.org/wiki/Soubor:KB_-_</a:t>
            </a:r>
            <a:r>
              <a:rPr lang="cs-CZ" sz="1800" dirty="0" smtClean="0">
                <a:hlinkClick r:id="rId2"/>
              </a:rPr>
              <a:t>Kelten_Goldm%C3%BCnzen.jpg</a:t>
            </a:r>
            <a:endParaRPr lang="cs-CZ" sz="1800" dirty="0" smtClean="0"/>
          </a:p>
          <a:p>
            <a:pPr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51537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328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OBSAH - DOBA ŽELEZNÁ NA NAŠEM ÚZEMÍ</vt:lpstr>
      <vt:lpstr>KELTOVÉ – KMEN BÓJŮ</vt:lpstr>
      <vt:lpstr>ZPRACOVÁNÍ KOVŮ</vt:lpstr>
      <vt:lpstr>ZPRACOVÁNÍ KOVŮ</vt:lpstr>
      <vt:lpstr>ŘEMESLA</vt:lpstr>
      <vt:lpstr>TEST – VYBER SPRÁVNOU ODPOVĚĎ</vt:lpstr>
      <vt:lpstr>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ŽELEZNÁ NA NAŠEM ÚZEMÍ</dc:title>
  <dc:creator>Ucitel</dc:creator>
  <cp:lastModifiedBy>Markéta Březinová</cp:lastModifiedBy>
  <cp:revision>46</cp:revision>
  <dcterms:created xsi:type="dcterms:W3CDTF">2012-01-19T12:52:59Z</dcterms:created>
  <dcterms:modified xsi:type="dcterms:W3CDTF">2013-03-20T13:09:53Z</dcterms:modified>
</cp:coreProperties>
</file>