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67" r:id="rId3"/>
    <p:sldId id="260" r:id="rId4"/>
    <p:sldId id="261" r:id="rId5"/>
    <p:sldId id="262" r:id="rId6"/>
    <p:sldId id="263" r:id="rId7"/>
    <p:sldId id="264" r:id="rId8"/>
    <p:sldId id="265" r:id="rId9"/>
    <p:sldId id="26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402" y="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VY_32_INOVACE_D_17_KAREL IV.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KAREL IV.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162" custLinFactNeighborY="540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9CED48E-37FF-40E9-8BC2-6A813DDD1B83}" type="presOf" srcId="{B651F6E3-6281-48DB-9319-2AEAFDAE7572}" destId="{619D679B-A015-4ECF-8348-D1034C574F40}" srcOrd="0" destOrd="0" presId="urn:microsoft.com/office/officeart/2005/8/layout/target3"/>
    <dgm:cxn modelId="{A7E5B792-7089-4ED4-A1F0-8BF40F1CB3BA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6945B1F-AF8F-4105-9019-E9C4F031FC1C}" type="presOf" srcId="{D8197B8C-B260-4A16-BDF4-0947B075E274}" destId="{25B08C86-7E15-44DC-BE7F-FFB55DD49D12}" srcOrd="0" destOrd="0" presId="urn:microsoft.com/office/officeart/2005/8/layout/target3"/>
    <dgm:cxn modelId="{15092704-C9BE-4550-81C3-63E7C419B05A}" type="presOf" srcId="{B651F6E3-6281-48DB-9319-2AEAFDAE7572}" destId="{6BB5E863-4638-4E1D-BFDE-399D028AC4ED}" srcOrd="1" destOrd="0" presId="urn:microsoft.com/office/officeart/2005/8/layout/target3"/>
    <dgm:cxn modelId="{9B326C95-77EF-4356-BFAA-342CEDC6D843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2874362-7B83-401A-9F36-1560817E02EF}" type="presOf" srcId="{757F3AB3-0718-4624-B441-E567A8F0AB56}" destId="{333A1088-737F-45CB-B68E-254E46348037}" srcOrd="0" destOrd="0" presId="urn:microsoft.com/office/officeart/2005/8/layout/target3"/>
    <dgm:cxn modelId="{1D1321EF-7B17-4B1D-9851-F078C8B2D5BF}" type="presOf" srcId="{D8197B8C-B260-4A16-BDF4-0947B075E274}" destId="{5A5FFA88-C948-4069-8E93-59FA12366E83}" srcOrd="1" destOrd="0" presId="urn:microsoft.com/office/officeart/2005/8/layout/target3"/>
    <dgm:cxn modelId="{DE1044E8-AC83-44E1-940E-B4388EB165DC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4737459-AACF-4322-8748-9C26478A8DB4}" type="presOf" srcId="{4C35D32F-0EAB-4CD7-82EE-45574DC2A586}" destId="{8BEBB6EC-1DAA-4CAC-8A25-BC0FCBD5DBD5}" srcOrd="0" destOrd="0" presId="urn:microsoft.com/office/officeart/2005/8/layout/target3"/>
    <dgm:cxn modelId="{FD9B1A9C-CA2A-4D59-A12C-62230AF5F3A0}" type="presOf" srcId="{D1D4F407-5343-4D3F-B5B9-D407B03CAEB4}" destId="{AED2198E-93D5-4001-81B4-73124B309672}" srcOrd="1" destOrd="0" presId="urn:microsoft.com/office/officeart/2005/8/layout/target3"/>
    <dgm:cxn modelId="{BA8DC871-98DA-4005-BCA2-56B5351F42D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14F187F-62D8-41F9-828E-F12C25AC783E}" type="presParOf" srcId="{333A1088-737F-45CB-B68E-254E46348037}" destId="{F5ABB229-8D3B-4694-996A-96F23CF14429}" srcOrd="0" destOrd="0" presId="urn:microsoft.com/office/officeart/2005/8/layout/target3"/>
    <dgm:cxn modelId="{20ED01E2-1B4F-4077-A60E-D0C45F8E3836}" type="presParOf" srcId="{333A1088-737F-45CB-B68E-254E46348037}" destId="{F41139FD-01EE-4571-8B17-4FB00FC51163}" srcOrd="1" destOrd="0" presId="urn:microsoft.com/office/officeart/2005/8/layout/target3"/>
    <dgm:cxn modelId="{D3637071-8F1A-4291-9B6D-7FFEE9BF2C50}" type="presParOf" srcId="{333A1088-737F-45CB-B68E-254E46348037}" destId="{D005CE8C-CC26-4C3E-AC11-E15060ECD759}" srcOrd="2" destOrd="0" presId="urn:microsoft.com/office/officeart/2005/8/layout/target3"/>
    <dgm:cxn modelId="{581726E0-9E55-4265-BE07-AF1D5C15605E}" type="presParOf" srcId="{333A1088-737F-45CB-B68E-254E46348037}" destId="{2C702D82-9B77-49B7-9568-BB8EB47C3372}" srcOrd="3" destOrd="0" presId="urn:microsoft.com/office/officeart/2005/8/layout/target3"/>
    <dgm:cxn modelId="{BA601F99-E1ED-46F7-9655-952CCCFF00DD}" type="presParOf" srcId="{333A1088-737F-45CB-B68E-254E46348037}" destId="{A52A0455-90FF-4808-ABD0-F02540D31D5A}" srcOrd="4" destOrd="0" presId="urn:microsoft.com/office/officeart/2005/8/layout/target3"/>
    <dgm:cxn modelId="{2B9EB3F0-0121-4F66-958C-8B2222209599}" type="presParOf" srcId="{333A1088-737F-45CB-B68E-254E46348037}" destId="{6140AFEC-043D-4C43-A2F9-D0F5331DF3A3}" srcOrd="5" destOrd="0" presId="urn:microsoft.com/office/officeart/2005/8/layout/target3"/>
    <dgm:cxn modelId="{7C6B112E-E1D9-4AEC-AF1E-53B45E57EECF}" type="presParOf" srcId="{333A1088-737F-45CB-B68E-254E46348037}" destId="{9358AC05-5D7D-4327-9F80-1AD486AEA664}" srcOrd="6" destOrd="0" presId="urn:microsoft.com/office/officeart/2005/8/layout/target3"/>
    <dgm:cxn modelId="{62F09773-75D2-49E3-9D58-22041A6E8F13}" type="presParOf" srcId="{333A1088-737F-45CB-B68E-254E46348037}" destId="{313FC574-E1CD-4FB4-B054-0B805CE0447D}" srcOrd="7" destOrd="0" presId="urn:microsoft.com/office/officeart/2005/8/layout/target3"/>
    <dgm:cxn modelId="{2DA49E6D-8D07-4E1B-B9B6-38AB6CCEA09A}" type="presParOf" srcId="{333A1088-737F-45CB-B68E-254E46348037}" destId="{619D679B-A015-4ECF-8348-D1034C574F40}" srcOrd="8" destOrd="0" presId="urn:microsoft.com/office/officeart/2005/8/layout/target3"/>
    <dgm:cxn modelId="{F35AF56F-DD71-4E65-B00F-BFC0C433C049}" type="presParOf" srcId="{333A1088-737F-45CB-B68E-254E46348037}" destId="{322283A8-4A27-4CDA-BAE3-F381106A9174}" srcOrd="9" destOrd="0" presId="urn:microsoft.com/office/officeart/2005/8/layout/target3"/>
    <dgm:cxn modelId="{0635FC47-E04F-46AD-9694-5A07F50084AB}" type="presParOf" srcId="{333A1088-737F-45CB-B68E-254E46348037}" destId="{FFC9F71D-1B4F-4AD9-A4A6-86ADEFC8AF5C}" srcOrd="10" destOrd="0" presId="urn:microsoft.com/office/officeart/2005/8/layout/target3"/>
    <dgm:cxn modelId="{AB1572A3-0A84-4A32-AB64-848185A13949}" type="presParOf" srcId="{333A1088-737F-45CB-B68E-254E46348037}" destId="{25B08C86-7E15-44DC-BE7F-FFB55DD49D12}" srcOrd="11" destOrd="0" presId="urn:microsoft.com/office/officeart/2005/8/layout/target3"/>
    <dgm:cxn modelId="{8F669211-67E6-4FE7-BA4D-8FA458BBA4FD}" type="presParOf" srcId="{333A1088-737F-45CB-B68E-254E46348037}" destId="{76644BE8-9D7C-4C09-B250-3D10AF48CBB7}" srcOrd="12" destOrd="0" presId="urn:microsoft.com/office/officeart/2005/8/layout/target3"/>
    <dgm:cxn modelId="{C307B2FF-5F07-4D14-921B-9B839C945ACB}" type="presParOf" srcId="{333A1088-737F-45CB-B68E-254E46348037}" destId="{EE85B701-7295-41C0-BA7A-34D3756A2AE6}" srcOrd="13" destOrd="0" presId="urn:microsoft.com/office/officeart/2005/8/layout/target3"/>
    <dgm:cxn modelId="{9045FE97-C114-4D82-8BA9-301C4423B108}" type="presParOf" srcId="{333A1088-737F-45CB-B68E-254E46348037}" destId="{8BEBB6EC-1DAA-4CAC-8A25-BC0FCBD5DBD5}" srcOrd="14" destOrd="0" presId="urn:microsoft.com/office/officeart/2005/8/layout/target3"/>
    <dgm:cxn modelId="{4AA8F6D2-8DBC-4B6B-97AA-40275D0E1B9B}" type="presParOf" srcId="{333A1088-737F-45CB-B68E-254E46348037}" destId="{AED2198E-93D5-4001-81B4-73124B309672}" srcOrd="15" destOrd="0" presId="urn:microsoft.com/office/officeart/2005/8/layout/target3"/>
    <dgm:cxn modelId="{C40723DA-A94D-472B-97D8-D30B2DEBB20D}" type="presParOf" srcId="{333A1088-737F-45CB-B68E-254E46348037}" destId="{2BE915AB-18AA-4053-B92C-3BFC9ED204BB}" srcOrd="16" destOrd="0" presId="urn:microsoft.com/office/officeart/2005/8/layout/target3"/>
    <dgm:cxn modelId="{5BBF695C-B254-4DA2-B35B-96C23A6BE839}" type="presParOf" srcId="{333A1088-737F-45CB-B68E-254E46348037}" destId="{6BB5E863-4638-4E1D-BFDE-399D028AC4ED}" srcOrd="17" destOrd="0" presId="urn:microsoft.com/office/officeart/2005/8/layout/target3"/>
    <dgm:cxn modelId="{664C5CE1-9B2E-416C-BBB4-4FED117D261C}" type="presParOf" srcId="{333A1088-737F-45CB-B68E-254E46348037}" destId="{5A5FFA88-C948-4069-8E93-59FA12366E83}" srcOrd="18" destOrd="0" presId="urn:microsoft.com/office/officeart/2005/8/layout/target3"/>
    <dgm:cxn modelId="{94549E4A-67FF-4C6E-AED1-3EA295CB74B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VY_32_INOVACE_D_17_KAREL IV.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24932" y="1800194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KAREL IV. </a:t>
          </a:r>
          <a:endParaRPr lang="cs-CZ" sz="2000" kern="1200" dirty="0"/>
        </a:p>
      </dsp:txBody>
      <dsp:txXfrm>
        <a:off x="1724932" y="1800194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16900B7-8E34-4B68-AEA1-B76753388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1A67B9-F916-4C86-A579-CC680EE68D93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900B7-8E34-4B68-AEA1-B76753388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A67B9-F916-4C86-A579-CC680EE68D9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900B7-8E34-4B68-AEA1-B76753388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A67B9-F916-4C86-A579-CC680EE68D9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900B7-8E34-4B68-AEA1-B76753388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A67B9-F916-4C86-A579-CC680EE68D9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900B7-8E34-4B68-AEA1-B76753388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A67B9-F916-4C86-A579-CC680EE68D93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900B7-8E34-4B68-AEA1-B76753388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A67B9-F916-4C86-A579-CC680EE68D93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900B7-8E34-4B68-AEA1-B76753388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A67B9-F916-4C86-A579-CC680EE68D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900B7-8E34-4B68-AEA1-B76753388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A67B9-F916-4C86-A579-CC680EE68D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900B7-8E34-4B68-AEA1-B76753388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A67B9-F916-4C86-A579-CC680EE68D9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900B7-8E34-4B68-AEA1-B76753388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A67B9-F916-4C86-A579-CC680EE68D93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6900B7-8E34-4B68-AEA1-B76753388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1A67B9-F916-4C86-A579-CC680EE68D93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16900B7-8E34-4B68-AEA1-B7675338894A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C1A67B9-F916-4C86-A579-CC680EE68D9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5/52/Karolinum_ark_DSCN2206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harles-University-symbol-2.png" TargetMode="External"/><Relationship Id="rId13" Type="http://schemas.openxmlformats.org/officeDocument/2006/relationships/hyperlink" Target="http://cs.wikipedia.org/wiki/Soubor:Burgkarlstein02.jpg" TargetMode="External"/><Relationship Id="rId18" Type="http://schemas.openxmlformats.org/officeDocument/2006/relationships/hyperlink" Target="http://cs.wikipedia.org/wiki/Soubor:Praha,_Karlovo_n%C3%A1m%C4%9Bst%C3%AD,_sloup.JPG" TargetMode="External"/><Relationship Id="rId3" Type="http://schemas.openxmlformats.org/officeDocument/2006/relationships/hyperlink" Target="http://cs.wikipedia.org/wiki/Soubor:Eliska_Vit.jpg" TargetMode="External"/><Relationship Id="rId7" Type="http://schemas.openxmlformats.org/officeDocument/2006/relationships/hyperlink" Target="http://cs.wikipedia.org/wiki/Soubor:Eli%C5%A1ka_Pomo%C5%99ansk%C3%A1.jpg" TargetMode="External"/><Relationship Id="rId12" Type="http://schemas.openxmlformats.org/officeDocument/2006/relationships/hyperlink" Target="http://cs.wikipedia.org/wiki/Soubor:Karl%C5%AFv_most-2.jpg" TargetMode="External"/><Relationship Id="rId17" Type="http://schemas.openxmlformats.org/officeDocument/2006/relationships/hyperlink" Target="http://cs.wikipedia.org/wiki/Soubor:Praha,_Nove_Mesto_-_Novomestska_radnice_III.jpg" TargetMode="External"/><Relationship Id="rId2" Type="http://schemas.openxmlformats.org/officeDocument/2006/relationships/hyperlink" Target="http://cs.wikipedia.org/wiki/Soubor:Honzik_vit.jpg" TargetMode="External"/><Relationship Id="rId16" Type="http://schemas.openxmlformats.org/officeDocument/2006/relationships/hyperlink" Target="http://cs.wikipedia.org/wiki/Soubor:2007-KarlovyVary-143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nna_von_Schweidnitz.jpg" TargetMode="External"/><Relationship Id="rId11" Type="http://schemas.openxmlformats.org/officeDocument/2006/relationships/hyperlink" Target="http://cs.wikipedia.org/wiki/Soubor:Praha,_Katedr%C3%A1la,_JV_01.jpg" TargetMode="External"/><Relationship Id="rId5" Type="http://schemas.openxmlformats.org/officeDocument/2006/relationships/hyperlink" Target="http://cs.wikipedia.org/wiki/Soubor:Anna_von_der_Pfalz.jpg" TargetMode="External"/><Relationship Id="rId15" Type="http://schemas.openxmlformats.org/officeDocument/2006/relationships/hyperlink" Target="http://cs.wikipedia.org/wiki/Soubor:Korunni_komora_dvere.JPG" TargetMode="External"/><Relationship Id="rId10" Type="http://schemas.openxmlformats.org/officeDocument/2006/relationships/hyperlink" Target="http://cs.wikipedia.org/wiki/Soubor:Karolinum_ark_DSCN2206.JPG" TargetMode="External"/><Relationship Id="rId4" Type="http://schemas.openxmlformats.org/officeDocument/2006/relationships/hyperlink" Target="http://cs.wikipedia.org/wiki/Soubor:Her_Majesty_Bohemian_queen_Blanche.jpg" TargetMode="External"/><Relationship Id="rId9" Type="http://schemas.openxmlformats.org/officeDocument/2006/relationships/hyperlink" Target="http://cs.wikipedia.org/wiki/Soubor:Pe%C4%8De%C5%A5_Univerzity_Karlovy_v_Praze.jpg" TargetMode="External"/><Relationship Id="rId14" Type="http://schemas.openxmlformats.org/officeDocument/2006/relationships/hyperlink" Target="http://cs.wikipedia.org/wiki/Soubor:Czech_crown_jewel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608628010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55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Druh učebního materiálu: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Anotace: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Prezentace slouží k výkladu nebo procvičení učiva o Karlu IV., součástí jsou jednoduché úkoly a krátký test.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Očekávaný výstup: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Seznámení se s učivem, upevnění a prohloubení znalostí.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Ročník: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6. ročník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Materiál ověřen: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18.1. 2012</a:t>
            </a:r>
            <a:endParaRPr lang="cs-CZ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12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Rodina.</a:t>
            </a:r>
          </a:p>
          <a:p>
            <a:endParaRPr lang="cs-CZ" dirty="0">
              <a:solidFill>
                <a:schemeClr val="accent2"/>
              </a:solidFill>
            </a:endParaRPr>
          </a:p>
          <a:p>
            <a:r>
              <a:rPr lang="cs-CZ" dirty="0" smtClean="0">
                <a:solidFill>
                  <a:schemeClr val="accent2"/>
                </a:solidFill>
              </a:rPr>
              <a:t>Manželky.</a:t>
            </a:r>
          </a:p>
          <a:p>
            <a:endParaRPr lang="cs-CZ" dirty="0">
              <a:solidFill>
                <a:schemeClr val="accent2"/>
              </a:solidFill>
            </a:endParaRPr>
          </a:p>
          <a:p>
            <a:r>
              <a:rPr lang="cs-CZ" dirty="0" smtClean="0">
                <a:solidFill>
                  <a:schemeClr val="accent2"/>
                </a:solidFill>
              </a:rPr>
              <a:t>Univerzita.</a:t>
            </a:r>
          </a:p>
          <a:p>
            <a:endParaRPr lang="cs-CZ" dirty="0">
              <a:solidFill>
                <a:schemeClr val="accent2"/>
              </a:solidFill>
            </a:endParaRPr>
          </a:p>
          <a:p>
            <a:r>
              <a:rPr lang="cs-CZ" dirty="0" smtClean="0">
                <a:solidFill>
                  <a:schemeClr val="accent2"/>
                </a:solidFill>
              </a:rPr>
              <a:t>Stavby, korunovační klenoty.</a:t>
            </a:r>
          </a:p>
          <a:p>
            <a:endParaRPr lang="cs-CZ" dirty="0">
              <a:solidFill>
                <a:schemeClr val="accent2"/>
              </a:solidFill>
            </a:endParaRPr>
          </a:p>
          <a:p>
            <a:r>
              <a:rPr lang="cs-CZ" dirty="0" smtClean="0">
                <a:solidFill>
                  <a:schemeClr val="accent2"/>
                </a:solidFill>
              </a:rPr>
              <a:t>Zakládání měst.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OBSAH – KAREL IV.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44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Úkol: Zaškrtni správnou odpověď a spoj s obrázkem.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Otec Karla IV.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yl: ♦ Ferdinand I.                   </a:t>
            </a:r>
            <a:r>
              <a:rPr lang="cs-CZ" sz="900" dirty="0" smtClean="0">
                <a:solidFill>
                  <a:schemeClr val="accent1">
                    <a:lumMod val="75000"/>
                  </a:schemeClr>
                </a:solidFill>
              </a:rPr>
              <a:t> Obr..1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♦ Jan Lucemburský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♦ Přemysl Oráč             </a:t>
            </a: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Matka Karla IV.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yla: ♦ Marie Terezie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                                  ♦ Anna Svidnická      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9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obr.2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endParaRPr lang="cs-CZ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                                  ♦ Eliška Přemyslovna                </a:t>
            </a:r>
            <a:r>
              <a:rPr lang="cs-CZ" sz="900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  </a:t>
            </a:r>
            <a:endParaRPr lang="cs-CZ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RODINA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785" y="1268760"/>
            <a:ext cx="1428750" cy="2147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794829"/>
            <a:ext cx="2359872" cy="1568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4007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Karel IV. Byl vychováván ve Francii na královském dvoře.</a:t>
            </a:r>
          </a:p>
          <a:p>
            <a:pPr marL="0" indent="0">
              <a:buNone/>
            </a:pPr>
            <a:r>
              <a:rPr lang="cs-CZ" sz="900" dirty="0" smtClean="0"/>
              <a:t>                  </a:t>
            </a:r>
            <a:r>
              <a:rPr lang="cs-CZ" sz="600" dirty="0" smtClean="0"/>
              <a:t> </a:t>
            </a:r>
            <a:r>
              <a:rPr lang="cs-CZ" sz="900" dirty="0" smtClean="0"/>
              <a:t>obr</a:t>
            </a:r>
            <a:r>
              <a:rPr lang="cs-CZ" sz="600" dirty="0" smtClean="0"/>
              <a:t>.</a:t>
            </a:r>
            <a:r>
              <a:rPr lang="cs-CZ" sz="900" dirty="0" smtClean="0"/>
              <a:t>3                                                         obr.4                                                   obr.5</a:t>
            </a:r>
            <a:r>
              <a:rPr lang="cs-CZ" sz="600" dirty="0" smtClean="0"/>
              <a:t>                                                                                  </a:t>
            </a:r>
            <a:r>
              <a:rPr lang="cs-CZ" sz="900" dirty="0" smtClean="0"/>
              <a:t> obr.6</a:t>
            </a:r>
          </a:p>
          <a:p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Z Francie si přivezl do Čech první manželku</a:t>
            </a:r>
            <a:r>
              <a:rPr lang="cs-CZ" sz="2000" dirty="0" smtClean="0"/>
              <a:t> –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Blanku z </a:t>
            </a:r>
            <a:r>
              <a:rPr lang="cs-CZ" sz="2000" dirty="0" err="1" smtClean="0">
                <a:solidFill>
                  <a:schemeClr val="accent2">
                    <a:lumMod val="75000"/>
                  </a:schemeClr>
                </a:solidFill>
              </a:rPr>
              <a:t>Valois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Druhou ženou se stala -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Anna Falcká.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Potřetí se Karel IV. </a:t>
            </a:r>
            <a:r>
              <a:rPr lang="cs-CZ" sz="2000" dirty="0">
                <a:solidFill>
                  <a:schemeClr val="accent1">
                    <a:lumMod val="75000"/>
                  </a:schemeClr>
                </a:solidFill>
              </a:rPr>
              <a:t>o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ženil s -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Annou Svidnickou.</a:t>
            </a:r>
          </a:p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Čtvrtou manželkou byla - </a:t>
            </a:r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</a:rPr>
              <a:t>Alžběta Pomořanská.</a:t>
            </a:r>
            <a:endParaRPr lang="cs-CZ" sz="20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MANŽELKY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789830"/>
            <a:ext cx="1030615" cy="1798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798732"/>
            <a:ext cx="1084599" cy="1791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89830"/>
            <a:ext cx="105727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791235"/>
            <a:ext cx="1066800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67659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Karlova Univerzita byla založena v Praze v roce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1348.</a:t>
            </a:r>
          </a:p>
          <a:p>
            <a:pPr marL="0" indent="0">
              <a:buNone/>
            </a:pP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                                                          </a:t>
            </a:r>
            <a:r>
              <a:rPr lang="cs-CZ" sz="9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cs-CZ" sz="900" dirty="0" smtClean="0">
                <a:solidFill>
                  <a:schemeClr val="tx2">
                    <a:lumMod val="75000"/>
                  </a:schemeClr>
                </a:solidFill>
              </a:rPr>
              <a:t> obr.9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cs-CZ" sz="9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Úkol: Spoj s obrázkem: ♦ univerzitní pečeť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              ♦ univerzitní budova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                 ♦ univerzitní znak</a:t>
            </a:r>
          </a:p>
          <a:p>
            <a:pPr marL="0" indent="0">
              <a:buNone/>
            </a:pPr>
            <a:endParaRPr lang="cs-CZ" sz="1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9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</a:t>
            </a:r>
            <a:r>
              <a:rPr lang="cs-CZ" sz="900" dirty="0" smtClean="0">
                <a:solidFill>
                  <a:schemeClr val="accent1">
                    <a:lumMod val="75000"/>
                  </a:schemeClr>
                </a:solidFill>
              </a:rPr>
              <a:t>obr.7</a:t>
            </a:r>
          </a:p>
          <a:p>
            <a:pPr marL="0" indent="0">
              <a:buNone/>
            </a:pPr>
            <a:r>
              <a:rPr lang="cs-CZ" sz="9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900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                                                    obr.8                                                                                            </a:t>
            </a:r>
            <a:endParaRPr lang="cs-CZ" sz="9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UNIVERZITA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509120"/>
            <a:ext cx="1968054" cy="1968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02572"/>
            <a:ext cx="142875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Soubor:Karolinum ark DSCN2206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356" y="3068960"/>
            <a:ext cx="2576218" cy="3434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9711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Úkol: přiřaď k obrázkům správné názvy</a:t>
            </a:r>
            <a:r>
              <a:rPr lang="cs-CZ" sz="1800" dirty="0"/>
              <a:t> </a:t>
            </a:r>
            <a:r>
              <a:rPr lang="cs-CZ" sz="1800" dirty="0" smtClean="0"/>
              <a:t>– kaple sv. Václava, Karlův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most, Karlštejn, chrám sv. Víta, korunovační klenoty</a:t>
            </a:r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obr.10                                                                                      obr.11                                                                                                                obr.12</a:t>
            </a:r>
          </a:p>
          <a:p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</a:t>
            </a:r>
            <a:r>
              <a:rPr lang="cs-CZ" sz="900" dirty="0" smtClean="0"/>
              <a:t>                    obr.14                                                                   obr.13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8644"/>
          </a:xfrm>
        </p:spPr>
        <p:txBody>
          <a:bodyPr/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STAVBY,KORUNOVAČNÍ KLENOTY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01008"/>
            <a:ext cx="167277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4587" y="3203416"/>
            <a:ext cx="2664296" cy="1428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203416"/>
            <a:ext cx="1728192" cy="16723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024569"/>
            <a:ext cx="2137420" cy="1635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824547"/>
            <a:ext cx="1376360" cy="1835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3012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900" dirty="0" smtClean="0"/>
              <a:t>                           obr.16                                                                                                obr.18                                                                                               obr.17  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         KARLOVY VARY</a:t>
            </a:r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                                                                                                                                             KARLOVO NÁMĚSTÍ                                 NOVÉ MĚSTO PRAŽSKÉ                                </a:t>
            </a:r>
          </a:p>
          <a:p>
            <a:pPr marL="0" indent="0">
              <a:buNone/>
            </a:pPr>
            <a:r>
              <a:rPr lang="cs-CZ" sz="900" dirty="0" smtClean="0"/>
              <a:t>            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         </a:t>
            </a:r>
          </a:p>
          <a:p>
            <a:pPr marL="0" indent="0">
              <a:buNone/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                                   VÁCLAVSKÉ NÁMĚSTÍ                                                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ZAKLÁDÁNÍ MĚST A NÁMĚSTÍ</a:t>
            </a:r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20888"/>
            <a:ext cx="3174546" cy="1845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1210" y="2438366"/>
            <a:ext cx="1760983" cy="2641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438366"/>
            <a:ext cx="1760984" cy="2641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327" y="4509120"/>
            <a:ext cx="1567060" cy="208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1011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1. Kdo byl otcem Karla IV. 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2. Kdo byla matka Karla IV. 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3. Kolik měl Karel IV.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m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anželek?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4. Kde založil Karel IV.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u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niverzitu?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5. Jaké stavby nechal Karel IV.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ostavit?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6. Jaké klenoty nechal Karel IV.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yrobit?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7. Jaké město Karel IV.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aložil?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8. Jaká náměstí Karel IV. 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aložil?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TEST – správnou odpověď zapiš do sešitu.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458629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1200" dirty="0"/>
              <a:t>Obr.1 -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cs.wikipedia.org/wiki/Soubor:Honzik_vit.jpg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Obr.2 -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cs.wikipedia.org/wiki/Soubor:Eliska_Vit.jpg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Obr.3 -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cs.wikipedia.org/wiki/Soubor:Her_Majesty_Bohemian_queen_Blanche.jpg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Obr.4 -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cs.wikipedia.org/wiki/Soubor:Anna_von_der_Pfalz.jpg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Obr.5 -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cs.wikipedia.org/wiki/Soubor:Anna_von_Schweidnitz.jpg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Obr.6 </a:t>
            </a:r>
            <a:r>
              <a:rPr lang="cs-CZ" sz="1200" dirty="0"/>
              <a:t>- </a:t>
            </a:r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cs.wikipedia.org/wiki/Soubor:Eli%C5%A1ka_Pomo%C5%99ansk%C3%A1.jpg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Obr.7 -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cs.wikipedia.org/wiki/Soubor:Charles-University-symbol-2.png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Obr.8 - </a:t>
            </a: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cs.wikipedia.org/wiki/Soubor:Pe%C4%8De%C5%A5_Univerzity_Karlovy_v_Praze.jpg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Obr.9 - </a:t>
            </a: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cs.wikipedia.org/wiki/Soubor:Karolinum_ark_DSCN2206.JPG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Obr.10 - </a:t>
            </a:r>
            <a:r>
              <a:rPr lang="cs-CZ" sz="1200" dirty="0">
                <a:hlinkClick r:id="rId11"/>
              </a:rPr>
              <a:t>http://cs.wikipedia.org/wiki/Soubor:Praha,_Katedr%C3%A1la,_</a:t>
            </a:r>
            <a:r>
              <a:rPr lang="cs-CZ" sz="1200" dirty="0" smtClean="0">
                <a:hlinkClick r:id="rId11"/>
              </a:rPr>
              <a:t>JV_01.jpg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Obr.11 - </a:t>
            </a: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cs.wikipedia.org/wiki/Soubor:Karl%C5%AFv_most-2.jpg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Obr.12 - </a:t>
            </a: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cs.wikipedia.org/wiki/Soubor:Burgkarlstein02.jpg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Obr.13 - </a:t>
            </a:r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cs.wikipedia.org/wiki/Soubor:Czech_crown_jewels.jpg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Obr.14 - </a:t>
            </a:r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cs.wikipedia.org/wiki/Soubor:Korunni_komora_dvere.JPG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Obr.15 - </a:t>
            </a:r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cs.wikipedia.org/wiki/Soubor:2007-KarlovyVary-143s.jpg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Obr.17 - </a:t>
            </a:r>
            <a:r>
              <a:rPr lang="cs-CZ" sz="1200" dirty="0">
                <a:hlinkClick r:id="rId17"/>
              </a:rPr>
              <a:t>http://cs.wikipedia.org/wiki/Soubor:Praha,_Nove_Mesto_-_</a:t>
            </a:r>
            <a:r>
              <a:rPr lang="cs-CZ" sz="1200" dirty="0" smtClean="0">
                <a:hlinkClick r:id="rId17"/>
              </a:rPr>
              <a:t>Novomestska_radnice_III.jpg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Obr.16 - </a:t>
            </a:r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cs.wikipedia.org/wiki/Soubor:2007-KarlovyVary-143s.jpg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Obr.18 - </a:t>
            </a:r>
            <a:r>
              <a:rPr lang="cs-CZ" sz="1200" dirty="0">
                <a:hlinkClick r:id="rId18"/>
              </a:rPr>
              <a:t>http://cs.wikipedia.org/wiki/Soubor:Praha,_Karlovo_n%C3%A1m%C4%9Bst%C3%AD,_</a:t>
            </a:r>
            <a:r>
              <a:rPr lang="cs-CZ" sz="1200" dirty="0" smtClean="0">
                <a:hlinkClick r:id="rId18"/>
              </a:rPr>
              <a:t>sloup.JPG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 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48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184</TotalTime>
  <Words>487</Words>
  <Application>Microsoft Office PowerPoint</Application>
  <PresentationFormat>Předvádění na obrazovce (4:3)</PresentationFormat>
  <Paragraphs>130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Tvrdý obal</vt:lpstr>
      <vt:lpstr>Prezentace aplikace PowerPoint</vt:lpstr>
      <vt:lpstr>ANOTACE</vt:lpstr>
      <vt:lpstr>OBSAH – KAREL IV.</vt:lpstr>
      <vt:lpstr>RODINA</vt:lpstr>
      <vt:lpstr>MANŽELKY</vt:lpstr>
      <vt:lpstr>UNIVERZITA</vt:lpstr>
      <vt:lpstr>STAVBY,KORUNOVAČNÍ KLENOTY</vt:lpstr>
      <vt:lpstr>ZAKLÁDÁNÍ MĚST A NÁMĚSTÍ</vt:lpstr>
      <vt:lpstr>TEST – správnou odpověď zapiš do sešitu.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 Žák</dc:creator>
  <cp:lastModifiedBy>Markéta Březinová</cp:lastModifiedBy>
  <cp:revision>30</cp:revision>
  <dcterms:created xsi:type="dcterms:W3CDTF">2012-02-09T09:08:09Z</dcterms:created>
  <dcterms:modified xsi:type="dcterms:W3CDTF">2013-03-20T13:11:29Z</dcterms:modified>
</cp:coreProperties>
</file>